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notesMasterIdLst>
    <p:notesMasterId r:id="rId112"/>
  </p:notesMasterIdLst>
  <p:handoutMasterIdLst>
    <p:handoutMasterId r:id="rId113"/>
  </p:handoutMasterIdLst>
  <p:sldIdLst>
    <p:sldId id="800" r:id="rId2"/>
    <p:sldId id="973" r:id="rId3"/>
    <p:sldId id="735" r:id="rId4"/>
    <p:sldId id="974" r:id="rId5"/>
    <p:sldId id="975" r:id="rId6"/>
    <p:sldId id="732" r:id="rId7"/>
    <p:sldId id="835" r:id="rId8"/>
    <p:sldId id="741" r:id="rId9"/>
    <p:sldId id="822" r:id="rId10"/>
    <p:sldId id="823" r:id="rId11"/>
    <p:sldId id="742" r:id="rId12"/>
    <p:sldId id="988" r:id="rId13"/>
    <p:sldId id="752" r:id="rId14"/>
    <p:sldId id="753" r:id="rId15"/>
    <p:sldId id="754" r:id="rId16"/>
    <p:sldId id="761" r:id="rId17"/>
    <p:sldId id="762" r:id="rId18"/>
    <p:sldId id="757" r:id="rId19"/>
    <p:sldId id="994" r:id="rId20"/>
    <p:sldId id="759" r:id="rId21"/>
    <p:sldId id="760" r:id="rId22"/>
    <p:sldId id="743" r:id="rId23"/>
    <p:sldId id="987" r:id="rId24"/>
    <p:sldId id="1014" r:id="rId25"/>
    <p:sldId id="1015" r:id="rId26"/>
    <p:sldId id="1016" r:id="rId27"/>
    <p:sldId id="1017" r:id="rId28"/>
    <p:sldId id="1018" r:id="rId29"/>
    <p:sldId id="996" r:id="rId30"/>
    <p:sldId id="763" r:id="rId31"/>
    <p:sldId id="764" r:id="rId32"/>
    <p:sldId id="989" r:id="rId33"/>
    <p:sldId id="990" r:id="rId34"/>
    <p:sldId id="767" r:id="rId35"/>
    <p:sldId id="769" r:id="rId36"/>
    <p:sldId id="770" r:id="rId37"/>
    <p:sldId id="775" r:id="rId38"/>
    <p:sldId id="776" r:id="rId39"/>
    <p:sldId id="992" r:id="rId40"/>
    <p:sldId id="778" r:id="rId41"/>
    <p:sldId id="915" r:id="rId42"/>
    <p:sldId id="980" r:id="rId43"/>
    <p:sldId id="779" r:id="rId44"/>
    <p:sldId id="1010" r:id="rId45"/>
    <p:sldId id="919" r:id="rId46"/>
    <p:sldId id="785" r:id="rId47"/>
    <p:sldId id="786" r:id="rId48"/>
    <p:sldId id="787" r:id="rId49"/>
    <p:sldId id="839" r:id="rId50"/>
    <p:sldId id="744" r:id="rId51"/>
    <p:sldId id="788" r:id="rId52"/>
    <p:sldId id="662" r:id="rId53"/>
    <p:sldId id="1019" r:id="rId54"/>
    <p:sldId id="1020" r:id="rId55"/>
    <p:sldId id="1021" r:id="rId56"/>
    <p:sldId id="928" r:id="rId57"/>
    <p:sldId id="947" r:id="rId58"/>
    <p:sldId id="948" r:id="rId59"/>
    <p:sldId id="1005" r:id="rId60"/>
    <p:sldId id="949" r:id="rId61"/>
    <p:sldId id="930" r:id="rId62"/>
    <p:sldId id="932" r:id="rId63"/>
    <p:sldId id="933" r:id="rId64"/>
    <p:sldId id="937" r:id="rId65"/>
    <p:sldId id="938" r:id="rId66"/>
    <p:sldId id="942" r:id="rId67"/>
    <p:sldId id="946" r:id="rId68"/>
    <p:sldId id="979" r:id="rId69"/>
    <p:sldId id="862" r:id="rId70"/>
    <p:sldId id="863" r:id="rId71"/>
    <p:sldId id="868" r:id="rId72"/>
    <p:sldId id="869" r:id="rId73"/>
    <p:sldId id="867" r:id="rId74"/>
    <p:sldId id="1006" r:id="rId75"/>
    <p:sldId id="1007" r:id="rId76"/>
    <p:sldId id="872" r:id="rId77"/>
    <p:sldId id="870" r:id="rId78"/>
    <p:sldId id="874" r:id="rId79"/>
    <p:sldId id="875" r:id="rId80"/>
    <p:sldId id="877" r:id="rId81"/>
    <p:sldId id="879" r:id="rId82"/>
    <p:sldId id="880" r:id="rId83"/>
    <p:sldId id="881" r:id="rId84"/>
    <p:sldId id="882" r:id="rId85"/>
    <p:sldId id="883" r:id="rId86"/>
    <p:sldId id="884" r:id="rId87"/>
    <p:sldId id="886" r:id="rId88"/>
    <p:sldId id="889" r:id="rId89"/>
    <p:sldId id="890" r:id="rId90"/>
    <p:sldId id="962" r:id="rId91"/>
    <p:sldId id="1009" r:id="rId92"/>
    <p:sldId id="892" r:id="rId93"/>
    <p:sldId id="958" r:id="rId94"/>
    <p:sldId id="959" r:id="rId95"/>
    <p:sldId id="960" r:id="rId96"/>
    <p:sldId id="963" r:id="rId97"/>
    <p:sldId id="982" r:id="rId98"/>
    <p:sldId id="894" r:id="rId99"/>
    <p:sldId id="895" r:id="rId100"/>
    <p:sldId id="896" r:id="rId101"/>
    <p:sldId id="897" r:id="rId102"/>
    <p:sldId id="898" r:id="rId103"/>
    <p:sldId id="899" r:id="rId104"/>
    <p:sldId id="964" r:id="rId105"/>
    <p:sldId id="965" r:id="rId106"/>
    <p:sldId id="967" r:id="rId107"/>
    <p:sldId id="969" r:id="rId108"/>
    <p:sldId id="968" r:id="rId109"/>
    <p:sldId id="900" r:id="rId110"/>
    <p:sldId id="983" r:id="rId111"/>
  </p:sldIdLst>
  <p:sldSz cx="9144000" cy="6858000" type="screen4x3"/>
  <p:notesSz cx="7053263"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xmlns:mv="urn:schemas-microsoft-com:mac:vml" xmlns:mc="http://schemas.openxmlformats.org/markup-compatibility/2006">
          <a:srgbClr val="FF0000"/>
        </p14:laserClr>
      </p:ext>
      <p:ext uri="{2FDB2607-1784-4EEB-B798-7EB5836EED8A}">
        <p14:showMediaCtrls xmlns:p14="http://schemas.microsoft.com/office/powerpoint/2010/main" xmlns="" xmlns:mv="urn:schemas-microsoft-com:mac:vml" xmlns:mc="http://schemas.openxmlformats.org/markup-compatibility/2006" val="1"/>
      </p:ext>
    </p:extLst>
  </p:showPr>
  <p:clrMru>
    <a:srgbClr val="008000"/>
    <a:srgbClr val="FFFF00"/>
    <a:srgbClr val="003399"/>
    <a:srgbClr val="CC0000"/>
    <a:srgbClr val="AC0000"/>
    <a:srgbClr val="CC3300"/>
    <a:srgbClr val="FF9966"/>
    <a:srgbClr val="FF0000"/>
  </p:clrMru>
  <p:extLst>
    <p:ext uri="{E76CE94A-603C-4142-B9EB-6D1370010A27}">
      <p14:discardImageEditData xmlns:p14="http://schemas.microsoft.com/office/powerpoint/2010/main" xmlns="" xmlns:mv="urn:schemas-microsoft-com:mac:vml" xmlns:mc="http://schemas.openxmlformats.org/markup-compatibility/2006" val="0"/>
    </p:ext>
    <p:ext uri="{D31A062A-798A-4329-ABDD-BBA856620510}">
      <p14:defaultImageDpi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6" autoAdjust="0"/>
    <p:restoredTop sz="86201" autoAdjust="0"/>
  </p:normalViewPr>
  <p:slideViewPr>
    <p:cSldViewPr>
      <p:cViewPr>
        <p:scale>
          <a:sx n="44" d="100"/>
          <a:sy n="44" d="100"/>
        </p:scale>
        <p:origin x="-98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39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1"/>
            <a:ext cx="3056414" cy="465455"/>
          </a:xfrm>
          <a:prstGeom prst="rect">
            <a:avLst/>
          </a:prstGeom>
          <a:noFill/>
          <a:ln w="9525">
            <a:noFill/>
            <a:miter lim="800000"/>
            <a:headEnd/>
            <a:tailEnd/>
          </a:ln>
          <a:effectLst/>
        </p:spPr>
        <p:txBody>
          <a:bodyPr vert="horz" wrap="square" lIns="93484" tIns="46743" rIns="93484" bIns="46743" numCol="1" anchor="t" anchorCtr="0" compatLnSpc="1">
            <a:prstTxWarp prst="textNoShape">
              <a:avLst/>
            </a:prstTxWarp>
          </a:bodyPr>
          <a:lstStyle>
            <a:lvl1pPr eaLnBrk="0" hangingPunct="0">
              <a:defRPr sz="1200"/>
            </a:lvl1pPr>
          </a:lstStyle>
          <a:p>
            <a:endParaRPr lang="ja-JP" altLang="en-US"/>
          </a:p>
        </p:txBody>
      </p:sp>
      <p:sp>
        <p:nvSpPr>
          <p:cNvPr id="17411" name="Rectangle 3"/>
          <p:cNvSpPr>
            <a:spLocks noGrp="1" noChangeArrowheads="1"/>
          </p:cNvSpPr>
          <p:nvPr>
            <p:ph type="dt" sz="quarter" idx="1"/>
          </p:nvPr>
        </p:nvSpPr>
        <p:spPr bwMode="auto">
          <a:xfrm>
            <a:off x="3996850" y="1"/>
            <a:ext cx="3056414" cy="465455"/>
          </a:xfrm>
          <a:prstGeom prst="rect">
            <a:avLst/>
          </a:prstGeom>
          <a:noFill/>
          <a:ln w="9525">
            <a:noFill/>
            <a:miter lim="800000"/>
            <a:headEnd/>
            <a:tailEnd/>
          </a:ln>
          <a:effectLst/>
        </p:spPr>
        <p:txBody>
          <a:bodyPr vert="horz" wrap="square" lIns="93484" tIns="46743" rIns="93484" bIns="46743" numCol="1" anchor="t" anchorCtr="0" compatLnSpc="1">
            <a:prstTxWarp prst="textNoShape">
              <a:avLst/>
            </a:prstTxWarp>
          </a:bodyPr>
          <a:lstStyle>
            <a:lvl1pPr algn="r" eaLnBrk="0" hangingPunct="0">
              <a:defRPr sz="1200"/>
            </a:lvl1pPr>
          </a:lstStyle>
          <a:p>
            <a:endParaRPr lang="ja-JP" altLang="en-US"/>
          </a:p>
        </p:txBody>
      </p:sp>
      <p:sp>
        <p:nvSpPr>
          <p:cNvPr id="17412" name="Rectangle 4"/>
          <p:cNvSpPr>
            <a:spLocks noGrp="1" noChangeArrowheads="1"/>
          </p:cNvSpPr>
          <p:nvPr>
            <p:ph type="ftr" sz="quarter" idx="2"/>
          </p:nvPr>
        </p:nvSpPr>
        <p:spPr bwMode="auto">
          <a:xfrm>
            <a:off x="1" y="8843645"/>
            <a:ext cx="3056414" cy="465455"/>
          </a:xfrm>
          <a:prstGeom prst="rect">
            <a:avLst/>
          </a:prstGeom>
          <a:noFill/>
          <a:ln w="9525">
            <a:noFill/>
            <a:miter lim="800000"/>
            <a:headEnd/>
            <a:tailEnd/>
          </a:ln>
          <a:effectLst/>
        </p:spPr>
        <p:txBody>
          <a:bodyPr vert="horz" wrap="square" lIns="93484" tIns="46743" rIns="93484" bIns="46743" numCol="1" anchor="b" anchorCtr="0" compatLnSpc="1">
            <a:prstTxWarp prst="textNoShape">
              <a:avLst/>
            </a:prstTxWarp>
          </a:bodyPr>
          <a:lstStyle>
            <a:lvl1pPr eaLnBrk="0" hangingPunct="0">
              <a:defRPr sz="1200">
                <a:latin typeface="Times New Roman" charset="0"/>
                <a:ea typeface="ＭＳ Ｐゴシック" charset="-128"/>
                <a:cs typeface="+mn-cs"/>
              </a:defRPr>
            </a:lvl1pPr>
          </a:lstStyle>
          <a:p>
            <a:pPr>
              <a:defRPr/>
            </a:pPr>
            <a:r>
              <a:rPr lang="en-US"/>
              <a:t>IMC PFA</a:t>
            </a:r>
          </a:p>
        </p:txBody>
      </p:sp>
      <p:sp>
        <p:nvSpPr>
          <p:cNvPr id="17413" name="Rectangle 5"/>
          <p:cNvSpPr>
            <a:spLocks noGrp="1" noChangeArrowheads="1"/>
          </p:cNvSpPr>
          <p:nvPr>
            <p:ph type="sldNum" sz="quarter" idx="3"/>
          </p:nvPr>
        </p:nvSpPr>
        <p:spPr bwMode="auto">
          <a:xfrm>
            <a:off x="3996850" y="8843645"/>
            <a:ext cx="3056414" cy="465455"/>
          </a:xfrm>
          <a:prstGeom prst="rect">
            <a:avLst/>
          </a:prstGeom>
          <a:noFill/>
          <a:ln w="9525">
            <a:noFill/>
            <a:miter lim="800000"/>
            <a:headEnd/>
            <a:tailEnd/>
          </a:ln>
          <a:effectLst/>
        </p:spPr>
        <p:txBody>
          <a:bodyPr vert="horz" wrap="square" lIns="93484" tIns="46743" rIns="93484" bIns="46743" numCol="1" anchor="b" anchorCtr="0" compatLnSpc="1">
            <a:prstTxWarp prst="textNoShape">
              <a:avLst/>
            </a:prstTxWarp>
          </a:bodyPr>
          <a:lstStyle>
            <a:lvl1pPr algn="r" eaLnBrk="0" hangingPunct="0">
              <a:defRPr sz="1200">
                <a:cs typeface="Times New Roman" pitchFamily="18" charset="0"/>
              </a:defRPr>
            </a:lvl1pPr>
          </a:lstStyle>
          <a:p>
            <a:fld id="{C6AF9CC7-BC54-47ED-AAD8-04CA2518CA7A}" type="slidenum">
              <a:rPr lang="en-US" altLang="ja-JP"/>
              <a:pPr/>
              <a:t>‹#›</a:t>
            </a:fld>
            <a:endParaRPr lang="en-US" altLang="ja-JP"/>
          </a:p>
        </p:txBody>
      </p:sp>
    </p:spTree>
    <p:extLst>
      <p:ext uri="{BB962C8B-B14F-4D97-AF65-F5344CB8AC3E}">
        <p14:creationId xmlns:p14="http://schemas.microsoft.com/office/powerpoint/2010/main" xmlns="" xmlns:mv="urn:schemas-microsoft-com:mac:vml" xmlns:mc="http://schemas.openxmlformats.org/markup-compatibility/2006" val="7051210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3056414" cy="465455"/>
          </a:xfrm>
          <a:prstGeom prst="rect">
            <a:avLst/>
          </a:prstGeom>
          <a:noFill/>
          <a:ln w="9525">
            <a:noFill/>
            <a:miter lim="800000"/>
            <a:headEnd/>
            <a:tailEnd/>
          </a:ln>
          <a:effectLst/>
        </p:spPr>
        <p:txBody>
          <a:bodyPr vert="horz" wrap="square" lIns="93484" tIns="46743" rIns="93484" bIns="46743" numCol="1" anchor="t" anchorCtr="0" compatLnSpc="1">
            <a:prstTxWarp prst="textNoShape">
              <a:avLst/>
            </a:prstTxWarp>
          </a:bodyPr>
          <a:lstStyle>
            <a:lvl1pPr eaLnBrk="0" hangingPunct="0">
              <a:defRPr sz="1200"/>
            </a:lvl1pPr>
          </a:lstStyle>
          <a:p>
            <a:endParaRPr lang="ja-JP" altLang="en-US"/>
          </a:p>
        </p:txBody>
      </p:sp>
      <p:sp>
        <p:nvSpPr>
          <p:cNvPr id="15363" name="Rectangle 3"/>
          <p:cNvSpPr>
            <a:spLocks noGrp="1" noChangeArrowheads="1"/>
          </p:cNvSpPr>
          <p:nvPr>
            <p:ph type="dt" idx="1"/>
          </p:nvPr>
        </p:nvSpPr>
        <p:spPr bwMode="auto">
          <a:xfrm>
            <a:off x="3996850" y="1"/>
            <a:ext cx="3056414" cy="465455"/>
          </a:xfrm>
          <a:prstGeom prst="rect">
            <a:avLst/>
          </a:prstGeom>
          <a:noFill/>
          <a:ln w="9525">
            <a:noFill/>
            <a:miter lim="800000"/>
            <a:headEnd/>
            <a:tailEnd/>
          </a:ln>
          <a:effectLst/>
        </p:spPr>
        <p:txBody>
          <a:bodyPr vert="horz" wrap="square" lIns="93484" tIns="46743" rIns="93484" bIns="46743" numCol="1" anchor="t" anchorCtr="0" compatLnSpc="1">
            <a:prstTxWarp prst="textNoShape">
              <a:avLst/>
            </a:prstTxWarp>
          </a:bodyPr>
          <a:lstStyle>
            <a:lvl1pPr algn="r" eaLnBrk="0" hangingPunct="0">
              <a:defRPr sz="1200"/>
            </a:lvl1pPr>
          </a:lstStyle>
          <a:p>
            <a:endParaRPr lang="ja-JP" altLang="en-US"/>
          </a:p>
        </p:txBody>
      </p:sp>
      <p:sp>
        <p:nvSpPr>
          <p:cNvPr id="89092"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40436" y="4421822"/>
            <a:ext cx="5172393" cy="4189095"/>
          </a:xfrm>
          <a:prstGeom prst="rect">
            <a:avLst/>
          </a:prstGeom>
          <a:noFill/>
          <a:ln w="9525">
            <a:noFill/>
            <a:miter lim="800000"/>
            <a:headEnd/>
            <a:tailEnd/>
          </a:ln>
          <a:effectLst/>
        </p:spPr>
        <p:txBody>
          <a:bodyPr vert="horz" wrap="square" lIns="93484" tIns="46743" rIns="93484" bIns="467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1" y="8843645"/>
            <a:ext cx="3056414" cy="465455"/>
          </a:xfrm>
          <a:prstGeom prst="rect">
            <a:avLst/>
          </a:prstGeom>
          <a:noFill/>
          <a:ln w="9525">
            <a:noFill/>
            <a:miter lim="800000"/>
            <a:headEnd/>
            <a:tailEnd/>
          </a:ln>
          <a:effectLst/>
        </p:spPr>
        <p:txBody>
          <a:bodyPr vert="horz" wrap="square" lIns="93484" tIns="46743" rIns="93484" bIns="46743" numCol="1" anchor="b" anchorCtr="0" compatLnSpc="1">
            <a:prstTxWarp prst="textNoShape">
              <a:avLst/>
            </a:prstTxWarp>
          </a:bodyPr>
          <a:lstStyle>
            <a:lvl1pPr eaLnBrk="0" hangingPunct="0">
              <a:defRPr sz="1200">
                <a:latin typeface="Times New Roman" charset="0"/>
                <a:ea typeface="ＭＳ Ｐゴシック" charset="-128"/>
                <a:cs typeface="+mn-cs"/>
              </a:defRPr>
            </a:lvl1pPr>
          </a:lstStyle>
          <a:p>
            <a:pPr>
              <a:defRPr/>
            </a:pPr>
            <a:r>
              <a:rPr lang="en-US"/>
              <a:t>IMC PFA</a:t>
            </a:r>
          </a:p>
        </p:txBody>
      </p:sp>
      <p:sp>
        <p:nvSpPr>
          <p:cNvPr id="15367" name="Rectangle 7"/>
          <p:cNvSpPr>
            <a:spLocks noGrp="1" noChangeArrowheads="1"/>
          </p:cNvSpPr>
          <p:nvPr>
            <p:ph type="sldNum" sz="quarter" idx="5"/>
          </p:nvPr>
        </p:nvSpPr>
        <p:spPr bwMode="auto">
          <a:xfrm>
            <a:off x="3996850" y="8843645"/>
            <a:ext cx="3056414" cy="465455"/>
          </a:xfrm>
          <a:prstGeom prst="rect">
            <a:avLst/>
          </a:prstGeom>
          <a:noFill/>
          <a:ln w="9525">
            <a:noFill/>
            <a:miter lim="800000"/>
            <a:headEnd/>
            <a:tailEnd/>
          </a:ln>
          <a:effectLst/>
        </p:spPr>
        <p:txBody>
          <a:bodyPr vert="horz" wrap="square" lIns="93484" tIns="46743" rIns="93484" bIns="46743" numCol="1" anchor="b" anchorCtr="0" compatLnSpc="1">
            <a:prstTxWarp prst="textNoShape">
              <a:avLst/>
            </a:prstTxWarp>
          </a:bodyPr>
          <a:lstStyle>
            <a:lvl1pPr algn="r" eaLnBrk="0" hangingPunct="0">
              <a:defRPr sz="1200">
                <a:cs typeface="Times New Roman" pitchFamily="18" charset="0"/>
              </a:defRPr>
            </a:lvl1pPr>
          </a:lstStyle>
          <a:p>
            <a:fld id="{3EA1DD75-1818-4ABD-80B8-7FBFD2AA793D}" type="slidenum">
              <a:rPr lang="en-US" altLang="ja-JP"/>
              <a:pPr/>
              <a:t>‹#›</a:t>
            </a:fld>
            <a:endParaRPr lang="en-US" altLang="ja-JP"/>
          </a:p>
        </p:txBody>
      </p:sp>
    </p:spTree>
    <p:extLst>
      <p:ext uri="{BB962C8B-B14F-4D97-AF65-F5344CB8AC3E}">
        <p14:creationId xmlns:p14="http://schemas.microsoft.com/office/powerpoint/2010/main" xmlns="" xmlns:mv="urn:schemas-microsoft-com:mac:vml" xmlns:mc="http://schemas.openxmlformats.org/markup-compatibility/2006" val="12196318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34" charset="-128"/>
        <a:cs typeface="MS PGothic"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34" charset="-128"/>
        <a:cs typeface="ＭＳ Ｐゴシック" charset="-128"/>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altLang="ja-JP" dirty="0" smtClean="0">
                <a:latin typeface="Arial" pitchFamily="34" charset="0"/>
              </a:rPr>
              <a:t>When terrible things happen, people naturally want to reach out and help those who are suffering. This training is designed to help you do that in a humane supportive and practical manner. This help could occur with someone on the line or other situations in our workplace or with friends. It is not designed to make you and expert in PFA, but how to do any work with people following a disaster better, or more effectively. </a:t>
            </a:r>
          </a:p>
          <a:p>
            <a:endParaRPr lang="en-US" dirty="0" smtClean="0">
              <a:latin typeface="Arial" pitchFamily="34" charset="0"/>
            </a:endParaRPr>
          </a:p>
        </p:txBody>
      </p:sp>
      <p:sp>
        <p:nvSpPr>
          <p:cNvPr id="90116" name="Footer Placeholder 3"/>
          <p:cNvSpPr>
            <a:spLocks noGrp="1"/>
          </p:cNvSpPr>
          <p:nvPr>
            <p:ph type="ftr" sz="quarter" idx="4"/>
          </p:nvPr>
        </p:nvSpPr>
        <p:spPr>
          <a:noFill/>
        </p:spPr>
        <p:txBody>
          <a:bodyPr/>
          <a:lstStyle/>
          <a:p>
            <a:r>
              <a:rPr lang="en-US" smtClean="0">
                <a:latin typeface="Times New Roman" pitchFamily="18" charset="0"/>
                <a:ea typeface="ＭＳ Ｐゴシック" pitchFamily="34" charset="-128"/>
              </a:rPr>
              <a:t>IMC PFA</a:t>
            </a:r>
          </a:p>
        </p:txBody>
      </p:sp>
      <p:sp>
        <p:nvSpPr>
          <p:cNvPr id="90117" name="Slide Number Placeholder 4"/>
          <p:cNvSpPr>
            <a:spLocks noGrp="1"/>
          </p:cNvSpPr>
          <p:nvPr>
            <p:ph type="sldNum" sz="quarter" idx="5"/>
          </p:nvPr>
        </p:nvSpPr>
        <p:spPr>
          <a:noFill/>
        </p:spPr>
        <p:txBody>
          <a:bodyPr/>
          <a:lstStyle/>
          <a:p>
            <a:fld id="{E159EC20-3F43-48ED-B164-2FBD853CDCF5}" type="slidenum">
              <a:rPr lang="en-US" altLang="ja-JP"/>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endParaRPr lang="x-none" smtClean="0">
              <a:latin typeface="Arial" pitchFamily="34" charset="0"/>
            </a:endParaRPr>
          </a:p>
        </p:txBody>
      </p:sp>
      <p:sp>
        <p:nvSpPr>
          <p:cNvPr id="112644" name="Footer Placeholder 3"/>
          <p:cNvSpPr>
            <a:spLocks noGrp="1"/>
          </p:cNvSpPr>
          <p:nvPr>
            <p:ph type="ftr" sz="quarter" idx="4"/>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algn="l" rtl="0" eaLnBrk="0" hangingPunct="0">
              <a:defRPr sz="2400">
                <a:solidFill>
                  <a:schemeClr val="tx1"/>
                </a:solidFill>
                <a:latin typeface="Times New Roman" pitchFamily="18" charset="0"/>
                <a:ea typeface="MS PGothic" pitchFamily="34" charset="-128"/>
              </a:defRPr>
            </a:lvl1pPr>
            <a:lvl2pPr marL="757363" indent="-291294" algn="l" rtl="0" eaLnBrk="0" hangingPunct="0">
              <a:defRPr sz="2400">
                <a:solidFill>
                  <a:schemeClr val="tx1"/>
                </a:solidFill>
                <a:latin typeface="Times New Roman" pitchFamily="18" charset="0"/>
                <a:ea typeface="MS PGothic" pitchFamily="34" charset="-128"/>
              </a:defRPr>
            </a:lvl2pPr>
            <a:lvl3pPr marL="1165174" indent="-233035" algn="l" rtl="0" eaLnBrk="0" hangingPunct="0">
              <a:defRPr sz="2400">
                <a:solidFill>
                  <a:schemeClr val="tx1"/>
                </a:solidFill>
                <a:latin typeface="Times New Roman" pitchFamily="18" charset="0"/>
                <a:ea typeface="MS PGothic" pitchFamily="34" charset="-128"/>
              </a:defRPr>
            </a:lvl3pPr>
            <a:lvl4pPr marL="1631244" indent="-233035" algn="l" rtl="0" eaLnBrk="0" hangingPunct="0">
              <a:defRPr sz="2400">
                <a:solidFill>
                  <a:schemeClr val="tx1"/>
                </a:solidFill>
                <a:latin typeface="Times New Roman" pitchFamily="18" charset="0"/>
                <a:ea typeface="MS PGothic" pitchFamily="34" charset="-128"/>
              </a:defRPr>
            </a:lvl4pPr>
            <a:lvl5pPr marL="2097314" indent="-233035" algn="l" rtl="0" eaLnBrk="0" hangingPunct="0">
              <a:defRPr sz="2400">
                <a:solidFill>
                  <a:schemeClr val="tx1"/>
                </a:solidFill>
                <a:latin typeface="Times New Roman" pitchFamily="18" charset="0"/>
                <a:ea typeface="MS PGothic" pitchFamily="34" charset="-128"/>
              </a:defRPr>
            </a:lvl5pPr>
            <a:lvl6pPr marL="256338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945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552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1592"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sz="1200"/>
              <a:t>IMC PFA</a:t>
            </a:r>
          </a:p>
        </p:txBody>
      </p:sp>
      <p:sp>
        <p:nvSpPr>
          <p:cNvPr id="112645" name="Slide Number Placeholder 4"/>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algn="l" rtl="0" eaLnBrk="0" hangingPunct="0">
              <a:defRPr sz="2400">
                <a:solidFill>
                  <a:schemeClr val="tx1"/>
                </a:solidFill>
                <a:latin typeface="Times New Roman" pitchFamily="18" charset="0"/>
                <a:ea typeface="MS PGothic" pitchFamily="34" charset="-128"/>
              </a:defRPr>
            </a:lvl1pPr>
            <a:lvl2pPr marL="757363" indent="-291294" algn="l" rtl="0" eaLnBrk="0" hangingPunct="0">
              <a:defRPr sz="2400">
                <a:solidFill>
                  <a:schemeClr val="tx1"/>
                </a:solidFill>
                <a:latin typeface="Times New Roman" pitchFamily="18" charset="0"/>
                <a:ea typeface="MS PGothic" pitchFamily="34" charset="-128"/>
              </a:defRPr>
            </a:lvl2pPr>
            <a:lvl3pPr marL="1165174" indent="-233035" algn="l" rtl="0" eaLnBrk="0" hangingPunct="0">
              <a:defRPr sz="2400">
                <a:solidFill>
                  <a:schemeClr val="tx1"/>
                </a:solidFill>
                <a:latin typeface="Times New Roman" pitchFamily="18" charset="0"/>
                <a:ea typeface="MS PGothic" pitchFamily="34" charset="-128"/>
              </a:defRPr>
            </a:lvl3pPr>
            <a:lvl4pPr marL="1631244" indent="-233035" algn="l" rtl="0" eaLnBrk="0" hangingPunct="0">
              <a:defRPr sz="2400">
                <a:solidFill>
                  <a:schemeClr val="tx1"/>
                </a:solidFill>
                <a:latin typeface="Times New Roman" pitchFamily="18" charset="0"/>
                <a:ea typeface="MS PGothic" pitchFamily="34" charset="-128"/>
              </a:defRPr>
            </a:lvl4pPr>
            <a:lvl5pPr marL="2097314" indent="-233035" algn="l" rtl="0" eaLnBrk="0" hangingPunct="0">
              <a:defRPr sz="2400">
                <a:solidFill>
                  <a:schemeClr val="tx1"/>
                </a:solidFill>
                <a:latin typeface="Times New Roman" pitchFamily="18" charset="0"/>
                <a:ea typeface="MS PGothic" pitchFamily="34" charset="-128"/>
              </a:defRPr>
            </a:lvl5pPr>
            <a:lvl6pPr marL="256338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945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552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1592"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fld id="{D8EACF6D-AB69-4B9D-9F36-BF1605C32262}" type="slidenum">
              <a:rPr lang="en-US" altLang="ja-JP" sz="1200"/>
              <a:pPr algn="r"/>
              <a:t>12</a:t>
            </a:fld>
            <a:endParaRPr lang="en-US" altLang="ja-JP"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Rectangle 1"/>
          <p:cNvSpPr/>
          <p:nvPr/>
        </p:nvSpPr>
        <p:spPr>
          <a:xfrm>
            <a:off x="1175545" y="698182"/>
            <a:ext cx="4702175" cy="3490913"/>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07524"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08548" name="Notes Placeholder 2"/>
          <p:cNvSpPr>
            <a:spLocks noGrp="1"/>
          </p:cNvSpPr>
          <p:nvPr>
            <p:ph type="body" sz="quarter" idx="1"/>
          </p:nvPr>
        </p:nvSpPr>
        <p:spPr>
          <a:xfrm>
            <a:off x="940435" y="4421823"/>
            <a:ext cx="2397729" cy="525306"/>
          </a:xfrm>
          <a:noFill/>
          <a:ln/>
        </p:spPr>
        <p:txBody>
          <a:bodyPr wrap="none">
            <a:spAutoFit/>
          </a:bodyPr>
          <a:lstStyle/>
          <a:p>
            <a:r>
              <a:rPr lang="en-GB" altLang="ja-JP" smtClean="0">
                <a:latin typeface="Arial" pitchFamily="34" charset="0"/>
              </a:rPr>
              <a:t>Sphere (2011) and IASC (2007)</a:t>
            </a:r>
            <a:r>
              <a:rPr lang="x-none" altLang="ja-JP" smtClean="0">
                <a:latin typeface="Arial" pitchFamily="34" charset="0"/>
                <a:cs typeface="Arial" pitchFamily="34" charset="0"/>
              </a:rPr>
              <a:t>‏</a:t>
            </a:r>
            <a:endParaRPr lang="en-GB" altLang="ja-JP" smtClean="0">
              <a:latin typeface="Arial" pitchFamily="34" charset="0"/>
            </a:endParaRPr>
          </a:p>
          <a:p>
            <a:r>
              <a:rPr lang="en-GB" altLang="ja-JP" smtClean="0">
                <a:latin typeface="Arial" pitchFamily="34" charset="0"/>
              </a:rPr>
              <a:t> </a:t>
            </a:r>
          </a:p>
        </p:txBody>
      </p:sp>
      <p:sp>
        <p:nvSpPr>
          <p:cNvPr id="4" name="Freeform 3"/>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
        <p:nvSpPr>
          <p:cNvPr id="108550" name="Freeform 4"/>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D49E0773-9442-4F8F-8187-E8C7983E91CB}"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14</a:t>
            </a:fld>
            <a:endParaRPr lang="en-GB" altLang="ja-JP" sz="1200" dirty="0">
              <a:solidFill>
                <a:srgbClr val="000000"/>
              </a:solidFill>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Rectangle 1"/>
          <p:cNvSpPr/>
          <p:nvPr/>
        </p:nvSpPr>
        <p:spPr>
          <a:xfrm>
            <a:off x="1175545" y="698182"/>
            <a:ext cx="4702175" cy="3490913"/>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09572"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altLang="ja-JP" dirty="0" smtClean="0">
                <a:latin typeface="Arial" pitchFamily="34" charset="0"/>
              </a:rPr>
              <a:t>WHO (2010) and Sphere (2011) describe </a:t>
            </a:r>
            <a:r>
              <a:rPr lang="en-US" altLang="ja-JP" i="1" dirty="0" smtClean="0">
                <a:latin typeface="Arial" pitchFamily="34" charset="0"/>
              </a:rPr>
              <a:t>debriefing</a:t>
            </a:r>
            <a:r>
              <a:rPr lang="en-US" altLang="ja-JP" dirty="0" smtClean="0">
                <a:latin typeface="Arial" pitchFamily="34" charset="0"/>
              </a:rPr>
              <a:t> as promoting ventilation by requesting a person to briefly but systematically recount perceptions, thoughts and emotional reactions experienced during a recent, stressful event.  This intervention is not recommended.</a:t>
            </a:r>
            <a:r>
              <a:rPr lang="en-US" altLang="ja-JP" i="1" dirty="0" smtClean="0">
                <a:latin typeface="Arial" pitchFamily="34" charset="0"/>
              </a:rPr>
              <a:t> </a:t>
            </a:r>
          </a:p>
          <a:p>
            <a:endParaRPr lang="en-US" altLang="ja-JP" i="1" dirty="0" smtClean="0">
              <a:latin typeface="Arial" pitchFamily="34" charset="0"/>
            </a:endParaRPr>
          </a:p>
          <a:p>
            <a:r>
              <a:rPr lang="en-US" altLang="ja-JP" dirty="0" smtClean="0">
                <a:latin typeface="Arial" pitchFamily="34" charset="0"/>
              </a:rPr>
              <a:t>PFA is an alternative to “psychological debriefing” which has been found to be ineffective and potentially harmful at times. </a:t>
            </a:r>
          </a:p>
        </p:txBody>
      </p:sp>
      <p:sp>
        <p:nvSpPr>
          <p:cNvPr id="110596" name="Footer Placeholder 3"/>
          <p:cNvSpPr>
            <a:spLocks noGrp="1"/>
          </p:cNvSpPr>
          <p:nvPr>
            <p:ph type="ftr" sz="quarter" idx="4"/>
          </p:nvPr>
        </p:nvSpPr>
        <p:spPr>
          <a:noFill/>
        </p:spPr>
        <p:txBody>
          <a:bodyPr/>
          <a:lstStyle/>
          <a:p>
            <a:r>
              <a:rPr lang="en-US" smtClean="0">
                <a:latin typeface="Times New Roman" pitchFamily="18" charset="0"/>
                <a:ea typeface="ＭＳ Ｐゴシック" pitchFamily="34" charset="-128"/>
              </a:rPr>
              <a:t>IMC PFA</a:t>
            </a:r>
          </a:p>
        </p:txBody>
      </p:sp>
      <p:sp>
        <p:nvSpPr>
          <p:cNvPr id="110597" name="Slide Number Placeholder 4"/>
          <p:cNvSpPr>
            <a:spLocks noGrp="1"/>
          </p:cNvSpPr>
          <p:nvPr>
            <p:ph type="sldNum" sz="quarter" idx="5"/>
          </p:nvPr>
        </p:nvSpPr>
        <p:spPr>
          <a:noFill/>
        </p:spPr>
        <p:txBody>
          <a:bodyPr/>
          <a:lstStyle/>
          <a:p>
            <a:fld id="{1EF6BB5C-82B8-49B7-B789-D0C99AC224CE}" type="slidenum">
              <a:rPr lang="en-US" altLang="ja-JP"/>
              <a:pPr/>
              <a:t>16</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altLang="ja-JP" dirty="0" smtClean="0">
                <a:latin typeface="Arial" pitchFamily="34" charset="0"/>
              </a:rPr>
              <a:t>Translation needed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latin typeface="Arial" pitchFamily="34" charset="0"/>
              </a:rPr>
              <a:t>Added “</a:t>
            </a:r>
            <a:r>
              <a:rPr lang="en-US" dirty="0" smtClean="0"/>
              <a:t>You can provide PFA when you first have contact with very distressed people</a:t>
            </a:r>
            <a:r>
              <a:rPr lang="en-US" altLang="ja-JP" dirty="0" smtClean="0">
                <a:latin typeface="Arial" pitchFamily="34" charset="0"/>
              </a:rPr>
              <a:t>”</a:t>
            </a:r>
            <a:endParaRPr lang="ja-JP" altLang="en-US" dirty="0" smtClean="0">
              <a:latin typeface="Arial" pitchFamily="34" charset="0"/>
            </a:endParaRPr>
          </a:p>
        </p:txBody>
      </p:sp>
      <p:sp>
        <p:nvSpPr>
          <p:cNvPr id="114692" name="Footer Placeholder 3"/>
          <p:cNvSpPr>
            <a:spLocks noGrp="1"/>
          </p:cNvSpPr>
          <p:nvPr>
            <p:ph type="ftr" sz="quarter" idx="4"/>
          </p:nvPr>
        </p:nvSpPr>
        <p:spPr>
          <a:noFill/>
        </p:spPr>
        <p:txBody>
          <a:bodyPr/>
          <a:lstStyle/>
          <a:p>
            <a:r>
              <a:rPr lang="en-US" smtClean="0">
                <a:latin typeface="Times New Roman" pitchFamily="18" charset="0"/>
                <a:ea typeface="ＭＳ Ｐゴシック" pitchFamily="34" charset="-128"/>
              </a:rPr>
              <a:t>IMC PFA</a:t>
            </a:r>
          </a:p>
        </p:txBody>
      </p:sp>
      <p:sp>
        <p:nvSpPr>
          <p:cNvPr id="114693" name="Slide Number Placeholder 4"/>
          <p:cNvSpPr>
            <a:spLocks noGrp="1"/>
          </p:cNvSpPr>
          <p:nvPr>
            <p:ph type="sldNum" sz="quarter" idx="5"/>
          </p:nvPr>
        </p:nvSpPr>
        <p:spPr>
          <a:noFill/>
        </p:spPr>
        <p:txBody>
          <a:bodyPr/>
          <a:lstStyle/>
          <a:p>
            <a:fld id="{7CEEFCDB-18DD-4918-9294-EBBCE8072369}" type="slidenum">
              <a:rPr lang="en-US" altLang="ja-JP"/>
              <a:pPr/>
              <a:t>17</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15716"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
        <p:nvSpPr>
          <p:cNvPr id="4" name="Freeform 3"/>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
        <p:nvSpPr>
          <p:cNvPr id="115718" name="Freeform 4"/>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CB5636F8-18A9-4E95-8A40-DE5B5F80C4FA}"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18</a:t>
            </a:fld>
            <a:endParaRPr lang="en-GB" altLang="ja-JP" sz="1200" dirty="0">
              <a:solidFill>
                <a:srgbClr val="000000"/>
              </a:solidFill>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7"/>
          <p:cNvSpPr>
            <a:spLocks noGrp="1"/>
          </p:cNvSpPr>
          <p:nvPr>
            <p:ph type="ftr" sz="quarter" idx="4"/>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92012" tIns="47847" rIns="92012" bIns="47847"/>
          <a:lstStyle>
            <a:lvl1pPr algn="l" rtl="0" eaLnBrk="0" hangingPunct="0">
              <a:defRPr sz="2400">
                <a:solidFill>
                  <a:schemeClr val="tx1"/>
                </a:solidFill>
                <a:latin typeface="Times New Roman" pitchFamily="18" charset="0"/>
                <a:ea typeface="MS PGothic" pitchFamily="34" charset="-128"/>
              </a:defRPr>
            </a:lvl1pPr>
            <a:lvl2pPr marL="757363" indent="-291294" algn="l" rtl="0" eaLnBrk="0" hangingPunct="0">
              <a:defRPr sz="2400">
                <a:solidFill>
                  <a:schemeClr val="tx1"/>
                </a:solidFill>
                <a:latin typeface="Times New Roman" pitchFamily="18" charset="0"/>
                <a:ea typeface="MS PGothic" pitchFamily="34" charset="-128"/>
              </a:defRPr>
            </a:lvl2pPr>
            <a:lvl3pPr marL="1165174" indent="-233035" algn="l" rtl="0" eaLnBrk="0" hangingPunct="0">
              <a:defRPr sz="2400">
                <a:solidFill>
                  <a:schemeClr val="tx1"/>
                </a:solidFill>
                <a:latin typeface="Times New Roman" pitchFamily="18" charset="0"/>
                <a:ea typeface="MS PGothic" pitchFamily="34" charset="-128"/>
              </a:defRPr>
            </a:lvl3pPr>
            <a:lvl4pPr marL="1631244" indent="-233035" algn="l" rtl="0" eaLnBrk="0" hangingPunct="0">
              <a:defRPr sz="2400">
                <a:solidFill>
                  <a:schemeClr val="tx1"/>
                </a:solidFill>
                <a:latin typeface="Times New Roman" pitchFamily="18" charset="0"/>
                <a:ea typeface="MS PGothic" pitchFamily="34" charset="-128"/>
              </a:defRPr>
            </a:lvl4pPr>
            <a:lvl5pPr marL="2097314" indent="-233035" algn="l" rtl="0" eaLnBrk="0" hangingPunct="0">
              <a:defRPr sz="2400">
                <a:solidFill>
                  <a:schemeClr val="tx1"/>
                </a:solidFill>
                <a:latin typeface="Times New Roman" pitchFamily="18" charset="0"/>
                <a:ea typeface="MS PGothic" pitchFamily="34" charset="-128"/>
              </a:defRPr>
            </a:lvl5pPr>
            <a:lvl6pPr marL="256338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945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552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1592"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sz="1200"/>
              <a:t>IMC PFA</a:t>
            </a:r>
          </a:p>
        </p:txBody>
      </p:sp>
      <p:sp>
        <p:nvSpPr>
          <p:cNvPr id="2" name="Freeform 1"/>
          <p:cNvSpPr/>
          <p:nvPr/>
        </p:nvSpPr>
        <p:spPr>
          <a:xfrm>
            <a:off x="1176358" y="697982"/>
            <a:ext cx="4702175" cy="34915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20836" name="Notes Placeholder 2"/>
          <p:cNvSpPr>
            <a:spLocks noGrp="1"/>
          </p:cNvSpPr>
          <p:nvPr>
            <p:ph type="body" sz="quarter" idx="1"/>
          </p:nvPr>
        </p:nvSpPr>
        <p:spPr>
          <a:xfrm>
            <a:off x="940435" y="4421621"/>
            <a:ext cx="4819323" cy="6375322"/>
          </a:xfrm>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spAutoFit/>
          </a:bodyPr>
          <a:lstStyle/>
          <a:p>
            <a:r>
              <a:rPr lang="en-GB" altLang="ja-JP" dirty="0" smtClean="0">
                <a:latin typeface="Arial" pitchFamily="34" charset="0"/>
              </a:rPr>
              <a:t>From IASC</a:t>
            </a:r>
          </a:p>
          <a:p>
            <a:r>
              <a:rPr lang="en-US" dirty="0" smtClean="0">
                <a:latin typeface="Arial" pitchFamily="34" charset="0"/>
              </a:rPr>
              <a:t>Action Sheet 4.3: </a:t>
            </a:r>
            <a:r>
              <a:rPr lang="en-US" dirty="0" err="1" smtClean="0">
                <a:latin typeface="Arial" pitchFamily="34" charset="0"/>
              </a:rPr>
              <a:t>Organise</a:t>
            </a:r>
            <a:r>
              <a:rPr lang="en-US" dirty="0" smtClean="0">
                <a:latin typeface="Arial" pitchFamily="34" charset="0"/>
              </a:rPr>
              <a:t> orientation, training</a:t>
            </a:r>
          </a:p>
          <a:p>
            <a:r>
              <a:rPr lang="en-US" dirty="0" smtClean="0">
                <a:latin typeface="Arial" pitchFamily="34" charset="0"/>
              </a:rPr>
              <a:t>and supervision of aid workers in mental health and</a:t>
            </a:r>
          </a:p>
          <a:p>
            <a:r>
              <a:rPr lang="en-US" dirty="0" smtClean="0">
                <a:latin typeface="Arial" pitchFamily="34" charset="0"/>
              </a:rPr>
              <a:t>psychosocial support.</a:t>
            </a:r>
          </a:p>
          <a:p>
            <a:r>
              <a:rPr lang="en-US" dirty="0" smtClean="0">
                <a:latin typeface="Arial" pitchFamily="34" charset="0"/>
              </a:rPr>
              <a:t>“National and international aid workers play a key role in the</a:t>
            </a:r>
          </a:p>
          <a:p>
            <a:r>
              <a:rPr lang="en-US" dirty="0" smtClean="0">
                <a:latin typeface="Arial" pitchFamily="34" charset="0"/>
              </a:rPr>
              <a:t>provision of mental health and psychosocial support (MHPSS)</a:t>
            </a:r>
          </a:p>
          <a:p>
            <a:r>
              <a:rPr lang="en-US" dirty="0" smtClean="0">
                <a:latin typeface="Arial" pitchFamily="34" charset="0"/>
              </a:rPr>
              <a:t>in emergencies.”</a:t>
            </a:r>
          </a:p>
          <a:p>
            <a:r>
              <a:rPr lang="en-US" dirty="0" smtClean="0">
                <a:latin typeface="Arial" pitchFamily="34" charset="0"/>
              </a:rPr>
              <a:t>“To be prepared to do so requires that all workers have the</a:t>
            </a:r>
          </a:p>
          <a:p>
            <a:r>
              <a:rPr lang="en-US" dirty="0" smtClean="0">
                <a:latin typeface="Arial" pitchFamily="34" charset="0"/>
              </a:rPr>
              <a:t>necessary knowledge and skills.”</a:t>
            </a:r>
          </a:p>
          <a:p>
            <a:r>
              <a:rPr lang="en-US" dirty="0" smtClean="0">
                <a:latin typeface="Arial" pitchFamily="34" charset="0"/>
              </a:rPr>
              <a:t>“Training should prepare workers to provide those emergency</a:t>
            </a:r>
          </a:p>
          <a:p>
            <a:r>
              <a:rPr lang="en-US" dirty="0" smtClean="0">
                <a:latin typeface="Arial" pitchFamily="34" charset="0"/>
              </a:rPr>
              <a:t>responses identified as priorities in needs assessments.”</a:t>
            </a:r>
          </a:p>
          <a:p>
            <a:r>
              <a:rPr lang="en-US" dirty="0" smtClean="0">
                <a:latin typeface="Arial" pitchFamily="34" charset="0"/>
              </a:rPr>
              <a:t>“Though training content will have some similarities across</a:t>
            </a:r>
          </a:p>
          <a:p>
            <a:r>
              <a:rPr lang="en-US" dirty="0" smtClean="0">
                <a:latin typeface="Arial" pitchFamily="34" charset="0"/>
              </a:rPr>
              <a:t>emergencies, it must be modified for the culture, context,</a:t>
            </a:r>
          </a:p>
          <a:p>
            <a:r>
              <a:rPr lang="en-US" dirty="0" smtClean="0">
                <a:latin typeface="Arial" pitchFamily="34" charset="0"/>
              </a:rPr>
              <a:t>needs and capacities of each situation, and cannot be</a:t>
            </a:r>
          </a:p>
          <a:p>
            <a:r>
              <a:rPr lang="en-US" dirty="0" smtClean="0">
                <a:latin typeface="Arial" pitchFamily="34" charset="0"/>
              </a:rPr>
              <a:t>transferred automatically from one emergency to another.”</a:t>
            </a:r>
          </a:p>
          <a:p>
            <a:r>
              <a:rPr lang="en-US" dirty="0" smtClean="0">
                <a:latin typeface="Arial" pitchFamily="34" charset="0"/>
              </a:rPr>
              <a:t>“Inadequately oriented and trained workers without the</a:t>
            </a:r>
          </a:p>
          <a:p>
            <a:r>
              <a:rPr lang="en-US" dirty="0" smtClean="0">
                <a:latin typeface="Arial" pitchFamily="34" charset="0"/>
              </a:rPr>
              <a:t>appropriate attitudes and motivation can be harmful to</a:t>
            </a:r>
          </a:p>
          <a:p>
            <a:r>
              <a:rPr lang="en-US" dirty="0" smtClean="0">
                <a:latin typeface="Arial" pitchFamily="34" charset="0"/>
              </a:rPr>
              <a:t>populations they seek to assist.”</a:t>
            </a:r>
          </a:p>
          <a:p>
            <a:r>
              <a:rPr lang="en-US" dirty="0" smtClean="0">
                <a:latin typeface="Arial" pitchFamily="34" charset="0"/>
              </a:rPr>
              <a:t>“Essential teaching may be </a:t>
            </a:r>
            <a:r>
              <a:rPr lang="en-US" dirty="0" err="1" smtClean="0">
                <a:latin typeface="Arial" pitchFamily="34" charset="0"/>
              </a:rPr>
              <a:t>organised</a:t>
            </a:r>
            <a:r>
              <a:rPr lang="en-US" dirty="0" smtClean="0">
                <a:latin typeface="Arial" pitchFamily="34" charset="0"/>
              </a:rPr>
              <a:t> through brief orientation and</a:t>
            </a:r>
          </a:p>
          <a:p>
            <a:r>
              <a:rPr lang="en-US" dirty="0" smtClean="0">
                <a:latin typeface="Arial" pitchFamily="34" charset="0"/>
              </a:rPr>
              <a:t>training seminars followed by ongoing support and supervision.”</a:t>
            </a:r>
          </a:p>
          <a:p>
            <a:r>
              <a:rPr lang="en-US" dirty="0" smtClean="0">
                <a:latin typeface="Arial" pitchFamily="34" charset="0"/>
              </a:rPr>
              <a:t>“Seminars should accentuate practical instruction and focus on</a:t>
            </a:r>
          </a:p>
          <a:p>
            <a:r>
              <a:rPr lang="en-US" dirty="0" smtClean="0">
                <a:latin typeface="Arial" pitchFamily="34" charset="0"/>
              </a:rPr>
              <a:t>the essential skills, knowledge, ethics and guidelines needed for</a:t>
            </a:r>
          </a:p>
          <a:p>
            <a:r>
              <a:rPr lang="en-US" dirty="0" smtClean="0">
                <a:latin typeface="Arial" pitchFamily="34" charset="0"/>
              </a:rPr>
              <a:t>emergency response.”</a:t>
            </a:r>
          </a:p>
          <a:p>
            <a:r>
              <a:rPr lang="en-US" dirty="0" smtClean="0">
                <a:latin typeface="Arial" pitchFamily="34" charset="0"/>
              </a:rPr>
              <a:t>“Seminars should be participatory, should be adapted to the</a:t>
            </a:r>
          </a:p>
          <a:p>
            <a:r>
              <a:rPr lang="en-US" dirty="0" smtClean="0">
                <a:latin typeface="Arial" pitchFamily="34" charset="0"/>
              </a:rPr>
              <a:t>local culture and context and should </a:t>
            </a:r>
            <a:r>
              <a:rPr lang="en-US" dirty="0" err="1" smtClean="0">
                <a:latin typeface="Arial" pitchFamily="34" charset="0"/>
              </a:rPr>
              <a:t>utilise</a:t>
            </a:r>
            <a:r>
              <a:rPr lang="en-US" dirty="0" smtClean="0">
                <a:latin typeface="Arial" pitchFamily="34" charset="0"/>
              </a:rPr>
              <a:t> learning models in</a:t>
            </a:r>
          </a:p>
          <a:p>
            <a:r>
              <a:rPr lang="en-US" dirty="0" smtClean="0">
                <a:latin typeface="Arial" pitchFamily="34" charset="0"/>
              </a:rPr>
              <a:t>which participants are both learners and educators.”</a:t>
            </a:r>
            <a:endParaRPr lang="en-GB" altLang="ja-JP" dirty="0" smtClean="0">
              <a:latin typeface="Arial" pitchFamily="34" charset="0"/>
            </a:endParaRPr>
          </a:p>
        </p:txBody>
      </p:sp>
      <p:sp>
        <p:nvSpPr>
          <p:cNvPr id="120837" name="Freeform 3"/>
          <p:cNvSpPr>
            <a:spLocks noChangeArrowheads="1"/>
          </p:cNvSpPr>
          <p:nvPr/>
        </p:nvSpPr>
        <p:spPr bwMode="auto">
          <a:xfrm>
            <a:off x="3997663" y="8843242"/>
            <a:ext cx="3055600" cy="46585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92012" tIns="47847" rIns="92012" bIns="47847" anchor="b"/>
          <a:lstStyle/>
          <a:p>
            <a:pPr>
              <a:tabLst>
                <a:tab pos="0" algn="l"/>
                <a:tab pos="456360" algn="l"/>
                <a:tab pos="915956" algn="l"/>
                <a:tab pos="1375553" algn="l"/>
                <a:tab pos="1835149" algn="l"/>
                <a:tab pos="2294746" algn="l"/>
                <a:tab pos="2752725" algn="l"/>
                <a:tab pos="3212321" algn="l"/>
                <a:tab pos="3671918" algn="l"/>
                <a:tab pos="4131514" algn="l"/>
                <a:tab pos="4591111" algn="l"/>
                <a:tab pos="5050707" algn="l"/>
                <a:tab pos="5508685" algn="l"/>
                <a:tab pos="5968281" algn="l"/>
                <a:tab pos="6427878" algn="l"/>
                <a:tab pos="6887474" algn="l"/>
                <a:tab pos="7347071" algn="l"/>
                <a:tab pos="7805049" algn="l"/>
                <a:tab pos="8264646" algn="l"/>
                <a:tab pos="8724242" algn="l"/>
                <a:tab pos="9183839" algn="l"/>
              </a:tabLst>
            </a:pPr>
            <a:fld id="{0C9A67CD-A5BB-494D-8B35-EED2C6CB00EB}" type="slidenum">
              <a:rPr lang="en-US" altLang="ja-JP"/>
              <a:pPr>
                <a:tabLst>
                  <a:tab pos="0" algn="l"/>
                  <a:tab pos="456360" algn="l"/>
                  <a:tab pos="915956" algn="l"/>
                  <a:tab pos="1375553" algn="l"/>
                  <a:tab pos="1835149" algn="l"/>
                  <a:tab pos="2294746" algn="l"/>
                  <a:tab pos="2752725" algn="l"/>
                  <a:tab pos="3212321" algn="l"/>
                  <a:tab pos="3671918" algn="l"/>
                  <a:tab pos="4131514" algn="l"/>
                  <a:tab pos="4591111" algn="l"/>
                  <a:tab pos="5050707" algn="l"/>
                  <a:tab pos="5508685" algn="l"/>
                  <a:tab pos="5968281" algn="l"/>
                  <a:tab pos="6427878" algn="l"/>
                  <a:tab pos="6887474" algn="l"/>
                  <a:tab pos="7347071" algn="l"/>
                  <a:tab pos="7805049" algn="l"/>
                  <a:tab pos="8264646" algn="l"/>
                  <a:tab pos="8724242" algn="l"/>
                  <a:tab pos="9183839" algn="l"/>
                </a:tabLst>
              </a:pPr>
              <a:t>19</a:t>
            </a:fld>
            <a:endParaRPr lang="en-GB" altLang="ja-JP" sz="1200">
              <a:solidFill>
                <a:srgbClr val="000000"/>
              </a:solidFill>
              <a:cs typeface="Times New Roman" pitchFamily="18" charset="0"/>
            </a:endParaRPr>
          </a:p>
        </p:txBody>
      </p:sp>
      <p:sp>
        <p:nvSpPr>
          <p:cNvPr id="5" name="Freeform 4"/>
          <p:cNvSpPr/>
          <p:nvPr/>
        </p:nvSpPr>
        <p:spPr>
          <a:xfrm>
            <a:off x="0" y="8843242"/>
            <a:ext cx="3057228" cy="4658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Rectangle 1"/>
          <p:cNvSpPr/>
          <p:nvPr/>
        </p:nvSpPr>
        <p:spPr>
          <a:xfrm>
            <a:off x="1175545" y="698182"/>
            <a:ext cx="4702175" cy="3490913"/>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17764"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Rectangle 1"/>
          <p:cNvSpPr/>
          <p:nvPr/>
        </p:nvSpPr>
        <p:spPr>
          <a:xfrm>
            <a:off x="1175545" y="698182"/>
            <a:ext cx="4702175" cy="3490913"/>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18788"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92164"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
        <p:nvSpPr>
          <p:cNvPr id="92165" name="Freeform 3"/>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9DF9A3CC-F94A-4E82-847C-5654E9F73467}"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2</a:t>
            </a:fld>
            <a:endParaRPr lang="en-GB" altLang="ja-JP" sz="1200" dirty="0">
              <a:solidFill>
                <a:srgbClr val="000000"/>
              </a:solidFill>
              <a:cs typeface="Times New Roman" pitchFamily="18" charset="0"/>
            </a:endParaRPr>
          </a:p>
        </p:txBody>
      </p:sp>
      <p:sp>
        <p:nvSpPr>
          <p:cNvPr id="5" name="Freeform 4"/>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dirty="0" smtClean="0">
                <a:solidFill>
                  <a:schemeClr val="tx1"/>
                </a:solidFill>
                <a:latin typeface="Arial" charset="0"/>
                <a:ea typeface="ＭＳ Ｐゴシック" pitchFamily="34" charset="-128"/>
                <a:cs typeface="MS PGothic" pitchFamily="34" charset="-128"/>
              </a:rPr>
              <a:t> The following principles apply to any person or agency involved in humanitarian response, including those who provide PFA:</a:t>
            </a:r>
          </a:p>
          <a:p>
            <a:endParaRPr kumimoji="1" lang="en-US"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Safety</a:t>
            </a:r>
          </a:p>
          <a:p>
            <a:r>
              <a:rPr kumimoji="1" lang="en-US" sz="1200" kern="1200" dirty="0" smtClean="0">
                <a:solidFill>
                  <a:schemeClr val="tx1"/>
                </a:solidFill>
                <a:latin typeface="Arial" charset="0"/>
                <a:ea typeface="ＭＳ Ｐゴシック" pitchFamily="34" charset="-128"/>
                <a:cs typeface="MS PGothic" pitchFamily="34" charset="-128"/>
              </a:rPr>
              <a:t>-Make sure, to the best of your ability, that the adults and children you are safe and protect them from physical or psychological harm</a:t>
            </a:r>
          </a:p>
          <a:p>
            <a:r>
              <a:rPr kumimoji="1" lang="en-US" sz="1200" kern="1200" dirty="0" smtClean="0">
                <a:solidFill>
                  <a:schemeClr val="tx1"/>
                </a:solidFill>
                <a:latin typeface="Arial" charset="0"/>
                <a:ea typeface="ＭＳ Ｐゴシック" pitchFamily="34" charset="-128"/>
                <a:cs typeface="MS PGothic" pitchFamily="34" charset="-128"/>
              </a:rPr>
              <a:t>-Avoid putting people at further risk of harm as a result of your actions</a:t>
            </a:r>
            <a:r>
              <a:rPr kumimoji="1" lang="en-US" sz="1200" kern="1200" baseline="0" dirty="0" smtClean="0">
                <a:solidFill>
                  <a:schemeClr val="tx1"/>
                </a:solidFill>
                <a:latin typeface="Arial" charset="0"/>
                <a:ea typeface="ＭＳ Ｐゴシック" pitchFamily="34" charset="-128"/>
                <a:cs typeface="MS PGothic" pitchFamily="34" charset="-128"/>
              </a:rPr>
              <a:t> </a:t>
            </a:r>
            <a:r>
              <a:rPr kumimoji="1" lang="en-US" sz="1200" kern="1200" dirty="0" smtClean="0">
                <a:solidFill>
                  <a:schemeClr val="tx1"/>
                </a:solidFill>
                <a:latin typeface="Arial" charset="0"/>
                <a:ea typeface="ＭＳ Ｐゴシック" pitchFamily="34" charset="-128"/>
                <a:cs typeface="MS PGothic" pitchFamily="34" charset="-128"/>
              </a:rPr>
              <a:t>help.</a:t>
            </a:r>
          </a:p>
          <a:p>
            <a:endParaRPr kumimoji="1" lang="en-US"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Dignity</a:t>
            </a:r>
          </a:p>
          <a:p>
            <a:r>
              <a:rPr kumimoji="1" lang="en-US" sz="1200" kern="1200" dirty="0" smtClean="0">
                <a:solidFill>
                  <a:schemeClr val="tx1"/>
                </a:solidFill>
                <a:latin typeface="Arial" charset="0"/>
                <a:ea typeface="ＭＳ Ｐゴシック" pitchFamily="34" charset="-128"/>
                <a:cs typeface="MS PGothic" pitchFamily="34" charset="-128"/>
              </a:rPr>
              <a:t>-Treat people with respect and according to their cultural and social norms.</a:t>
            </a:r>
          </a:p>
          <a:p>
            <a:endParaRPr kumimoji="1" lang="en-US"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Rights</a:t>
            </a:r>
          </a:p>
          <a:p>
            <a:r>
              <a:rPr kumimoji="1" lang="en-US" sz="1200" kern="1200" dirty="0" smtClean="0">
                <a:solidFill>
                  <a:schemeClr val="tx1"/>
                </a:solidFill>
                <a:latin typeface="Arial" charset="0"/>
                <a:ea typeface="ＭＳ Ｐゴシック" pitchFamily="34" charset="-128"/>
                <a:cs typeface="MS PGothic" pitchFamily="34" charset="-128"/>
              </a:rPr>
              <a:t>-Help people to claim their rights and access available support. </a:t>
            </a:r>
          </a:p>
          <a:p>
            <a:r>
              <a:rPr kumimoji="1" lang="en-US" sz="1200" kern="1200" dirty="0" smtClean="0">
                <a:solidFill>
                  <a:schemeClr val="tx1"/>
                </a:solidFill>
                <a:latin typeface="Arial" charset="0"/>
                <a:ea typeface="ＭＳ Ｐゴシック" pitchFamily="34" charset="-128"/>
                <a:cs typeface="MS PGothic" pitchFamily="34" charset="-128"/>
              </a:rPr>
              <a:t>-Make sure people can access help fairly and without discrimination.</a:t>
            </a:r>
          </a:p>
          <a:p>
            <a:r>
              <a:rPr kumimoji="1" lang="en-US" sz="1200" kern="1200" dirty="0" smtClean="0">
                <a:solidFill>
                  <a:schemeClr val="tx1"/>
                </a:solidFill>
                <a:latin typeface="Arial" charset="0"/>
                <a:ea typeface="ＭＳ Ｐゴシック" pitchFamily="34" charset="-128"/>
                <a:cs typeface="MS PGothic" pitchFamily="34" charset="-128"/>
              </a:rPr>
              <a:t>-Act only in the best interest of any person you encounter.</a:t>
            </a:r>
          </a:p>
          <a:p>
            <a:endParaRPr kumimoji="1" lang="en-US"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Keep these principles in mind in all of your actions and with all people you encounter, whatever their age, gender or ethnic background. Consider what these principles mean in terms of your cultural context. Know and follow your agency codes of conduct at all times if you work or volunteer for an agency that has these codes.</a:t>
            </a:r>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24</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Arial" charset="0"/>
                <a:ea typeface="ＭＳ Ｐゴシック" pitchFamily="34" charset="-128"/>
                <a:cs typeface="MS PGothic" pitchFamily="34" charset="-128"/>
              </a:rPr>
              <a:t>Ethical Do’s and Don’ts as guidance to avoid causing further harm to the person, to provide the best care possible, and to act only in their best interest.</a:t>
            </a:r>
          </a:p>
          <a:p>
            <a:endParaRPr kumimoji="1" lang="en-US"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Do’s </a:t>
            </a:r>
          </a:p>
          <a:p>
            <a:r>
              <a:rPr kumimoji="1" lang="en-US" sz="1200" kern="1200" dirty="0" smtClean="0">
                <a:solidFill>
                  <a:schemeClr val="tx1"/>
                </a:solidFill>
                <a:latin typeface="Arial" charset="0"/>
                <a:ea typeface="ＭＳ Ｐゴシック" pitchFamily="34" charset="-128"/>
                <a:cs typeface="MS PGothic" pitchFamily="34" charset="-128"/>
              </a:rPr>
              <a:t>Be honest and trustworthy. »Respect people’s right to </a:t>
            </a:r>
            <a:r>
              <a:rPr kumimoji="1" lang="en-US" sz="1200" kern="1200" dirty="0" err="1" smtClean="0">
                <a:solidFill>
                  <a:schemeClr val="tx1"/>
                </a:solidFill>
                <a:latin typeface="Arial" charset="0"/>
                <a:ea typeface="ＭＳ Ｐゴシック" pitchFamily="34" charset="-128"/>
                <a:cs typeface="MS PGothic" pitchFamily="34" charset="-128"/>
              </a:rPr>
              <a:t>maketheir</a:t>
            </a:r>
            <a:r>
              <a:rPr kumimoji="1" lang="en-US" sz="1200" kern="1200" dirty="0" smtClean="0">
                <a:solidFill>
                  <a:schemeClr val="tx1"/>
                </a:solidFill>
                <a:latin typeface="Arial" charset="0"/>
                <a:ea typeface="ＭＳ Ｐゴシック" pitchFamily="34" charset="-128"/>
                <a:cs typeface="MS PGothic" pitchFamily="34" charset="-128"/>
              </a:rPr>
              <a:t> own </a:t>
            </a:r>
            <a:r>
              <a:rPr kumimoji="1" lang="en-US" sz="1200" kern="1200" dirty="0" err="1" smtClean="0">
                <a:solidFill>
                  <a:schemeClr val="tx1"/>
                </a:solidFill>
                <a:latin typeface="Arial" charset="0"/>
                <a:ea typeface="ＭＳ Ｐゴシック" pitchFamily="34" charset="-128"/>
                <a:cs typeface="MS PGothic" pitchFamily="34" charset="-128"/>
              </a:rPr>
              <a:t>decisions.»Be</a:t>
            </a:r>
            <a:r>
              <a:rPr kumimoji="1" lang="en-US" sz="1200" kern="1200" dirty="0" smtClean="0">
                <a:solidFill>
                  <a:schemeClr val="tx1"/>
                </a:solidFill>
                <a:latin typeface="Arial" charset="0"/>
                <a:ea typeface="ＭＳ Ｐゴシック" pitchFamily="34" charset="-128"/>
                <a:cs typeface="MS PGothic" pitchFamily="34" charset="-128"/>
              </a:rPr>
              <a:t> aware of and set aside your own biases and </a:t>
            </a:r>
            <a:r>
              <a:rPr kumimoji="1" lang="en-US" sz="1200" kern="1200" dirty="0" err="1" smtClean="0">
                <a:solidFill>
                  <a:schemeClr val="tx1"/>
                </a:solidFill>
                <a:latin typeface="Arial" charset="0"/>
                <a:ea typeface="ＭＳ Ｐゴシック" pitchFamily="34" charset="-128"/>
                <a:cs typeface="MS PGothic" pitchFamily="34" charset="-128"/>
              </a:rPr>
              <a:t>prejudices.»Make</a:t>
            </a:r>
            <a:r>
              <a:rPr kumimoji="1" lang="en-US" sz="1200" kern="1200" dirty="0" smtClean="0">
                <a:solidFill>
                  <a:schemeClr val="tx1"/>
                </a:solidFill>
                <a:latin typeface="Arial" charset="0"/>
                <a:ea typeface="ＭＳ Ｐゴシック" pitchFamily="34" charset="-128"/>
                <a:cs typeface="MS PGothic" pitchFamily="34" charset="-128"/>
              </a:rPr>
              <a:t> it clear to people that even if they refuse help now, they can still access help in the </a:t>
            </a:r>
            <a:r>
              <a:rPr kumimoji="1" lang="en-US" sz="1200" kern="1200" dirty="0" err="1" smtClean="0">
                <a:solidFill>
                  <a:schemeClr val="tx1"/>
                </a:solidFill>
                <a:latin typeface="Arial" charset="0"/>
                <a:ea typeface="ＭＳ Ｐゴシック" pitchFamily="34" charset="-128"/>
                <a:cs typeface="MS PGothic" pitchFamily="34" charset="-128"/>
              </a:rPr>
              <a:t>future.»Respect</a:t>
            </a:r>
            <a:r>
              <a:rPr kumimoji="1" lang="en-US" sz="1200" kern="1200" dirty="0" smtClean="0">
                <a:solidFill>
                  <a:schemeClr val="tx1"/>
                </a:solidFill>
                <a:latin typeface="Arial" charset="0"/>
                <a:ea typeface="ＭＳ Ｐゴシック" pitchFamily="34" charset="-128"/>
                <a:cs typeface="MS PGothic" pitchFamily="34" charset="-128"/>
              </a:rPr>
              <a:t> privacy and keep the person’s story confidential, if this is </a:t>
            </a:r>
            <a:r>
              <a:rPr kumimoji="1" lang="en-US" sz="1200" kern="1200" dirty="0" err="1" smtClean="0">
                <a:solidFill>
                  <a:schemeClr val="tx1"/>
                </a:solidFill>
                <a:latin typeface="Arial" charset="0"/>
                <a:ea typeface="ＭＳ Ｐゴシック" pitchFamily="34" charset="-128"/>
                <a:cs typeface="MS PGothic" pitchFamily="34" charset="-128"/>
              </a:rPr>
              <a:t>appropriate.»Behave</a:t>
            </a:r>
            <a:r>
              <a:rPr kumimoji="1" lang="en-US" sz="1200" kern="1200" dirty="0" smtClean="0">
                <a:solidFill>
                  <a:schemeClr val="tx1"/>
                </a:solidFill>
                <a:latin typeface="Arial" charset="0"/>
                <a:ea typeface="ＭＳ Ｐゴシック" pitchFamily="34" charset="-128"/>
                <a:cs typeface="MS PGothic" pitchFamily="34" charset="-128"/>
              </a:rPr>
              <a:t> appropriately by considering the person’s culture, age and gender.</a:t>
            </a:r>
          </a:p>
          <a:p>
            <a:endParaRPr kumimoji="1" lang="en-US" sz="1200" kern="1200" dirty="0" smtClean="0">
              <a:solidFill>
                <a:schemeClr val="tx1"/>
              </a:solidFill>
              <a:latin typeface="Arial" charset="0"/>
              <a:ea typeface="ＭＳ Ｐゴシック" pitchFamily="34" charset="-128"/>
              <a:cs typeface="MS PGothic" pitchFamily="34" charset="-128"/>
            </a:endParaRPr>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25</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err="1" smtClean="0">
                <a:solidFill>
                  <a:schemeClr val="tx1"/>
                </a:solidFill>
                <a:latin typeface="Arial" charset="0"/>
                <a:ea typeface="ＭＳ Ｐゴシック" pitchFamily="34" charset="-128"/>
                <a:cs typeface="MS PGothic" pitchFamily="34" charset="-128"/>
              </a:rPr>
              <a:t>Don’t’s</a:t>
            </a:r>
            <a:endParaRPr kumimoji="1" lang="en-US"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Don’t exploit your relationship as a </a:t>
            </a:r>
            <a:r>
              <a:rPr kumimoji="1" lang="en-US" sz="1200" kern="1200" dirty="0" err="1" smtClean="0">
                <a:solidFill>
                  <a:schemeClr val="tx1"/>
                </a:solidFill>
                <a:latin typeface="Arial" charset="0"/>
                <a:ea typeface="ＭＳ Ｐゴシック" pitchFamily="34" charset="-128"/>
                <a:cs typeface="MS PGothic" pitchFamily="34" charset="-128"/>
              </a:rPr>
              <a:t>helper.»Don’t</a:t>
            </a:r>
            <a:r>
              <a:rPr kumimoji="1" lang="en-US" sz="1200" kern="1200" dirty="0" smtClean="0">
                <a:solidFill>
                  <a:schemeClr val="tx1"/>
                </a:solidFill>
                <a:latin typeface="Arial" charset="0"/>
                <a:ea typeface="ＭＳ Ｐゴシック" pitchFamily="34" charset="-128"/>
                <a:cs typeface="MS PGothic" pitchFamily="34" charset="-128"/>
              </a:rPr>
              <a:t> ask the person for any money or </a:t>
            </a:r>
            <a:r>
              <a:rPr kumimoji="1" lang="en-US" sz="1200" kern="1200" dirty="0" err="1" smtClean="0">
                <a:solidFill>
                  <a:schemeClr val="tx1"/>
                </a:solidFill>
                <a:latin typeface="Arial" charset="0"/>
                <a:ea typeface="ＭＳ Ｐゴシック" pitchFamily="34" charset="-128"/>
                <a:cs typeface="MS PGothic" pitchFamily="34" charset="-128"/>
              </a:rPr>
              <a:t>favour</a:t>
            </a:r>
            <a:r>
              <a:rPr kumimoji="1" lang="en-US" sz="1200" kern="1200" dirty="0" smtClean="0">
                <a:solidFill>
                  <a:schemeClr val="tx1"/>
                </a:solidFill>
                <a:latin typeface="Arial" charset="0"/>
                <a:ea typeface="ＭＳ Ｐゴシック" pitchFamily="34" charset="-128"/>
                <a:cs typeface="MS PGothic" pitchFamily="34" charset="-128"/>
              </a:rPr>
              <a:t> for helping </a:t>
            </a:r>
            <a:r>
              <a:rPr kumimoji="1" lang="en-US" sz="1200" kern="1200" dirty="0" err="1" smtClean="0">
                <a:solidFill>
                  <a:schemeClr val="tx1"/>
                </a:solidFill>
                <a:latin typeface="Arial" charset="0"/>
                <a:ea typeface="ＭＳ Ｐゴシック" pitchFamily="34" charset="-128"/>
                <a:cs typeface="MS PGothic" pitchFamily="34" charset="-128"/>
              </a:rPr>
              <a:t>them.»Don’t</a:t>
            </a:r>
            <a:r>
              <a:rPr kumimoji="1" lang="en-US" sz="1200" kern="1200" dirty="0" smtClean="0">
                <a:solidFill>
                  <a:schemeClr val="tx1"/>
                </a:solidFill>
                <a:latin typeface="Arial" charset="0"/>
                <a:ea typeface="ＭＳ Ｐゴシック" pitchFamily="34" charset="-128"/>
                <a:cs typeface="MS PGothic" pitchFamily="34" charset="-128"/>
              </a:rPr>
              <a:t> make false promises or give false </a:t>
            </a:r>
            <a:r>
              <a:rPr kumimoji="1" lang="en-US" sz="1200" kern="1200" dirty="0" err="1" smtClean="0">
                <a:solidFill>
                  <a:schemeClr val="tx1"/>
                </a:solidFill>
                <a:latin typeface="Arial" charset="0"/>
                <a:ea typeface="ＭＳ Ｐゴシック" pitchFamily="34" charset="-128"/>
                <a:cs typeface="MS PGothic" pitchFamily="34" charset="-128"/>
              </a:rPr>
              <a:t>information.»Don’t</a:t>
            </a:r>
            <a:r>
              <a:rPr kumimoji="1" lang="en-US" sz="1200" kern="1200" dirty="0" smtClean="0">
                <a:solidFill>
                  <a:schemeClr val="tx1"/>
                </a:solidFill>
                <a:latin typeface="Arial" charset="0"/>
                <a:ea typeface="ＭＳ Ｐゴシック" pitchFamily="34" charset="-128"/>
                <a:cs typeface="MS PGothic" pitchFamily="34" charset="-128"/>
              </a:rPr>
              <a:t> exaggerate your skills. »Don’t force help on people, </a:t>
            </a:r>
            <a:r>
              <a:rPr kumimoji="1" lang="en-US" sz="1200" kern="1200" dirty="0" err="1" smtClean="0">
                <a:solidFill>
                  <a:schemeClr val="tx1"/>
                </a:solidFill>
                <a:latin typeface="Arial" charset="0"/>
                <a:ea typeface="ＭＳ Ｐゴシック" pitchFamily="34" charset="-128"/>
                <a:cs typeface="MS PGothic" pitchFamily="34" charset="-128"/>
              </a:rPr>
              <a:t>anddon’t</a:t>
            </a:r>
            <a:r>
              <a:rPr kumimoji="1" lang="en-US" sz="1200" kern="1200" dirty="0" smtClean="0">
                <a:solidFill>
                  <a:schemeClr val="tx1"/>
                </a:solidFill>
                <a:latin typeface="Arial" charset="0"/>
                <a:ea typeface="ＭＳ Ｐゴシック" pitchFamily="34" charset="-128"/>
                <a:cs typeface="MS PGothic" pitchFamily="34" charset="-128"/>
              </a:rPr>
              <a:t> be intrusive or </a:t>
            </a:r>
            <a:r>
              <a:rPr kumimoji="1" lang="en-US" sz="1200" kern="1200" dirty="0" err="1" smtClean="0">
                <a:solidFill>
                  <a:schemeClr val="tx1"/>
                </a:solidFill>
                <a:latin typeface="Arial" charset="0"/>
                <a:ea typeface="ＭＳ Ｐゴシック" pitchFamily="34" charset="-128"/>
                <a:cs typeface="MS PGothic" pitchFamily="34" charset="-128"/>
              </a:rPr>
              <a:t>pushy.»Don’t</a:t>
            </a:r>
            <a:r>
              <a:rPr kumimoji="1" lang="en-US" sz="1200" kern="1200" dirty="0" smtClean="0">
                <a:solidFill>
                  <a:schemeClr val="tx1"/>
                </a:solidFill>
                <a:latin typeface="Arial" charset="0"/>
                <a:ea typeface="ＭＳ Ｐゴシック" pitchFamily="34" charset="-128"/>
                <a:cs typeface="MS PGothic" pitchFamily="34" charset="-128"/>
              </a:rPr>
              <a:t> pressure people to tell you their </a:t>
            </a:r>
            <a:r>
              <a:rPr kumimoji="1" lang="en-US" sz="1200" kern="1200" dirty="0" err="1" smtClean="0">
                <a:solidFill>
                  <a:schemeClr val="tx1"/>
                </a:solidFill>
                <a:latin typeface="Arial" charset="0"/>
                <a:ea typeface="ＭＳ Ｐゴシック" pitchFamily="34" charset="-128"/>
                <a:cs typeface="MS PGothic" pitchFamily="34" charset="-128"/>
              </a:rPr>
              <a:t>story.»Don’t</a:t>
            </a:r>
            <a:r>
              <a:rPr kumimoji="1" lang="en-US" sz="1200" kern="1200" dirty="0" smtClean="0">
                <a:solidFill>
                  <a:schemeClr val="tx1"/>
                </a:solidFill>
                <a:latin typeface="Arial" charset="0"/>
                <a:ea typeface="ＭＳ Ｐゴシック" pitchFamily="34" charset="-128"/>
                <a:cs typeface="MS PGothic" pitchFamily="34" charset="-128"/>
              </a:rPr>
              <a:t> share the person’s story with </a:t>
            </a:r>
            <a:r>
              <a:rPr kumimoji="1" lang="en-US" sz="1200" kern="1200" dirty="0" err="1" smtClean="0">
                <a:solidFill>
                  <a:schemeClr val="tx1"/>
                </a:solidFill>
                <a:latin typeface="Arial" charset="0"/>
                <a:ea typeface="ＭＳ Ｐゴシック" pitchFamily="34" charset="-128"/>
                <a:cs typeface="MS PGothic" pitchFamily="34" charset="-128"/>
              </a:rPr>
              <a:t>others.»Don’t</a:t>
            </a:r>
            <a:r>
              <a:rPr kumimoji="1" lang="en-US" sz="1200" kern="1200" dirty="0" smtClean="0">
                <a:solidFill>
                  <a:schemeClr val="tx1"/>
                </a:solidFill>
                <a:latin typeface="Arial" charset="0"/>
                <a:ea typeface="ＭＳ Ｐゴシック" pitchFamily="34" charset="-128"/>
                <a:cs typeface="MS PGothic" pitchFamily="34" charset="-128"/>
              </a:rPr>
              <a:t> judge the person for their actions or feelings.</a:t>
            </a:r>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26</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27</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28</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19812"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
        <p:nvSpPr>
          <p:cNvPr id="4" name="Freeform 3"/>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
        <p:nvSpPr>
          <p:cNvPr id="119814" name="Freeform 4"/>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1C27E5E9-613B-4911-8BB2-9FC52F1121A6}"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30</a:t>
            </a:fld>
            <a:endParaRPr lang="en-GB" altLang="ja-JP" sz="1200" dirty="0">
              <a:solidFill>
                <a:srgbClr val="000000"/>
              </a:solidFill>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20836" name="Notes Placeholder 2"/>
          <p:cNvSpPr>
            <a:spLocks noGrp="1"/>
          </p:cNvSpPr>
          <p:nvPr>
            <p:ph type="body" sz="quarter" idx="1"/>
          </p:nvPr>
        </p:nvSpPr>
        <p:spPr>
          <a:xfrm>
            <a:off x="940435" y="4421822"/>
            <a:ext cx="1209884" cy="281541"/>
          </a:xfrm>
          <a:noFill/>
          <a:ln/>
        </p:spPr>
        <p:txBody>
          <a:bodyPr wrap="none">
            <a:spAutoFit/>
          </a:bodyPr>
          <a:lstStyle/>
          <a:p>
            <a:r>
              <a:rPr lang="en-GB" altLang="ja-JP" b="1" dirty="0" smtClean="0">
                <a:latin typeface="Arial" pitchFamily="34" charset="0"/>
              </a:rPr>
              <a:t>NEED: Arabic</a:t>
            </a:r>
            <a:r>
              <a:rPr lang="en-GB" altLang="ja-JP" b="1" baseline="0" dirty="0" smtClean="0">
                <a:latin typeface="Arial" pitchFamily="34" charset="0"/>
              </a:rPr>
              <a:t> translation of header</a:t>
            </a:r>
            <a:endParaRPr lang="en-GB" altLang="ja-JP" b="1" dirty="0" smtClean="0">
              <a:latin typeface="Arial" pitchFamily="34" charset="0"/>
            </a:endParaRPr>
          </a:p>
          <a:p>
            <a:r>
              <a:rPr lang="en-GB" altLang="ja-JP" b="1" dirty="0" smtClean="0">
                <a:latin typeface="Arial" pitchFamily="34" charset="0"/>
              </a:rPr>
              <a:t>TAKE BREAK</a:t>
            </a:r>
          </a:p>
        </p:txBody>
      </p:sp>
      <p:sp>
        <p:nvSpPr>
          <p:cNvPr id="4" name="Freeform 3"/>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
        <p:nvSpPr>
          <p:cNvPr id="120838" name="Freeform 4"/>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21BAA339-8229-4E48-A3C6-C7A569FE4CB1}"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31</a:t>
            </a:fld>
            <a:endParaRPr lang="en-GB" altLang="ja-JP" sz="1200" dirty="0">
              <a:solidFill>
                <a:srgbClr val="000000"/>
              </a:solidFill>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7"/>
          <p:cNvSpPr>
            <a:spLocks noGrp="1"/>
          </p:cNvSpPr>
          <p:nvPr>
            <p:ph type="ftr" sz="quarter" idx="4"/>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92012" tIns="47847" rIns="92012" bIns="47847"/>
          <a:lstStyle>
            <a:lvl1pPr algn="l" rtl="0" eaLnBrk="0" hangingPunct="0">
              <a:defRPr sz="2400">
                <a:solidFill>
                  <a:schemeClr val="tx1"/>
                </a:solidFill>
                <a:latin typeface="Times New Roman" pitchFamily="18" charset="0"/>
                <a:ea typeface="MS PGothic" pitchFamily="34" charset="-128"/>
              </a:defRPr>
            </a:lvl1pPr>
            <a:lvl2pPr marL="757363" indent="-291294" algn="l" rtl="0" eaLnBrk="0" hangingPunct="0">
              <a:defRPr sz="2400">
                <a:solidFill>
                  <a:schemeClr val="tx1"/>
                </a:solidFill>
                <a:latin typeface="Times New Roman" pitchFamily="18" charset="0"/>
                <a:ea typeface="MS PGothic" pitchFamily="34" charset="-128"/>
              </a:defRPr>
            </a:lvl2pPr>
            <a:lvl3pPr marL="1165174" indent="-233035" algn="l" rtl="0" eaLnBrk="0" hangingPunct="0">
              <a:defRPr sz="2400">
                <a:solidFill>
                  <a:schemeClr val="tx1"/>
                </a:solidFill>
                <a:latin typeface="Times New Roman" pitchFamily="18" charset="0"/>
                <a:ea typeface="MS PGothic" pitchFamily="34" charset="-128"/>
              </a:defRPr>
            </a:lvl3pPr>
            <a:lvl4pPr marL="1631244" indent="-233035" algn="l" rtl="0" eaLnBrk="0" hangingPunct="0">
              <a:defRPr sz="2400">
                <a:solidFill>
                  <a:schemeClr val="tx1"/>
                </a:solidFill>
                <a:latin typeface="Times New Roman" pitchFamily="18" charset="0"/>
                <a:ea typeface="MS PGothic" pitchFamily="34" charset="-128"/>
              </a:defRPr>
            </a:lvl4pPr>
            <a:lvl5pPr marL="2097314" indent="-233035" algn="l" rtl="0" eaLnBrk="0" hangingPunct="0">
              <a:defRPr sz="2400">
                <a:solidFill>
                  <a:schemeClr val="tx1"/>
                </a:solidFill>
                <a:latin typeface="Times New Roman" pitchFamily="18" charset="0"/>
                <a:ea typeface="MS PGothic" pitchFamily="34" charset="-128"/>
              </a:defRPr>
            </a:lvl5pPr>
            <a:lvl6pPr marL="256338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945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552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1592"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sz="1200"/>
              <a:t>IMC PFA</a:t>
            </a:r>
          </a:p>
        </p:txBody>
      </p:sp>
      <p:sp>
        <p:nvSpPr>
          <p:cNvPr id="2" name="Freeform 1"/>
          <p:cNvSpPr/>
          <p:nvPr/>
        </p:nvSpPr>
        <p:spPr>
          <a:xfrm>
            <a:off x="1176358" y="697982"/>
            <a:ext cx="4702175" cy="34915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25956" name="Notes Placeholder 2"/>
          <p:cNvSpPr>
            <a:spLocks noGrp="1"/>
          </p:cNvSpPr>
          <p:nvPr>
            <p:ph type="body" sz="quarter" idx="1"/>
          </p:nvPr>
        </p:nvSpPr>
        <p:spPr>
          <a:xfrm>
            <a:off x="940435" y="4421622"/>
            <a:ext cx="11231528" cy="2782252"/>
          </a:xfrm>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spAutoFit/>
          </a:bodyPr>
          <a:lstStyle/>
          <a:p>
            <a:pPr hangingPunct="1">
              <a:lnSpc>
                <a:spcPct val="80000"/>
              </a:lnSpc>
              <a:spcBef>
                <a:spcPct val="0"/>
              </a:spcBef>
            </a:pPr>
            <a:r>
              <a:rPr lang="en-GB" altLang="ja-JP" dirty="0" smtClean="0">
                <a:latin typeface="Arial" pitchFamily="34" charset="0"/>
              </a:rPr>
              <a:t>1. What causes what psychological impact </a:t>
            </a:r>
            <a:br>
              <a:rPr lang="en-GB" altLang="ja-JP" dirty="0" smtClean="0">
                <a:latin typeface="Arial" pitchFamily="34" charset="0"/>
              </a:rPr>
            </a:br>
            <a:r>
              <a:rPr lang="en-GB" altLang="ja-JP" dirty="0" smtClean="0">
                <a:latin typeface="Arial" pitchFamily="34" charset="0"/>
              </a:rPr>
              <a:t>1) mental trauma </a:t>
            </a:r>
            <a:br>
              <a:rPr lang="en-GB" altLang="ja-JP" dirty="0" smtClean="0">
                <a:latin typeface="Arial" pitchFamily="34" charset="0"/>
              </a:rPr>
            </a:br>
            <a:r>
              <a:rPr lang="en-GB" altLang="ja-JP" dirty="0" smtClean="0">
                <a:latin typeface="Arial" pitchFamily="34" charset="0"/>
              </a:rPr>
              <a:t>(1) The experience of disaster (earthquake and sound, heat, flame or fire, or hot air and the sound of explosion) </a:t>
            </a:r>
            <a:br>
              <a:rPr lang="en-GB" altLang="ja-JP" dirty="0" smtClean="0">
                <a:latin typeface="Arial" pitchFamily="34" charset="0"/>
              </a:rPr>
            </a:br>
            <a:r>
              <a:rPr lang="en-GB" altLang="ja-JP" dirty="0" smtClean="0">
                <a:latin typeface="Arial" pitchFamily="34" charset="0"/>
              </a:rPr>
              <a:t>(2) disasters (injured relatives of the casualties, and damage to home) </a:t>
            </a:r>
            <a:br>
              <a:rPr lang="en-GB" altLang="ja-JP" dirty="0" smtClean="0">
                <a:latin typeface="Arial" pitchFamily="34" charset="0"/>
              </a:rPr>
            </a:br>
            <a:r>
              <a:rPr lang="en-GB" altLang="ja-JP" dirty="0" smtClean="0">
                <a:latin typeface="Arial" pitchFamily="34" charset="0"/>
              </a:rPr>
              <a:t>(3) The witness of the disaster (dead, fire, house collapse and confusion of people) </a:t>
            </a:r>
            <a:br>
              <a:rPr lang="en-GB" altLang="ja-JP" dirty="0" smtClean="0">
                <a:latin typeface="Arial" pitchFamily="34" charset="0"/>
              </a:rPr>
            </a:br>
            <a:r>
              <a:rPr lang="en-GB" altLang="ja-JP" dirty="0" smtClean="0">
                <a:latin typeface="Arial" pitchFamily="34" charset="0"/>
              </a:rPr>
              <a:t>2) grief, loss, anger, guilt </a:t>
            </a:r>
            <a:br>
              <a:rPr lang="en-GB" altLang="ja-JP" dirty="0" smtClean="0">
                <a:latin typeface="Arial" pitchFamily="34" charset="0"/>
              </a:rPr>
            </a:br>
            <a:r>
              <a:rPr lang="en-GB" altLang="ja-JP" dirty="0" smtClean="0">
                <a:latin typeface="Arial" pitchFamily="34" charset="0"/>
              </a:rPr>
              <a:t>(4) bereavement, injury, grief and loss of household goods by </a:t>
            </a:r>
            <a:br>
              <a:rPr lang="en-GB" altLang="ja-JP" dirty="0" smtClean="0">
                <a:latin typeface="Arial" pitchFamily="34" charset="0"/>
              </a:rPr>
            </a:br>
            <a:r>
              <a:rPr lang="en-GB" altLang="ja-JP" dirty="0" smtClean="0">
                <a:latin typeface="Arial" pitchFamily="34" charset="0"/>
              </a:rPr>
              <a:t>(5) guilt (the only one that survived, it </a:t>
            </a:r>
            <a:r>
              <a:rPr lang="ja-JP" altLang="en-US" smtClean="0">
                <a:latin typeface="Arial" pitchFamily="34" charset="0"/>
              </a:rPr>
              <a:t>振</a:t>
            </a:r>
            <a:r>
              <a:rPr lang="en-GB" altLang="ja-JP" dirty="0" err="1" smtClean="0">
                <a:latin typeface="Arial" pitchFamily="34" charset="0"/>
              </a:rPr>
              <a:t>Ru</a:t>
            </a:r>
            <a:r>
              <a:rPr lang="ja-JP" altLang="en-US" smtClean="0">
                <a:latin typeface="Arial" pitchFamily="34" charset="0"/>
              </a:rPr>
              <a:t>舞</a:t>
            </a:r>
            <a:r>
              <a:rPr lang="en-GB" altLang="ja-JP" dirty="0" err="1" smtClean="0">
                <a:latin typeface="Arial" pitchFamily="34" charset="0"/>
              </a:rPr>
              <a:t>Enakatta</a:t>
            </a:r>
            <a:r>
              <a:rPr lang="en-GB" altLang="ja-JP" dirty="0" smtClean="0">
                <a:latin typeface="Arial" pitchFamily="34" charset="0"/>
              </a:rPr>
              <a:t> as appropriate) </a:t>
            </a:r>
            <a:br>
              <a:rPr lang="en-GB" altLang="ja-JP" dirty="0" smtClean="0">
                <a:latin typeface="Arial" pitchFamily="34" charset="0"/>
              </a:rPr>
            </a:br>
            <a:r>
              <a:rPr lang="en-GB" altLang="ja-JP" dirty="0" smtClean="0">
                <a:latin typeface="Arial" pitchFamily="34" charset="0"/>
              </a:rPr>
              <a:t>(6) anger at the periphery (delay of aid, and confusion of information) </a:t>
            </a:r>
            <a:br>
              <a:rPr lang="en-GB" altLang="ja-JP" dirty="0" smtClean="0">
                <a:latin typeface="Arial" pitchFamily="34" charset="0"/>
              </a:rPr>
            </a:br>
            <a:r>
              <a:rPr lang="en-GB" altLang="ja-JP" dirty="0" smtClean="0">
                <a:latin typeface="Arial" pitchFamily="34" charset="0"/>
              </a:rPr>
              <a:t>(7) rage against authority responsible for negligence in the case of disasters caused by negligence, rage against the perpetrators of criminal cases involving </a:t>
            </a:r>
            <a:br>
              <a:rPr lang="en-GB" altLang="ja-JP" dirty="0" smtClean="0">
                <a:latin typeface="Arial" pitchFamily="34" charset="0"/>
              </a:rPr>
            </a:br>
            <a:r>
              <a:rPr lang="en-GB" altLang="ja-JP" dirty="0" smtClean="0">
                <a:latin typeface="Arial" pitchFamily="34" charset="0"/>
              </a:rPr>
              <a:t>3) social stress </a:t>
            </a:r>
            <a:br>
              <a:rPr lang="en-GB" altLang="ja-JP" dirty="0" smtClean="0">
                <a:latin typeface="Arial" pitchFamily="34" charset="0"/>
              </a:rPr>
            </a:br>
            <a:r>
              <a:rPr lang="en-GB" altLang="ja-JP" dirty="0" smtClean="0">
                <a:latin typeface="Arial" pitchFamily="34" charset="0"/>
              </a:rPr>
              <a:t>(8) evacuation </a:t>
            </a:r>
            <a:r>
              <a:rPr lang="ja-JP" altLang="en-US" smtClean="0">
                <a:latin typeface="Arial" pitchFamily="34" charset="0"/>
              </a:rPr>
              <a:t>転宅 </a:t>
            </a:r>
            <a:r>
              <a:rPr lang="en-GB" altLang="ja-JP" dirty="0" smtClean="0">
                <a:latin typeface="Arial" pitchFamily="34" charset="0"/>
              </a:rPr>
              <a:t>(stress in the new living environment, and group life) </a:t>
            </a:r>
            <a:br>
              <a:rPr lang="en-GB" altLang="ja-JP" dirty="0" smtClean="0">
                <a:latin typeface="Arial" pitchFamily="34" charset="0"/>
              </a:rPr>
            </a:br>
            <a:r>
              <a:rPr lang="en-GB" altLang="ja-JP" dirty="0" smtClean="0">
                <a:latin typeface="Arial" pitchFamily="34" charset="0"/>
              </a:rPr>
              <a:t>(9), the bankruptcy of everyday life (school, work, community life, so far the treatment of diseases, such as infants and elderly care of persons with disabilities) </a:t>
            </a:r>
            <a:br>
              <a:rPr lang="en-GB" altLang="ja-JP" dirty="0" smtClean="0">
                <a:latin typeface="Arial" pitchFamily="34" charset="0"/>
              </a:rPr>
            </a:br>
            <a:r>
              <a:rPr lang="en-GB" altLang="ja-JP" dirty="0" smtClean="0">
                <a:latin typeface="Arial" pitchFamily="34" charset="0"/>
              </a:rPr>
              <a:t>(10), interpersonal relationships and the burden of new information (personal contact information or to receive assistance, processing the information content) </a:t>
            </a:r>
            <a:br>
              <a:rPr lang="en-GB" altLang="ja-JP" dirty="0" smtClean="0">
                <a:latin typeface="Arial" pitchFamily="34" charset="0"/>
              </a:rPr>
            </a:br>
            <a:r>
              <a:rPr lang="en-GB" altLang="ja-JP" dirty="0" smtClean="0">
                <a:latin typeface="Arial" pitchFamily="34" charset="0"/>
              </a:rPr>
              <a:t>(11) that the burden of attention as victims (conspicuous by stress, anxiety and the idea has become a subject of curiosity and pity) </a:t>
            </a:r>
          </a:p>
          <a:p>
            <a:pPr hangingPunct="1">
              <a:lnSpc>
                <a:spcPct val="80000"/>
              </a:lnSpc>
              <a:spcBef>
                <a:spcPct val="0"/>
              </a:spcBef>
            </a:pPr>
            <a:endParaRPr lang="en-GB" altLang="ja-JP" dirty="0" smtClean="0">
              <a:latin typeface="Arial" pitchFamily="34" charset="0"/>
            </a:endParaRPr>
          </a:p>
          <a:p>
            <a:pPr hangingPunct="1">
              <a:lnSpc>
                <a:spcPct val="80000"/>
              </a:lnSpc>
              <a:spcBef>
                <a:spcPct val="0"/>
              </a:spcBef>
            </a:pPr>
            <a:r>
              <a:rPr lang="en-GB" altLang="ja-JP" dirty="0" smtClean="0">
                <a:latin typeface="Arial" pitchFamily="34" charset="0"/>
              </a:rPr>
              <a:t>Casualties, especially relatives, demolition of houses, dead bodies (especially terrible injury, </a:t>
            </a:r>
            <a:r>
              <a:rPr lang="en-GB" altLang="ja-JP" dirty="0" err="1" smtClean="0">
                <a:latin typeface="Arial" pitchFamily="34" charset="0"/>
              </a:rPr>
              <a:t>transection</a:t>
            </a:r>
            <a:r>
              <a:rPr lang="en-GB" altLang="ja-JP" dirty="0" smtClean="0">
                <a:latin typeface="Arial" pitchFamily="34" charset="0"/>
              </a:rPr>
              <a:t> was), and sightings </a:t>
            </a:r>
          </a:p>
          <a:p>
            <a:pPr hangingPunct="1">
              <a:lnSpc>
                <a:spcPct val="80000"/>
              </a:lnSpc>
              <a:spcBef>
                <a:spcPct val="0"/>
              </a:spcBef>
            </a:pPr>
            <a:r>
              <a:rPr lang="en-GB" altLang="ja-JP" sz="1100" dirty="0">
                <a:latin typeface="Arial" pitchFamily="34" charset="0"/>
              </a:rPr>
              <a:t>   </a:t>
            </a:r>
          </a:p>
        </p:txBody>
      </p:sp>
      <p:sp>
        <p:nvSpPr>
          <p:cNvPr id="125957" name="Freeform 3"/>
          <p:cNvSpPr>
            <a:spLocks noChangeArrowheads="1"/>
          </p:cNvSpPr>
          <p:nvPr/>
        </p:nvSpPr>
        <p:spPr bwMode="auto">
          <a:xfrm>
            <a:off x="3997663" y="8843242"/>
            <a:ext cx="3055600" cy="46585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92012" tIns="47847" rIns="92012" bIns="47847" anchor="b"/>
          <a:lstStyle/>
          <a:p>
            <a:pPr>
              <a:tabLst>
                <a:tab pos="0" algn="l"/>
                <a:tab pos="456360" algn="l"/>
                <a:tab pos="915956" algn="l"/>
                <a:tab pos="1375553" algn="l"/>
                <a:tab pos="1835149" algn="l"/>
                <a:tab pos="2294746" algn="l"/>
                <a:tab pos="2752725" algn="l"/>
                <a:tab pos="3212321" algn="l"/>
                <a:tab pos="3671918" algn="l"/>
                <a:tab pos="4131514" algn="l"/>
                <a:tab pos="4591111" algn="l"/>
                <a:tab pos="5050707" algn="l"/>
                <a:tab pos="5508685" algn="l"/>
                <a:tab pos="5968281" algn="l"/>
                <a:tab pos="6427878" algn="l"/>
                <a:tab pos="6887474" algn="l"/>
                <a:tab pos="7347071" algn="l"/>
                <a:tab pos="7805049" algn="l"/>
                <a:tab pos="8264646" algn="l"/>
                <a:tab pos="8724242" algn="l"/>
                <a:tab pos="9183839" algn="l"/>
              </a:tabLst>
            </a:pPr>
            <a:fld id="{EB275DAC-EFA0-4254-B4E0-AB5E57EC7012}" type="slidenum">
              <a:rPr lang="en-US" altLang="ja-JP"/>
              <a:pPr>
                <a:tabLst>
                  <a:tab pos="0" algn="l"/>
                  <a:tab pos="456360" algn="l"/>
                  <a:tab pos="915956" algn="l"/>
                  <a:tab pos="1375553" algn="l"/>
                  <a:tab pos="1835149" algn="l"/>
                  <a:tab pos="2294746" algn="l"/>
                  <a:tab pos="2752725" algn="l"/>
                  <a:tab pos="3212321" algn="l"/>
                  <a:tab pos="3671918" algn="l"/>
                  <a:tab pos="4131514" algn="l"/>
                  <a:tab pos="4591111" algn="l"/>
                  <a:tab pos="5050707" algn="l"/>
                  <a:tab pos="5508685" algn="l"/>
                  <a:tab pos="5968281" algn="l"/>
                  <a:tab pos="6427878" algn="l"/>
                  <a:tab pos="6887474" algn="l"/>
                  <a:tab pos="7347071" algn="l"/>
                  <a:tab pos="7805049" algn="l"/>
                  <a:tab pos="8264646" algn="l"/>
                  <a:tab pos="8724242" algn="l"/>
                  <a:tab pos="9183839" algn="l"/>
                </a:tabLst>
              </a:pPr>
              <a:t>32</a:t>
            </a:fld>
            <a:endParaRPr lang="en-GB" altLang="ja-JP" sz="1200">
              <a:solidFill>
                <a:srgbClr val="000000"/>
              </a:solidFill>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7"/>
          <p:cNvSpPr>
            <a:spLocks noGrp="1"/>
          </p:cNvSpPr>
          <p:nvPr>
            <p:ph type="ftr" sz="quarter" idx="4"/>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92012" tIns="47847" rIns="92012" bIns="47847"/>
          <a:lstStyle>
            <a:lvl1pPr algn="l" rtl="0" eaLnBrk="0" hangingPunct="0">
              <a:defRPr sz="2400">
                <a:solidFill>
                  <a:schemeClr val="tx1"/>
                </a:solidFill>
                <a:latin typeface="Times New Roman" pitchFamily="18" charset="0"/>
                <a:ea typeface="MS PGothic" pitchFamily="34" charset="-128"/>
              </a:defRPr>
            </a:lvl1pPr>
            <a:lvl2pPr marL="757363" indent="-291294" algn="l" rtl="0" eaLnBrk="0" hangingPunct="0">
              <a:defRPr sz="2400">
                <a:solidFill>
                  <a:schemeClr val="tx1"/>
                </a:solidFill>
                <a:latin typeface="Times New Roman" pitchFamily="18" charset="0"/>
                <a:ea typeface="MS PGothic" pitchFamily="34" charset="-128"/>
              </a:defRPr>
            </a:lvl2pPr>
            <a:lvl3pPr marL="1165174" indent="-233035" algn="l" rtl="0" eaLnBrk="0" hangingPunct="0">
              <a:defRPr sz="2400">
                <a:solidFill>
                  <a:schemeClr val="tx1"/>
                </a:solidFill>
                <a:latin typeface="Times New Roman" pitchFamily="18" charset="0"/>
                <a:ea typeface="MS PGothic" pitchFamily="34" charset="-128"/>
              </a:defRPr>
            </a:lvl3pPr>
            <a:lvl4pPr marL="1631244" indent="-233035" algn="l" rtl="0" eaLnBrk="0" hangingPunct="0">
              <a:defRPr sz="2400">
                <a:solidFill>
                  <a:schemeClr val="tx1"/>
                </a:solidFill>
                <a:latin typeface="Times New Roman" pitchFamily="18" charset="0"/>
                <a:ea typeface="MS PGothic" pitchFamily="34" charset="-128"/>
              </a:defRPr>
            </a:lvl4pPr>
            <a:lvl5pPr marL="2097314" indent="-233035" algn="l" rtl="0" eaLnBrk="0" hangingPunct="0">
              <a:defRPr sz="2400">
                <a:solidFill>
                  <a:schemeClr val="tx1"/>
                </a:solidFill>
                <a:latin typeface="Times New Roman" pitchFamily="18" charset="0"/>
                <a:ea typeface="MS PGothic" pitchFamily="34" charset="-128"/>
              </a:defRPr>
            </a:lvl5pPr>
            <a:lvl6pPr marL="256338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945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552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1592"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sz="1200"/>
              <a:t>IMC PFA</a:t>
            </a:r>
          </a:p>
        </p:txBody>
      </p:sp>
      <p:sp>
        <p:nvSpPr>
          <p:cNvPr id="2" name="Freeform 1"/>
          <p:cNvSpPr/>
          <p:nvPr/>
        </p:nvSpPr>
        <p:spPr>
          <a:xfrm>
            <a:off x="1176358" y="697982"/>
            <a:ext cx="4702175" cy="34915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26980" name="Notes Placeholder 2"/>
          <p:cNvSpPr>
            <a:spLocks noGrp="1"/>
          </p:cNvSpPr>
          <p:nvPr>
            <p:ph type="body" sz="quarter" idx="1"/>
          </p:nvPr>
        </p:nvSpPr>
        <p:spPr>
          <a:xfrm>
            <a:off x="940435" y="4421622"/>
            <a:ext cx="48889604" cy="1144495"/>
          </a:xfrm>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spAutoFit/>
          </a:bodyPr>
          <a:lstStyle/>
          <a:p>
            <a:r>
              <a:rPr lang="en-GB" altLang="ja-JP" dirty="0" smtClean="0">
                <a:latin typeface="Arial" pitchFamily="34" charset="0"/>
              </a:rPr>
              <a:t>But bring a strong shock. Even the flashbacks to reach in the loss of desire for this experience, and a depressive mood, anxiety, insomnia, poor appetite, and become prone to accidents caused by carelessness.</a:t>
            </a:r>
          </a:p>
          <a:p>
            <a:endParaRPr lang="en-GB" altLang="ja-JP" dirty="0" smtClean="0">
              <a:latin typeface="Arial" pitchFamily="34" charset="0"/>
            </a:endParaRPr>
          </a:p>
          <a:p>
            <a:r>
              <a:rPr lang="en-GB" altLang="ja-JP" dirty="0" smtClean="0">
                <a:latin typeface="Arial" pitchFamily="34" charset="0"/>
              </a:rPr>
              <a:t>2) grief, loss, anger and guilt: after a disaster, but the decision has been paralyzed in a realistic too strong shock and confusion, casualties and loss of goods gradually, and the real issue concerns the future will be considered as. After the highs of feeling is in place and be stunned initially, a serious sense of loss and may feel sorrow. Despite the original victim, I feel myself that there is some fault. Especially when casualties are beholden to the feelings of my own that have survived (Survivors guilt: survivor guilt), and blame myself and myself could not respond appropriately. At the same time, it fell into the resentment of his fate like that, sometimes to the wrath of their helpers and the surrounding. </a:t>
            </a:r>
            <a:br>
              <a:rPr lang="en-GB" altLang="ja-JP" dirty="0" smtClean="0">
                <a:latin typeface="Arial" pitchFamily="34" charset="0"/>
              </a:rPr>
            </a:br>
            <a:r>
              <a:rPr lang="en-GB" altLang="ja-JP" dirty="0" smtClean="0">
                <a:latin typeface="Arial" pitchFamily="34" charset="0"/>
              </a:rPr>
              <a:t>3) </a:t>
            </a:r>
            <a:r>
              <a:rPr lang="en-GB" altLang="ja-JP" b="1" dirty="0" smtClean="0">
                <a:latin typeface="Arial" pitchFamily="34" charset="0"/>
              </a:rPr>
              <a:t>social stress</a:t>
            </a:r>
            <a:r>
              <a:rPr lang="en-GB" altLang="ja-JP" dirty="0" smtClean="0">
                <a:latin typeface="Arial" pitchFamily="34" charset="0"/>
              </a:rPr>
              <a:t>: This is a new living environment and stress. In particular, various psychosomatic disorders, climacteric complaints, insomnia, and increased frustration. If the group life is prolonged, especially in the gymnasium, ensuring privacy, improved living environment (food, toilet facilities, garbage and various duty sharing the work), children and the elderly, and care to the victim, evacuation is a problem in places such as infectious diseases. Protection is an important issue from the news coverage. </a:t>
            </a:r>
            <a:br>
              <a:rPr lang="en-GB" altLang="ja-JP" dirty="0" smtClean="0">
                <a:latin typeface="Arial" pitchFamily="34" charset="0"/>
              </a:rPr>
            </a:br>
            <a:endParaRPr lang="en-GB" altLang="ja-JP" dirty="0" smtClean="0">
              <a:latin typeface="Arial" pitchFamily="34" charset="0"/>
            </a:endParaRPr>
          </a:p>
        </p:txBody>
      </p:sp>
      <p:sp>
        <p:nvSpPr>
          <p:cNvPr id="126981" name="Freeform 3"/>
          <p:cNvSpPr>
            <a:spLocks noChangeArrowheads="1"/>
          </p:cNvSpPr>
          <p:nvPr/>
        </p:nvSpPr>
        <p:spPr bwMode="auto">
          <a:xfrm>
            <a:off x="3997663" y="8843242"/>
            <a:ext cx="3055600" cy="46585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92012" tIns="47847" rIns="92012" bIns="47847" anchor="b"/>
          <a:lstStyle/>
          <a:p>
            <a:pPr>
              <a:tabLst>
                <a:tab pos="0" algn="l"/>
                <a:tab pos="456360" algn="l"/>
                <a:tab pos="915956" algn="l"/>
                <a:tab pos="1375553" algn="l"/>
                <a:tab pos="1835149" algn="l"/>
                <a:tab pos="2294746" algn="l"/>
                <a:tab pos="2752725" algn="l"/>
                <a:tab pos="3212321" algn="l"/>
                <a:tab pos="3671918" algn="l"/>
                <a:tab pos="4131514" algn="l"/>
                <a:tab pos="4591111" algn="l"/>
                <a:tab pos="5050707" algn="l"/>
                <a:tab pos="5508685" algn="l"/>
                <a:tab pos="5968281" algn="l"/>
                <a:tab pos="6427878" algn="l"/>
                <a:tab pos="6887474" algn="l"/>
                <a:tab pos="7347071" algn="l"/>
                <a:tab pos="7805049" algn="l"/>
                <a:tab pos="8264646" algn="l"/>
                <a:tab pos="8724242" algn="l"/>
                <a:tab pos="9183839" algn="l"/>
              </a:tabLst>
            </a:pPr>
            <a:fld id="{9C8A09E7-907C-4E15-9065-1F2D56D0E612}" type="slidenum">
              <a:rPr lang="en-US" altLang="ja-JP"/>
              <a:pPr>
                <a:tabLst>
                  <a:tab pos="0" algn="l"/>
                  <a:tab pos="456360" algn="l"/>
                  <a:tab pos="915956" algn="l"/>
                  <a:tab pos="1375553" algn="l"/>
                  <a:tab pos="1835149" algn="l"/>
                  <a:tab pos="2294746" algn="l"/>
                  <a:tab pos="2752725" algn="l"/>
                  <a:tab pos="3212321" algn="l"/>
                  <a:tab pos="3671918" algn="l"/>
                  <a:tab pos="4131514" algn="l"/>
                  <a:tab pos="4591111" algn="l"/>
                  <a:tab pos="5050707" algn="l"/>
                  <a:tab pos="5508685" algn="l"/>
                  <a:tab pos="5968281" algn="l"/>
                  <a:tab pos="6427878" algn="l"/>
                  <a:tab pos="6887474" algn="l"/>
                  <a:tab pos="7347071" algn="l"/>
                  <a:tab pos="7805049" algn="l"/>
                  <a:tab pos="8264646" algn="l"/>
                  <a:tab pos="8724242" algn="l"/>
                  <a:tab pos="9183839" algn="l"/>
                </a:tabLst>
              </a:pPr>
              <a:t>33</a:t>
            </a:fld>
            <a:endParaRPr lang="en-GB" altLang="ja-JP" sz="1200">
              <a:solidFill>
                <a:srgbClr val="000000"/>
              </a:solidFill>
              <a:cs typeface="Times New Roman" pitchFamily="18" charset="0"/>
            </a:endParaRPr>
          </a:p>
        </p:txBody>
      </p:sp>
      <p:sp>
        <p:nvSpPr>
          <p:cNvPr id="5" name="Freeform 4"/>
          <p:cNvSpPr/>
          <p:nvPr/>
        </p:nvSpPr>
        <p:spPr>
          <a:xfrm>
            <a:off x="0" y="8843242"/>
            <a:ext cx="3057228" cy="4658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23908"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
        <p:nvSpPr>
          <p:cNvPr id="123909" name="Freeform 3"/>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291C5622-1547-4F18-AA82-1A04DFA9FFDE}"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34</a:t>
            </a:fld>
            <a:endParaRPr lang="en-GB" altLang="ja-JP" sz="1200" dirty="0">
              <a:solidFill>
                <a:srgbClr val="000000"/>
              </a:solidFill>
              <a:cs typeface="Times New Roman" pitchFamily="18" charset="0"/>
            </a:endParaRPr>
          </a:p>
        </p:txBody>
      </p:sp>
      <p:sp>
        <p:nvSpPr>
          <p:cNvPr id="5" name="Freeform 4"/>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A3C2C69-A47E-411C-A6F2-B634110058AF}" type="slidenum">
              <a:rPr lang="en-US" altLang="ja-JP"/>
              <a:pPr/>
              <a:t>3</a:t>
            </a:fld>
            <a:endParaRPr lang="en-US" altLang="ja-JP"/>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altLang="ja-JP" dirty="0" smtClean="0">
                <a:latin typeface="Arial" pitchFamily="34" charset="0"/>
              </a:rPr>
              <a:t>Some of the things people have spoken about are not helpful or effective. An emergency creates stress at every level, from the personal, family, community, society, country even globally. The bigger and more complex the disaster the more our resources and supports are affected and eroded. </a:t>
            </a:r>
          </a:p>
          <a:p>
            <a:endParaRPr lang="ja-JP" altLang="en-US" smtClean="0">
              <a:latin typeface="Arial" pitchFamily="34" charset="0"/>
            </a:endParaRPr>
          </a:p>
          <a:p>
            <a:endParaRPr lang="ja-JP"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Rectangle 1"/>
          <p:cNvSpPr/>
          <p:nvPr/>
        </p:nvSpPr>
        <p:spPr>
          <a:xfrm>
            <a:off x="1175545" y="698182"/>
            <a:ext cx="4702175" cy="3490913"/>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25956"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Rectangle 1"/>
          <p:cNvSpPr/>
          <p:nvPr/>
        </p:nvSpPr>
        <p:spPr>
          <a:xfrm>
            <a:off x="1175545" y="698182"/>
            <a:ext cx="4702175" cy="3490913"/>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26980"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31076"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
        <p:nvSpPr>
          <p:cNvPr id="131077" name="Freeform 3"/>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8BFD1CD4-41AB-4ECB-8451-85147DEE6668}"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37</a:t>
            </a:fld>
            <a:endParaRPr lang="en-GB" altLang="ja-JP" sz="1200" dirty="0">
              <a:solidFill>
                <a:srgbClr val="000000"/>
              </a:solidFill>
              <a:cs typeface="Times New Roman" pitchFamily="18" charset="0"/>
            </a:endParaRPr>
          </a:p>
        </p:txBody>
      </p:sp>
      <p:sp>
        <p:nvSpPr>
          <p:cNvPr id="5" name="Freeform 4"/>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32100" name="Notes Placeholder 2"/>
          <p:cNvSpPr>
            <a:spLocks noGrp="1"/>
          </p:cNvSpPr>
          <p:nvPr>
            <p:ph type="body" sz="quarter" idx="1"/>
          </p:nvPr>
        </p:nvSpPr>
        <p:spPr>
          <a:xfrm>
            <a:off x="940435" y="4421823"/>
            <a:ext cx="34753316" cy="7125723"/>
          </a:xfrm>
          <a:noFill/>
          <a:ln/>
        </p:spPr>
        <p:txBody>
          <a:bodyPr wrap="none">
            <a:spAutoFit/>
          </a:bodyPr>
          <a:lstStyle/>
          <a:p>
            <a:r>
              <a:rPr lang="en-GB" altLang="ja-JP" u="sng" dirty="0" smtClean="0">
                <a:latin typeface="Arial" pitchFamily="34" charset="0"/>
              </a:rPr>
              <a:t>Early psychological information that will help to not only reduce the uncertainty on the spot, also help to reduce long-term problems such as alcoholism</a:t>
            </a:r>
          </a:p>
          <a:p>
            <a:endParaRPr lang="en-GB" altLang="ja-JP" u="sng" dirty="0" smtClean="0">
              <a:latin typeface="Arial" pitchFamily="34" charset="0"/>
            </a:endParaRPr>
          </a:p>
          <a:p>
            <a:pPr>
              <a:buClr>
                <a:srgbClr val="000000"/>
              </a:buClr>
              <a:buFontTx/>
              <a:buChar char="•"/>
            </a:pPr>
            <a:r>
              <a:rPr lang="en-GB" altLang="ja-JP" b="1" dirty="0" smtClean="0">
                <a:latin typeface="Arial" pitchFamily="34" charset="0"/>
              </a:rPr>
              <a:t>the real anxiety</a:t>
            </a:r>
            <a:r>
              <a:rPr lang="en-GB" altLang="ja-JP" dirty="0" smtClean="0">
                <a:latin typeface="Arial" pitchFamily="34" charset="0"/>
              </a:rPr>
              <a:t> </a:t>
            </a:r>
            <a:br>
              <a:rPr lang="en-GB" altLang="ja-JP" dirty="0" smtClean="0">
                <a:latin typeface="Arial" pitchFamily="34" charset="0"/>
              </a:rPr>
            </a:br>
            <a:r>
              <a:rPr lang="en-GB" altLang="ja-JP" dirty="0" smtClean="0">
                <a:latin typeface="Arial" pitchFamily="34" charset="0"/>
              </a:rPr>
              <a:t>Causes of disasters, size, degree of anxiety that you do not know what practical help. Rescue and </a:t>
            </a:r>
            <a:r>
              <a:rPr lang="en-GB" altLang="ja-JP" dirty="0" err="1" smtClean="0">
                <a:latin typeface="Arial" pitchFamily="34" charset="0"/>
              </a:rPr>
              <a:t>firefighting</a:t>
            </a:r>
            <a:r>
              <a:rPr lang="en-GB" altLang="ja-JP" dirty="0" smtClean="0">
                <a:latin typeface="Arial" pitchFamily="34" charset="0"/>
              </a:rPr>
              <a:t> family, exacerbated by delays and guidance to the shelter. Necessarily seen no signs to show to others, bearing in mind that there are many. Enough to allay fears that this reality is the most important in preventing subsequent psychological reaction. In response, the individual citizens, what I got into a concrete harm, it is important to verify that what you need. </a:t>
            </a:r>
            <a:br>
              <a:rPr lang="en-GB" altLang="ja-JP" dirty="0" smtClean="0">
                <a:latin typeface="Arial" pitchFamily="34" charset="0"/>
              </a:rPr>
            </a:br>
            <a:r>
              <a:rPr lang="en-GB" altLang="ja-JP" b="1" dirty="0" smtClean="0">
                <a:latin typeface="Arial" pitchFamily="34" charset="0"/>
              </a:rPr>
              <a:t>(2) Type upset</a:t>
            </a:r>
            <a:r>
              <a:rPr lang="en-GB" altLang="ja-JP" dirty="0" smtClean="0">
                <a:latin typeface="Arial" pitchFamily="34" charset="0"/>
              </a:rPr>
              <a:t> </a:t>
            </a:r>
            <a:br>
              <a:rPr lang="en-GB" altLang="ja-JP" dirty="0" smtClean="0">
                <a:latin typeface="Arial" pitchFamily="34" charset="0"/>
              </a:rPr>
            </a:br>
            <a:r>
              <a:rPr lang="en-GB" altLang="ja-JP" dirty="0" smtClean="0">
                <a:latin typeface="Arial" pitchFamily="34" charset="0"/>
              </a:rPr>
              <a:t>For anxiety, restlessness is gone, can not keep still. No more coherent speech and action. Forget that it was his irons, and sometimes begin to irrelevant. Palpitations, shortness of breath, sweating may be seen. Sometimes angry and excited, and suddenly cry, emotional upset can also be seen. As for the rest, is most important to ensure sound sleep. Rapid response to a real problem if there is a reason for concern. </a:t>
            </a:r>
            <a:br>
              <a:rPr lang="en-GB" altLang="ja-JP" dirty="0" smtClean="0">
                <a:latin typeface="Arial" pitchFamily="34" charset="0"/>
              </a:rPr>
            </a:br>
            <a:r>
              <a:rPr lang="en-GB" altLang="ja-JP" b="1" dirty="0" smtClean="0">
                <a:latin typeface="Arial" pitchFamily="34" charset="0"/>
              </a:rPr>
              <a:t>(3) be stunned type</a:t>
            </a:r>
            <a:r>
              <a:rPr lang="en-GB" altLang="ja-JP" dirty="0" smtClean="0">
                <a:latin typeface="Arial" pitchFamily="34" charset="0"/>
              </a:rPr>
              <a:t> </a:t>
            </a:r>
            <a:br>
              <a:rPr lang="en-GB" altLang="ja-JP" dirty="0" smtClean="0">
                <a:latin typeface="Arial" pitchFamily="34" charset="0"/>
              </a:rPr>
            </a:br>
            <a:r>
              <a:rPr lang="en-GB" altLang="ja-JP" dirty="0" smtClean="0">
                <a:latin typeface="Arial" pitchFamily="34" charset="0"/>
              </a:rPr>
              <a:t>Unexpected horror, shock for the state appears to be paralyzed or stopped if you look at thoughts and feelings. Fewer utterances and actions, answering the question, should in no mood for that hand in front of you. We can not understand the situation, sometimes people do not know the names and faces. As a person, or lost sense of reality, and have a feeling it would not come out of the mouth to say a word. "Serene" and so misunderstood, but may not provide assistance, strong on the inside </a:t>
            </a:r>
            <a:br>
              <a:rPr lang="en-GB" altLang="ja-JP" dirty="0" smtClean="0">
                <a:latin typeface="Arial" pitchFamily="34" charset="0"/>
              </a:rPr>
            </a:br>
            <a:r>
              <a:rPr lang="en-GB" altLang="ja-JP" dirty="0" smtClean="0">
                <a:latin typeface="Arial" pitchFamily="34" charset="0"/>
              </a:rPr>
              <a:t>06 </a:t>
            </a:r>
            <a:br>
              <a:rPr lang="en-GB" altLang="ja-JP" dirty="0" smtClean="0">
                <a:latin typeface="Arial" pitchFamily="34" charset="0"/>
              </a:rPr>
            </a:br>
            <a:r>
              <a:rPr lang="en-GB" altLang="ja-JP" dirty="0" smtClean="0">
                <a:latin typeface="Arial" pitchFamily="34" charset="0"/>
              </a:rPr>
              <a:t>Sometimes they are sad or scared. "There is no reaction," "be cool too" if the state should consider this. </a:t>
            </a:r>
          </a:p>
          <a:p>
            <a:endParaRPr lang="en-GB" altLang="ja-JP" dirty="0" smtClean="0">
              <a:latin typeface="Arial" pitchFamily="34" charset="0"/>
            </a:endParaRPr>
          </a:p>
          <a:p>
            <a:pPr>
              <a:buClr>
                <a:srgbClr val="000000"/>
              </a:buClr>
              <a:buFontTx/>
              <a:buChar char="•"/>
            </a:pPr>
            <a:r>
              <a:rPr lang="en-GB" altLang="ja-JP" u="sng" dirty="0" smtClean="0">
                <a:latin typeface="Arial" pitchFamily="34" charset="0"/>
              </a:rPr>
              <a:t>Therefore, as a measure for the entire community mental health care is seen by the assumption that a large number of spontaneous recovery, it is practical to support the process. To do this: </a:t>
            </a:r>
            <a:br>
              <a:rPr lang="en-GB" altLang="ja-JP" u="sng" dirty="0" smtClean="0">
                <a:latin typeface="Arial" pitchFamily="34" charset="0"/>
              </a:rPr>
            </a:br>
            <a:r>
              <a:rPr lang="en-GB" altLang="ja-JP" dirty="0" smtClean="0">
                <a:latin typeface="Arial" pitchFamily="34" charset="0"/>
              </a:rPr>
              <a:t>1) the conditions to promote natural recovery </a:t>
            </a:r>
            <a:br>
              <a:rPr lang="en-GB" altLang="ja-JP" dirty="0" smtClean="0">
                <a:latin typeface="Arial" pitchFamily="34" charset="0"/>
              </a:rPr>
            </a:br>
            <a:r>
              <a:rPr lang="en-GB" altLang="ja-JP" dirty="0" smtClean="0">
                <a:latin typeface="Arial" pitchFamily="34" charset="0"/>
              </a:rPr>
              <a:t>2) to reduce the impediments to natural recovery </a:t>
            </a:r>
            <a:br>
              <a:rPr lang="en-GB" altLang="ja-JP" dirty="0" smtClean="0">
                <a:latin typeface="Arial" pitchFamily="34" charset="0"/>
              </a:rPr>
            </a:br>
            <a:r>
              <a:rPr lang="en-GB" altLang="ja-JP" dirty="0" smtClean="0">
                <a:latin typeface="Arial" pitchFamily="34" charset="0"/>
              </a:rPr>
              <a:t>Two points are needed. Such considerations in the treatment of physical illness, rest, cleanliness, </a:t>
            </a:r>
            <a:br>
              <a:rPr lang="en-GB" altLang="ja-JP" dirty="0" smtClean="0">
                <a:latin typeface="Arial" pitchFamily="34" charset="0"/>
              </a:rPr>
            </a:br>
            <a:r>
              <a:rPr lang="en-GB" altLang="ja-JP" dirty="0" smtClean="0">
                <a:latin typeface="Arial" pitchFamily="34" charset="0"/>
              </a:rPr>
              <a:t>15 </a:t>
            </a:r>
            <a:br>
              <a:rPr lang="en-GB" altLang="ja-JP" dirty="0" smtClean="0">
                <a:latin typeface="Arial" pitchFamily="34" charset="0"/>
              </a:rPr>
            </a:br>
            <a:r>
              <a:rPr lang="en-GB" altLang="ja-JP" dirty="0" smtClean="0">
                <a:latin typeface="Arial" pitchFamily="34" charset="0"/>
              </a:rPr>
              <a:t>Similar to ensure nutrition. Needless to say, residents and </a:t>
            </a:r>
            <a:r>
              <a:rPr lang="en-GB" altLang="ja-JP" dirty="0" err="1" smtClean="0">
                <a:latin typeface="Arial" pitchFamily="34" charset="0"/>
              </a:rPr>
              <a:t>Ino</a:t>
            </a:r>
            <a:r>
              <a:rPr lang="en-GB" altLang="ja-JP" dirty="0" smtClean="0">
                <a:latin typeface="Arial" pitchFamily="34" charset="0"/>
              </a:rPr>
              <a:t> Tsuyoshi symptoms for high-risk population, were identified through consultation and the promotion of voluntary screening to identify and will require individual assistance. </a:t>
            </a:r>
            <a:br>
              <a:rPr lang="en-GB" altLang="ja-JP" dirty="0" smtClean="0">
                <a:latin typeface="Arial" pitchFamily="34" charset="0"/>
              </a:rPr>
            </a:br>
            <a:r>
              <a:rPr lang="en-GB" altLang="ja-JP" dirty="0" smtClean="0">
                <a:latin typeface="Arial" pitchFamily="34" charset="0"/>
              </a:rPr>
              <a:t>1) conditions that promote spontaneous recovery </a:t>
            </a:r>
            <a:br>
              <a:rPr lang="en-GB" altLang="ja-JP" dirty="0" smtClean="0">
                <a:latin typeface="Arial" pitchFamily="34" charset="0"/>
              </a:rPr>
            </a:br>
            <a:r>
              <a:rPr lang="en-GB" altLang="ja-JP" dirty="0" smtClean="0">
                <a:latin typeface="Arial" pitchFamily="34" charset="0"/>
              </a:rPr>
              <a:t>If regular physical trauma, it is to cure, clean environment, a rest, it is necessary to give enough rest and nutrition. It is also similar to trauma, in the absence of these conditions, you do not care specialist. Conditions that promote recovery and is as follows. </a:t>
            </a:r>
            <a:br>
              <a:rPr lang="en-GB" altLang="ja-JP" dirty="0" smtClean="0">
                <a:latin typeface="Arial" pitchFamily="34" charset="0"/>
              </a:rPr>
            </a:br>
            <a:r>
              <a:rPr lang="en-GB" altLang="ja-JP" dirty="0" smtClean="0">
                <a:latin typeface="Arial" pitchFamily="34" charset="0"/>
              </a:rPr>
              <a:t>&lt;Face reality&gt; </a:t>
            </a:r>
            <a:br>
              <a:rPr lang="en-GB" altLang="ja-JP" dirty="0" smtClean="0">
                <a:latin typeface="Arial" pitchFamily="34" charset="0"/>
              </a:rPr>
            </a:br>
            <a:r>
              <a:rPr lang="en-GB" altLang="ja-JP" dirty="0" smtClean="0">
                <a:latin typeface="Arial" pitchFamily="34" charset="0"/>
              </a:rPr>
              <a:t>(1) to secure the physical safety </a:t>
            </a:r>
            <a:br>
              <a:rPr lang="en-GB" altLang="ja-JP" dirty="0" smtClean="0">
                <a:latin typeface="Arial" pitchFamily="34" charset="0"/>
              </a:rPr>
            </a:br>
            <a:r>
              <a:rPr lang="en-GB" altLang="ja-JP" dirty="0" smtClean="0">
                <a:latin typeface="Arial" pitchFamily="34" charset="0"/>
              </a:rPr>
              <a:t>(2) Protection of secondary disasters (fires after the earthquake, pollution and toxic substances) </a:t>
            </a:r>
            <a:br>
              <a:rPr lang="en-GB" altLang="ja-JP" dirty="0" smtClean="0">
                <a:latin typeface="Arial" pitchFamily="34" charset="0"/>
              </a:rPr>
            </a:br>
            <a:r>
              <a:rPr lang="en-GB" altLang="ja-JP" dirty="0" smtClean="0">
                <a:latin typeface="Arial" pitchFamily="34" charset="0"/>
              </a:rPr>
              <a:t>(3) Housing Conservation </a:t>
            </a:r>
            <a:br>
              <a:rPr lang="en-GB" altLang="ja-JP" dirty="0" smtClean="0">
                <a:latin typeface="Arial" pitchFamily="34" charset="0"/>
              </a:rPr>
            </a:br>
            <a:r>
              <a:rPr lang="en-GB" altLang="ja-JP" dirty="0" smtClean="0">
                <a:latin typeface="Arial" pitchFamily="34" charset="0"/>
              </a:rPr>
              <a:t>(4) Continuation of everyday life (school, work, daily chores) </a:t>
            </a:r>
            <a:br>
              <a:rPr lang="en-GB" altLang="ja-JP" dirty="0" smtClean="0">
                <a:latin typeface="Arial" pitchFamily="34" charset="0"/>
              </a:rPr>
            </a:br>
            <a:r>
              <a:rPr lang="en-GB" altLang="ja-JP" dirty="0" smtClean="0">
                <a:latin typeface="Arial" pitchFamily="34" charset="0"/>
              </a:rPr>
              <a:t>(5) Prospects for reconstruction and economic life (economic base to secure occupation and restoration of the house) </a:t>
            </a:r>
            <a:br>
              <a:rPr lang="en-GB" altLang="ja-JP" dirty="0" smtClean="0">
                <a:latin typeface="Arial" pitchFamily="34" charset="0"/>
              </a:rPr>
            </a:br>
            <a:r>
              <a:rPr lang="en-GB" altLang="ja-JP" dirty="0" smtClean="0">
                <a:latin typeface="Arial" pitchFamily="34" charset="0"/>
              </a:rPr>
              <a:t>(6) Protection of life stress (life stress in the havens and interview) </a:t>
            </a:r>
            <a:br>
              <a:rPr lang="en-GB" altLang="ja-JP" dirty="0" smtClean="0">
                <a:latin typeface="Arial" pitchFamily="34" charset="0"/>
              </a:rPr>
            </a:br>
            <a:r>
              <a:rPr lang="en-GB" altLang="ja-JP" dirty="0" smtClean="0">
                <a:latin typeface="Arial" pitchFamily="34" charset="0"/>
              </a:rPr>
              <a:t>&lt;General Support&gt; </a:t>
            </a:r>
            <a:br>
              <a:rPr lang="en-GB" altLang="ja-JP" dirty="0" smtClean="0">
                <a:latin typeface="Arial" pitchFamily="34" charset="0"/>
              </a:rPr>
            </a:br>
            <a:r>
              <a:rPr lang="en-GB" altLang="ja-JP" dirty="0" smtClean="0">
                <a:latin typeface="Arial" pitchFamily="34" charset="0"/>
              </a:rPr>
              <a:t>(6) Disaster Assistance Information </a:t>
            </a:r>
            <a:br>
              <a:rPr lang="en-GB" altLang="ja-JP" dirty="0" smtClean="0">
                <a:latin typeface="Arial" pitchFamily="34" charset="0"/>
              </a:rPr>
            </a:br>
            <a:r>
              <a:rPr lang="en-GB" altLang="ja-JP" dirty="0" smtClean="0">
                <a:latin typeface="Arial" pitchFamily="34" charset="0"/>
              </a:rPr>
              <a:t>(7) by visiting the local assistance </a:t>
            </a:r>
            <a:br>
              <a:rPr lang="en-GB" altLang="ja-JP" dirty="0" smtClean="0">
                <a:latin typeface="Arial" pitchFamily="34" charset="0"/>
              </a:rPr>
            </a:br>
            <a:r>
              <a:rPr lang="en-GB" altLang="ja-JP" dirty="0" smtClean="0">
                <a:latin typeface="Arial" pitchFamily="34" charset="0"/>
              </a:rPr>
              <a:t>(8) assistance from the residents to see "something affordable," it is felt </a:t>
            </a:r>
            <a:br>
              <a:rPr lang="en-GB" altLang="ja-JP" dirty="0" smtClean="0">
                <a:latin typeface="Arial" pitchFamily="34" charset="0"/>
              </a:rPr>
            </a:br>
            <a:r>
              <a:rPr lang="en-GB" altLang="ja-JP" dirty="0" smtClean="0">
                <a:latin typeface="Arial" pitchFamily="34" charset="0"/>
              </a:rPr>
              <a:t>(9) requests from the residents can obtain quick answers to questions </a:t>
            </a:r>
            <a:br>
              <a:rPr lang="en-GB" altLang="ja-JP" dirty="0" smtClean="0">
                <a:latin typeface="Arial" pitchFamily="34" charset="0"/>
              </a:rPr>
            </a:br>
            <a:r>
              <a:rPr lang="en-GB" altLang="ja-JP" dirty="0" smtClean="0">
                <a:latin typeface="Arial" pitchFamily="34" charset="0"/>
              </a:rPr>
              <a:t>&lt;Psychological care&gt; </a:t>
            </a:r>
            <a:br>
              <a:rPr lang="en-GB" altLang="ja-JP" dirty="0" smtClean="0">
                <a:latin typeface="Arial" pitchFamily="34" charset="0"/>
              </a:rPr>
            </a:br>
            <a:r>
              <a:rPr lang="en-GB" altLang="ja-JP" dirty="0" smtClean="0">
                <a:latin typeface="Arial" pitchFamily="34" charset="0"/>
              </a:rPr>
              <a:t>(10) information on changes in psychological education (not just the symptoms, also give information about the state of good health and recovery) </a:t>
            </a:r>
            <a:br>
              <a:rPr lang="en-GB" altLang="ja-JP" dirty="0" smtClean="0">
                <a:latin typeface="Arial" pitchFamily="34" charset="0"/>
              </a:rPr>
            </a:br>
            <a:r>
              <a:rPr lang="en-GB" altLang="ja-JP" dirty="0" smtClean="0">
                <a:latin typeface="Arial" pitchFamily="34" charset="0"/>
              </a:rPr>
              <a:t>(11), which explicitly requires consultation at (hotline, </a:t>
            </a:r>
            <a:r>
              <a:rPr lang="en-GB" altLang="ja-JP" dirty="0" err="1" smtClean="0">
                <a:latin typeface="Arial" pitchFamily="34" charset="0"/>
              </a:rPr>
              <a:t>counseling</a:t>
            </a:r>
            <a:r>
              <a:rPr lang="en-GB" altLang="ja-JP" dirty="0" smtClean="0">
                <a:latin typeface="Arial" pitchFamily="34" charset="0"/>
              </a:rPr>
              <a:t>) </a:t>
            </a:r>
            <a:br>
              <a:rPr lang="en-GB" altLang="ja-JP" dirty="0" smtClean="0">
                <a:latin typeface="Arial" pitchFamily="34" charset="0"/>
              </a:rPr>
            </a:br>
            <a:endParaRPr lang="en-GB" altLang="ja-JP" dirty="0" smtClean="0">
              <a:latin typeface="Arial" pitchFamily="34" charset="0"/>
            </a:endParaRPr>
          </a:p>
          <a:p>
            <a:endParaRPr lang="en-GB" altLang="ja-JP" dirty="0" smtClean="0">
              <a:latin typeface="Arial" pitchFamily="34" charset="0"/>
            </a:endParaRPr>
          </a:p>
        </p:txBody>
      </p:sp>
      <p:sp>
        <p:nvSpPr>
          <p:cNvPr id="4" name="Freeform 3"/>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
        <p:nvSpPr>
          <p:cNvPr id="132102" name="Freeform 4"/>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7D1618A0-22BD-4DFE-942E-66A0AFD2A16D}"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38</a:t>
            </a:fld>
            <a:endParaRPr lang="en-GB" altLang="ja-JP" sz="1200" dirty="0">
              <a:solidFill>
                <a:srgbClr val="000000"/>
              </a:solidFill>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7"/>
          <p:cNvSpPr>
            <a:spLocks noGrp="1"/>
          </p:cNvSpPr>
          <p:nvPr>
            <p:ph type="ftr" sz="quarter" idx="4"/>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92012" tIns="47847" rIns="92012" bIns="47847"/>
          <a:lstStyle>
            <a:lvl1pPr algn="l" rtl="0" eaLnBrk="0" hangingPunct="0">
              <a:defRPr sz="2400">
                <a:solidFill>
                  <a:schemeClr val="tx1"/>
                </a:solidFill>
                <a:latin typeface="Times New Roman" pitchFamily="18" charset="0"/>
                <a:ea typeface="MS PGothic" pitchFamily="34" charset="-128"/>
              </a:defRPr>
            </a:lvl1pPr>
            <a:lvl2pPr marL="757363" indent="-291294" algn="l" rtl="0" eaLnBrk="0" hangingPunct="0">
              <a:defRPr sz="2400">
                <a:solidFill>
                  <a:schemeClr val="tx1"/>
                </a:solidFill>
                <a:latin typeface="Times New Roman" pitchFamily="18" charset="0"/>
                <a:ea typeface="MS PGothic" pitchFamily="34" charset="-128"/>
              </a:defRPr>
            </a:lvl2pPr>
            <a:lvl3pPr marL="1165174" indent="-233035" algn="l" rtl="0" eaLnBrk="0" hangingPunct="0">
              <a:defRPr sz="2400">
                <a:solidFill>
                  <a:schemeClr val="tx1"/>
                </a:solidFill>
                <a:latin typeface="Times New Roman" pitchFamily="18" charset="0"/>
                <a:ea typeface="MS PGothic" pitchFamily="34" charset="-128"/>
              </a:defRPr>
            </a:lvl3pPr>
            <a:lvl4pPr marL="1631244" indent="-233035" algn="l" rtl="0" eaLnBrk="0" hangingPunct="0">
              <a:defRPr sz="2400">
                <a:solidFill>
                  <a:schemeClr val="tx1"/>
                </a:solidFill>
                <a:latin typeface="Times New Roman" pitchFamily="18" charset="0"/>
                <a:ea typeface="MS PGothic" pitchFamily="34" charset="-128"/>
              </a:defRPr>
            </a:lvl4pPr>
            <a:lvl5pPr marL="2097314" indent="-233035" algn="l" rtl="0" eaLnBrk="0" hangingPunct="0">
              <a:defRPr sz="2400">
                <a:solidFill>
                  <a:schemeClr val="tx1"/>
                </a:solidFill>
                <a:latin typeface="Times New Roman" pitchFamily="18" charset="0"/>
                <a:ea typeface="MS PGothic" pitchFamily="34" charset="-128"/>
              </a:defRPr>
            </a:lvl5pPr>
            <a:lvl6pPr marL="256338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2945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95523"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61592" indent="-233035"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sz="1200"/>
              <a:t>IMC PFA</a:t>
            </a:r>
          </a:p>
        </p:txBody>
      </p:sp>
      <p:sp>
        <p:nvSpPr>
          <p:cNvPr id="2" name="Freeform 1"/>
          <p:cNvSpPr/>
          <p:nvPr/>
        </p:nvSpPr>
        <p:spPr>
          <a:xfrm>
            <a:off x="1176358" y="697982"/>
            <a:ext cx="4702175" cy="34915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38244" name="Notes Placeholder 2"/>
          <p:cNvSpPr>
            <a:spLocks noGrp="1"/>
          </p:cNvSpPr>
          <p:nvPr>
            <p:ph type="body" sz="quarter" idx="1"/>
          </p:nvPr>
        </p:nvSpPr>
        <p:spPr>
          <a:xfrm>
            <a:off x="940436" y="4421621"/>
            <a:ext cx="5170765" cy="282093"/>
          </a:xfrm>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p>
            <a:pPr marL="361950" indent="-255588" algn="l" rtl="0">
              <a:lnSpc>
                <a:spcPct val="60000"/>
              </a:lnSpc>
              <a:spcBef>
                <a:spcPts val="400"/>
              </a:spcBef>
              <a:spcAft>
                <a:spcPts val="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200" dirty="0" smtClean="0">
                <a:solidFill>
                  <a:srgbClr val="FF0000"/>
                </a:solidFill>
                <a:latin typeface="Lucida Sans Unicode" pitchFamily="34" charset="0"/>
                <a:ea typeface="mspgothic"/>
                <a:cs typeface="mspgothic"/>
              </a:rPr>
              <a:t>Under five:</a:t>
            </a:r>
            <a:r>
              <a:rPr lang="en-GB" altLang="ja-JP" sz="1200" dirty="0" smtClean="0">
                <a:solidFill>
                  <a:srgbClr val="000000"/>
                </a:solidFill>
                <a:latin typeface="Lucida Sans Unicode" pitchFamily="34" charset="0"/>
                <a:ea typeface="mspgothic"/>
                <a:cs typeface="mspgothic"/>
              </a:rPr>
              <a:t> regressive </a:t>
            </a:r>
            <a:r>
              <a:rPr lang="en-GB" altLang="ja-JP" sz="1200" dirty="0" err="1" smtClean="0">
                <a:solidFill>
                  <a:srgbClr val="000000"/>
                </a:solidFill>
                <a:latin typeface="Lucida Sans Unicode" pitchFamily="34" charset="0"/>
                <a:ea typeface="mspgothic"/>
                <a:cs typeface="mspgothic"/>
              </a:rPr>
              <a:t>behavior</a:t>
            </a:r>
            <a:r>
              <a:rPr lang="en-GB" altLang="ja-JP" sz="1200" dirty="0" smtClean="0">
                <a:solidFill>
                  <a:srgbClr val="000000"/>
                </a:solidFill>
                <a:latin typeface="Lucida Sans Unicode" pitchFamily="34" charset="0"/>
                <a:ea typeface="mspgothic"/>
                <a:cs typeface="mspgothic"/>
              </a:rPr>
              <a:t>, soiling, wetting, clingy, sleeplessness, nightmares, loss of new skills, minor illnesses, nail biting, crying</a:t>
            </a:r>
          </a:p>
          <a:p>
            <a:pPr marL="361950" indent="-255588" algn="l" rtl="0">
              <a:lnSpc>
                <a:spcPct val="60000"/>
              </a:lnSpc>
              <a:spcBef>
                <a:spcPts val="400"/>
              </a:spcBef>
              <a:spcAft>
                <a:spcPts val="0"/>
              </a:spcAft>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1200" dirty="0" smtClean="0">
              <a:solidFill>
                <a:srgbClr val="000000"/>
              </a:solidFill>
              <a:latin typeface="Lucida Sans Unicode" pitchFamily="34" charset="0"/>
              <a:ea typeface="mspgothic"/>
              <a:cs typeface="mspgothic"/>
            </a:endParaRPr>
          </a:p>
          <a:p>
            <a:pPr marL="361950" indent="-255588" algn="l" rtl="0">
              <a:lnSpc>
                <a:spcPct val="60000"/>
              </a:lnSpc>
              <a:spcBef>
                <a:spcPts val="400"/>
              </a:spcBef>
              <a:spcAft>
                <a:spcPts val="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200" dirty="0" smtClean="0">
                <a:solidFill>
                  <a:srgbClr val="FF0000"/>
                </a:solidFill>
                <a:latin typeface="Lucida Sans Unicode" pitchFamily="34" charset="0"/>
                <a:ea typeface="mspgothic"/>
                <a:cs typeface="mspgothic"/>
              </a:rPr>
              <a:t>Six to twelve:</a:t>
            </a:r>
            <a:r>
              <a:rPr lang="en-GB" altLang="ja-JP" sz="1200" dirty="0" smtClean="0">
                <a:solidFill>
                  <a:srgbClr val="000000"/>
                </a:solidFill>
                <a:latin typeface="Lucida Sans Unicode" pitchFamily="34" charset="0"/>
                <a:ea typeface="mspgothic"/>
                <a:cs typeface="mspgothic"/>
              </a:rPr>
              <a:t> tearfulness and depression, sleep problems, poor concentration, restlessness, anxiety and fear, aches and pains, regression, aggression, repetitive play is very common, not eating properly</a:t>
            </a:r>
          </a:p>
          <a:p>
            <a:pPr marL="361950" indent="-255588" algn="l" rtl="0">
              <a:lnSpc>
                <a:spcPct val="60000"/>
              </a:lnSpc>
              <a:spcBef>
                <a:spcPts val="400"/>
              </a:spcBef>
              <a:spcAft>
                <a:spcPts val="0"/>
              </a:spcAft>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1200" dirty="0" smtClean="0">
              <a:solidFill>
                <a:srgbClr val="000000"/>
              </a:solidFill>
              <a:latin typeface="Lucida Sans Unicode" pitchFamily="34" charset="0"/>
              <a:ea typeface="mspgothic"/>
              <a:cs typeface="mspgothic"/>
            </a:endParaRPr>
          </a:p>
          <a:p>
            <a:endParaRPr lang="ja-JP" altLang="en-US" dirty="0" smtClean="0">
              <a:latin typeface="Arial" pitchFamily="34" charset="0"/>
            </a:endParaRPr>
          </a:p>
        </p:txBody>
      </p:sp>
      <p:sp>
        <p:nvSpPr>
          <p:cNvPr id="138245" name="Freeform 3"/>
          <p:cNvSpPr>
            <a:spLocks noChangeArrowheads="1"/>
          </p:cNvSpPr>
          <p:nvPr/>
        </p:nvSpPr>
        <p:spPr bwMode="auto">
          <a:xfrm>
            <a:off x="3997663" y="8843242"/>
            <a:ext cx="3055600" cy="46585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92012" tIns="47847" rIns="92012" bIns="47847" anchor="b"/>
          <a:lstStyle/>
          <a:p>
            <a:pPr>
              <a:tabLst>
                <a:tab pos="0" algn="l"/>
                <a:tab pos="456360" algn="l"/>
                <a:tab pos="915956" algn="l"/>
                <a:tab pos="1375553" algn="l"/>
                <a:tab pos="1835149" algn="l"/>
                <a:tab pos="2294746" algn="l"/>
                <a:tab pos="2752725" algn="l"/>
                <a:tab pos="3212321" algn="l"/>
                <a:tab pos="3671918" algn="l"/>
                <a:tab pos="4131514" algn="l"/>
                <a:tab pos="4591111" algn="l"/>
                <a:tab pos="5050707" algn="l"/>
                <a:tab pos="5508685" algn="l"/>
                <a:tab pos="5968281" algn="l"/>
                <a:tab pos="6427878" algn="l"/>
                <a:tab pos="6887474" algn="l"/>
                <a:tab pos="7347071" algn="l"/>
                <a:tab pos="7805049" algn="l"/>
                <a:tab pos="8264646" algn="l"/>
                <a:tab pos="8724242" algn="l"/>
                <a:tab pos="9183839" algn="l"/>
              </a:tabLst>
            </a:pPr>
            <a:fld id="{62245218-08DA-4697-A287-3F4DCE0CB340}" type="slidenum">
              <a:rPr lang="en-US" altLang="ja-JP"/>
              <a:pPr>
                <a:tabLst>
                  <a:tab pos="0" algn="l"/>
                  <a:tab pos="456360" algn="l"/>
                  <a:tab pos="915956" algn="l"/>
                  <a:tab pos="1375553" algn="l"/>
                  <a:tab pos="1835149" algn="l"/>
                  <a:tab pos="2294746" algn="l"/>
                  <a:tab pos="2752725" algn="l"/>
                  <a:tab pos="3212321" algn="l"/>
                  <a:tab pos="3671918" algn="l"/>
                  <a:tab pos="4131514" algn="l"/>
                  <a:tab pos="4591111" algn="l"/>
                  <a:tab pos="5050707" algn="l"/>
                  <a:tab pos="5508685" algn="l"/>
                  <a:tab pos="5968281" algn="l"/>
                  <a:tab pos="6427878" algn="l"/>
                  <a:tab pos="6887474" algn="l"/>
                  <a:tab pos="7347071" algn="l"/>
                  <a:tab pos="7805049" algn="l"/>
                  <a:tab pos="8264646" algn="l"/>
                  <a:tab pos="8724242" algn="l"/>
                  <a:tab pos="9183839" algn="l"/>
                </a:tabLst>
              </a:pPr>
              <a:t>39</a:t>
            </a:fld>
            <a:endParaRPr lang="en-GB" altLang="ja-JP" sz="1200">
              <a:solidFill>
                <a:srgbClr val="000000"/>
              </a:solidFill>
              <a:cs typeface="Times New Roman" pitchFamily="18" charset="0"/>
            </a:endParaRPr>
          </a:p>
        </p:txBody>
      </p:sp>
      <p:sp>
        <p:nvSpPr>
          <p:cNvPr id="5" name="Freeform 4"/>
          <p:cNvSpPr/>
          <p:nvPr/>
        </p:nvSpPr>
        <p:spPr>
          <a:xfrm>
            <a:off x="0" y="8843242"/>
            <a:ext cx="3057228" cy="4658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35172"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
        <p:nvSpPr>
          <p:cNvPr id="135173" name="Freeform 3"/>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B52EC4A5-9E2C-4398-A273-28D702E70E03}"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40</a:t>
            </a:fld>
            <a:endParaRPr lang="en-GB" altLang="ja-JP" sz="1200" dirty="0">
              <a:solidFill>
                <a:srgbClr val="000000"/>
              </a:solidFill>
              <a:cs typeface="Times New Roman" pitchFamily="18" charset="0"/>
            </a:endParaRPr>
          </a:p>
        </p:txBody>
      </p:sp>
      <p:sp>
        <p:nvSpPr>
          <p:cNvPr id="5" name="Freeform 4"/>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36196" name="Notes Placeholder 2"/>
          <p:cNvSpPr>
            <a:spLocks noGrp="1"/>
          </p:cNvSpPr>
          <p:nvPr>
            <p:ph type="body" sz="quarter" idx="1"/>
          </p:nvPr>
        </p:nvSpPr>
        <p:spPr>
          <a:xfrm>
            <a:off x="940435" y="4421823"/>
            <a:ext cx="2368353" cy="525306"/>
          </a:xfrm>
          <a:noFill/>
          <a:ln/>
        </p:spPr>
        <p:txBody>
          <a:bodyPr wrap="none">
            <a:spAutoFit/>
          </a:bodyPr>
          <a:lstStyle/>
          <a:p>
            <a:r>
              <a:rPr lang="en-GB" altLang="ja-JP" dirty="0" smtClean="0">
                <a:latin typeface="Arial" pitchFamily="34" charset="0"/>
                <a:cs typeface="Arial" pitchFamily="34" charset="0"/>
              </a:rPr>
              <a:t>-Give examples (our client)</a:t>
            </a:r>
            <a:r>
              <a:rPr lang="x-none" altLang="ja-JP" dirty="0" smtClean="0">
                <a:latin typeface="Arial" pitchFamily="34" charset="0"/>
                <a:cs typeface="Arial" pitchFamily="34" charset="0"/>
              </a:rPr>
              <a:t>‏</a:t>
            </a:r>
            <a:endParaRPr lang="en-GB" altLang="ja-JP" dirty="0" smtClean="0">
              <a:latin typeface="Arial" pitchFamily="34" charset="0"/>
              <a:cs typeface="Arial" pitchFamily="34" charset="0"/>
            </a:endParaRPr>
          </a:p>
          <a:p>
            <a:r>
              <a:rPr lang="en-GB" altLang="ja-JP" dirty="0" smtClean="0">
                <a:latin typeface="Arial" pitchFamily="34" charset="0"/>
                <a:cs typeface="Arial" pitchFamily="34" charset="0"/>
              </a:rPr>
              <a:t>-Ask them for their experiences</a:t>
            </a:r>
          </a:p>
          <a:p>
            <a:endParaRPr lang="en-GB" altLang="ja-JP" dirty="0" smtClean="0">
              <a:latin typeface="Arial" pitchFamily="34" charset="0"/>
              <a:cs typeface="Arial" pitchFamily="34" charset="0"/>
            </a:endParaRPr>
          </a:p>
        </p:txBody>
      </p:sp>
      <p:sp>
        <p:nvSpPr>
          <p:cNvPr id="136197" name="Freeform 3"/>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FAB73A90-119C-4152-8FBE-2538F811A4B0}"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43</a:t>
            </a:fld>
            <a:endParaRPr lang="en-GB" altLang="ja-JP" sz="1200" dirty="0">
              <a:solidFill>
                <a:srgbClr val="000000"/>
              </a:solidFill>
              <a:cs typeface="Times New Roman" pitchFamily="18" charset="0"/>
            </a:endParaRPr>
          </a:p>
        </p:txBody>
      </p:sp>
      <p:sp>
        <p:nvSpPr>
          <p:cNvPr id="5" name="Freeform 4"/>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7538" lvl="1" indent="-228600">
              <a:lnSpc>
                <a:spcPct val="70000"/>
              </a:lnSpc>
              <a:spcBef>
                <a:spcPts val="325"/>
              </a:spcBef>
              <a:buClr>
                <a:srgbClr val="000000"/>
              </a:buClr>
              <a:buSzPct val="100000"/>
              <a:buFont typeface="Arial" pitchFamily="34" charset="0"/>
              <a:buChar char="•"/>
              <a:tabLst>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 pos="9602788" algn="l"/>
              </a:tabLst>
            </a:pPr>
            <a:r>
              <a:rPr lang="en-GB" altLang="ja-JP" dirty="0" smtClean="0">
                <a:solidFill>
                  <a:srgbClr val="000000"/>
                </a:solidFill>
                <a:latin typeface="Lucida Sans Unicode" pitchFamily="34" charset="0"/>
                <a:ea typeface="mspgothic" charset="-128"/>
              </a:rPr>
              <a:t>Stress reactions and grief are considered a normal response to an abnormal event.</a:t>
            </a:r>
          </a:p>
          <a:p>
            <a:pPr marL="617538" lvl="1" indent="-228600">
              <a:lnSpc>
                <a:spcPct val="70000"/>
              </a:lnSpc>
              <a:spcBef>
                <a:spcPts val="325"/>
              </a:spcBef>
              <a:tabLst>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 pos="9602788" algn="l"/>
              </a:tabLst>
            </a:pPr>
            <a:endParaRPr lang="en-GB" altLang="ja-JP" dirty="0" smtClean="0">
              <a:solidFill>
                <a:srgbClr val="000000"/>
              </a:solidFill>
              <a:latin typeface="Lucida Sans Unicode" pitchFamily="34" charset="0"/>
              <a:ea typeface="mspgothic" charset="-128"/>
            </a:endParaRPr>
          </a:p>
          <a:p>
            <a:pPr marL="617538" lvl="1" indent="-228600">
              <a:lnSpc>
                <a:spcPct val="70000"/>
              </a:lnSpc>
              <a:spcBef>
                <a:spcPts val="325"/>
              </a:spcBef>
              <a:buClr>
                <a:srgbClr val="000000"/>
              </a:buClr>
              <a:buSzPct val="100000"/>
              <a:buFont typeface="Arial" pitchFamily="34" charset="0"/>
              <a:buChar char="•"/>
              <a:tabLst>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 pos="9602788" algn="l"/>
              </a:tabLst>
            </a:pPr>
            <a:r>
              <a:rPr lang="en-GB" altLang="ja-JP" dirty="0" smtClean="0">
                <a:solidFill>
                  <a:srgbClr val="000000"/>
                </a:solidFill>
                <a:latin typeface="Lucida Sans Unicode" pitchFamily="34" charset="0"/>
                <a:ea typeface="mspgothic" charset="-128"/>
              </a:rPr>
              <a:t>The majority of people do not</a:t>
            </a:r>
            <a:r>
              <a:rPr lang="en-US" altLang="ja-JP" dirty="0" smtClean="0">
                <a:solidFill>
                  <a:srgbClr val="000000"/>
                </a:solidFill>
                <a:latin typeface="Lucida Sans Unicode" pitchFamily="34" charset="0"/>
                <a:ea typeface="mspgothic" charset="-128"/>
              </a:rPr>
              <a:t> </a:t>
            </a:r>
            <a:r>
              <a:rPr lang="en-GB" altLang="ja-JP" dirty="0" smtClean="0">
                <a:solidFill>
                  <a:srgbClr val="000000"/>
                </a:solidFill>
                <a:latin typeface="Lucida Sans Unicode" pitchFamily="34" charset="0"/>
                <a:ea typeface="mspgothic" charset="-128"/>
              </a:rPr>
              <a:t>become mentally ill just because </a:t>
            </a:r>
            <a:r>
              <a:rPr lang="en-US" altLang="ja-JP" dirty="0" smtClean="0">
                <a:solidFill>
                  <a:srgbClr val="000000"/>
                </a:solidFill>
                <a:latin typeface="Lucida Sans Unicode" pitchFamily="34" charset="0"/>
                <a:ea typeface="mspgothic" charset="-128"/>
              </a:rPr>
              <a:t> </a:t>
            </a:r>
            <a:r>
              <a:rPr lang="en-GB" altLang="ja-JP" dirty="0" smtClean="0">
                <a:solidFill>
                  <a:srgbClr val="000000"/>
                </a:solidFill>
                <a:latin typeface="Lucida Sans Unicode" pitchFamily="34" charset="0"/>
                <a:ea typeface="mspgothic" charset="-128"/>
              </a:rPr>
              <a:t>they have lived through a stressful event</a:t>
            </a:r>
          </a:p>
          <a:p>
            <a:pPr marL="617538" lvl="1" indent="-228600">
              <a:lnSpc>
                <a:spcPct val="70000"/>
              </a:lnSpc>
              <a:spcBef>
                <a:spcPts val="325"/>
              </a:spcBef>
              <a:tabLst>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 pos="9602788" algn="l"/>
              </a:tabLst>
            </a:pPr>
            <a:endParaRPr lang="en-GB" altLang="ja-JP" b="1" dirty="0" smtClean="0">
              <a:solidFill>
                <a:srgbClr val="000000"/>
              </a:solidFill>
              <a:latin typeface="Lucida Sans Unicode" pitchFamily="34" charset="0"/>
              <a:ea typeface="mspgothic" charset="-128"/>
            </a:endParaRPr>
          </a:p>
          <a:p>
            <a:pPr marL="617538" lvl="1" indent="-228600">
              <a:lnSpc>
                <a:spcPct val="70000"/>
              </a:lnSpc>
              <a:spcBef>
                <a:spcPts val="325"/>
              </a:spcBef>
              <a:buClr>
                <a:srgbClr val="000000"/>
              </a:buClr>
              <a:buSzPct val="100000"/>
              <a:buFont typeface="Arial" pitchFamily="34" charset="0"/>
              <a:buChar char="•"/>
              <a:tabLst>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 pos="9602788" algn="l"/>
              </a:tabLst>
            </a:pPr>
            <a:r>
              <a:rPr lang="en-GB" altLang="ja-JP" dirty="0" smtClean="0">
                <a:solidFill>
                  <a:srgbClr val="000000"/>
                </a:solidFill>
                <a:latin typeface="Lucida Sans Unicode" pitchFamily="34" charset="0"/>
                <a:ea typeface="mspgothic" charset="-128"/>
              </a:rPr>
              <a:t>If someone experiences symptoms that are </a:t>
            </a:r>
            <a:r>
              <a:rPr lang="en-GB" altLang="ja-JP" dirty="0" smtClean="0">
                <a:solidFill>
                  <a:srgbClr val="C00000"/>
                </a:solidFill>
                <a:latin typeface="Lucida Sans Unicode" pitchFamily="34" charset="0"/>
                <a:ea typeface="mspgothic" charset="-128"/>
              </a:rPr>
              <a:t>severe and of a long </a:t>
            </a:r>
            <a:r>
              <a:rPr lang="en-US" altLang="ja-JP" dirty="0" smtClean="0">
                <a:solidFill>
                  <a:srgbClr val="C00000"/>
                </a:solidFill>
                <a:latin typeface="Lucida Sans Unicode" pitchFamily="34" charset="0"/>
                <a:ea typeface="mspgothic" charset="-128"/>
              </a:rPr>
              <a:t> </a:t>
            </a:r>
            <a:r>
              <a:rPr lang="en-GB" altLang="ja-JP" dirty="0" smtClean="0">
                <a:solidFill>
                  <a:srgbClr val="C00000"/>
                </a:solidFill>
                <a:latin typeface="Lucida Sans Unicode" pitchFamily="34" charset="0"/>
                <a:ea typeface="mspgothic" charset="-128"/>
              </a:rPr>
              <a:t>duration and significant impairment in their daily functioning </a:t>
            </a:r>
            <a:r>
              <a:rPr lang="en-GB" altLang="ja-JP" dirty="0" smtClean="0">
                <a:solidFill>
                  <a:srgbClr val="000000"/>
                </a:solidFill>
                <a:latin typeface="Lucida Sans Unicode" pitchFamily="34" charset="0"/>
                <a:ea typeface="mspgothic" charset="-128"/>
              </a:rPr>
              <a:t>(e.g. Cannot work, does not get out of bed, poor hygiene, deteriorating relationships) they may benefit from referral to a specialist (counsellor, psychologist, psychiatrist)</a:t>
            </a:r>
            <a:r>
              <a:rPr lang="x-none" altLang="ja-JP" dirty="0" smtClean="0">
                <a:solidFill>
                  <a:srgbClr val="000000"/>
                </a:solidFill>
                <a:latin typeface="Lucida Sans Unicode" pitchFamily="34" charset="0"/>
                <a:ea typeface="mspgothic" charset="-128"/>
              </a:rPr>
              <a:t>‏</a:t>
            </a:r>
            <a:endParaRPr lang="en-GB" altLang="ja-JP" dirty="0" smtClean="0">
              <a:solidFill>
                <a:srgbClr val="000000"/>
              </a:solidFill>
              <a:latin typeface="Lucida Sans Unicode" pitchFamily="34" charset="0"/>
              <a:ea typeface="mspgothic" charset="-128"/>
            </a:endParaRPr>
          </a:p>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44</a:t>
            </a:fld>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Rectangle 1"/>
          <p:cNvSpPr/>
          <p:nvPr/>
        </p:nvSpPr>
        <p:spPr>
          <a:xfrm>
            <a:off x="1175545" y="698182"/>
            <a:ext cx="4702175" cy="3490913"/>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42340" name="Notes Placeholder 2"/>
          <p:cNvSpPr>
            <a:spLocks noGrp="1"/>
          </p:cNvSpPr>
          <p:nvPr>
            <p:ph type="body" sz="quarter" idx="1"/>
          </p:nvPr>
        </p:nvSpPr>
        <p:spPr>
          <a:xfrm>
            <a:off x="940436" y="4421822"/>
            <a:ext cx="5170760" cy="281541"/>
          </a:xfrm>
          <a:noFill/>
          <a:ln/>
        </p:spPr>
        <p:txBody>
          <a:bodyPr>
            <a:spAutoFit/>
          </a:bodyPr>
          <a:lstStyle/>
          <a:p>
            <a:endParaRPr lang="ja-JP" alt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43364" name="Notes Placeholder 2"/>
          <p:cNvSpPr>
            <a:spLocks noGrp="1"/>
          </p:cNvSpPr>
          <p:nvPr>
            <p:ph type="body" sz="quarter" idx="1"/>
          </p:nvPr>
        </p:nvSpPr>
        <p:spPr>
          <a:xfrm>
            <a:off x="940435" y="4421823"/>
            <a:ext cx="14964506" cy="769071"/>
          </a:xfrm>
          <a:noFill/>
          <a:ln/>
        </p:spPr>
        <p:txBody>
          <a:bodyPr wrap="none">
            <a:spAutoFit/>
          </a:bodyPr>
          <a:lstStyle/>
          <a:p>
            <a:r>
              <a:rPr lang="en-GB" altLang="ja-JP" dirty="0" smtClean="0">
                <a:latin typeface="Arial" pitchFamily="34" charset="0"/>
              </a:rPr>
              <a:t>We know that there are certain protective factors in life that provide people with a psychological “cover” and therefore reduce the likelihood of severe psychological effects when encountering hardship or suffering.  </a:t>
            </a:r>
          </a:p>
          <a:p>
            <a:endParaRPr lang="en-GB" altLang="en-US" dirty="0" smtClean="0">
              <a:latin typeface="Arial" pitchFamily="34" charset="0"/>
            </a:endParaRPr>
          </a:p>
        </p:txBody>
      </p:sp>
      <p:sp>
        <p:nvSpPr>
          <p:cNvPr id="143365" name="Freeform 3"/>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D7905628-FB4A-476E-95E0-9A75B1AF77F9}"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47</a:t>
            </a:fld>
            <a:endParaRPr lang="en-GB" altLang="ja-JP" sz="1200" dirty="0">
              <a:solidFill>
                <a:srgbClr val="000000"/>
              </a:solidFill>
              <a:cs typeface="Times New Roman" pitchFamily="18" charset="0"/>
            </a:endParaRPr>
          </a:p>
        </p:txBody>
      </p:sp>
      <p:sp>
        <p:nvSpPr>
          <p:cNvPr id="5" name="Freeform 4"/>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A4B05A3-A83C-49A3-AA83-CA4793F6DFDD}" type="slidenum">
              <a:rPr lang="en-US" altLang="ja-JP"/>
              <a:pPr/>
              <a:t>5</a:t>
            </a:fld>
            <a:endParaRPr lang="en-US" altLang="ja-JP"/>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defTabSz="932139">
              <a:defRPr/>
            </a:pPr>
            <a:r>
              <a:rPr lang="en-US" altLang="ja-JP" dirty="0" smtClean="0">
                <a:latin typeface="Arial" pitchFamily="34" charset="0"/>
              </a:rPr>
              <a:t>Lot of research that states drama, trauma that creates sense of doom and victimization. </a:t>
            </a:r>
          </a:p>
          <a:p>
            <a:endParaRPr lang="en-US" altLang="ja-JP" dirty="0" smtClean="0">
              <a:latin typeface="Arial" pitchFamily="34" charset="0"/>
            </a:endParaRPr>
          </a:p>
          <a:p>
            <a:r>
              <a:rPr lang="en-US" altLang="ja-JP" dirty="0" smtClean="0">
                <a:latin typeface="Arial" pitchFamily="34" charset="0"/>
              </a:rPr>
              <a:t>The guidelines were developed because there were no widely agreed upon materials or principles in how support people following a disaster. There were many organizations meaning well but doing harm to affected populations without knowing it (e.g. </a:t>
            </a:r>
            <a:r>
              <a:rPr lang="en-US" altLang="ja-JP" dirty="0" err="1" smtClean="0">
                <a:latin typeface="Arial" pitchFamily="34" charset="0"/>
              </a:rPr>
              <a:t>parashooting</a:t>
            </a:r>
            <a:r>
              <a:rPr lang="en-US" altLang="ja-JP" dirty="0" smtClean="0">
                <a:latin typeface="Arial" pitchFamily="34" charset="0"/>
              </a:rPr>
              <a:t> psychologists from the</a:t>
            </a:r>
            <a:r>
              <a:rPr lang="en-US" altLang="ja-JP" baseline="0" dirty="0" smtClean="0">
                <a:latin typeface="Arial" pitchFamily="34" charset="0"/>
              </a:rPr>
              <a:t> West going into villages and getting people together to talk without regard to best practices, culture, power structures etc</a:t>
            </a:r>
            <a:r>
              <a:rPr lang="en-US" altLang="ja-JP" dirty="0" smtClean="0">
                <a:latin typeface="Arial" pitchFamily="34" charset="0"/>
              </a:rPr>
              <a:t>. Or strangers</a:t>
            </a:r>
            <a:r>
              <a:rPr lang="en-US" altLang="ja-JP" baseline="0" dirty="0" smtClean="0">
                <a:latin typeface="Arial" pitchFamily="34" charset="0"/>
              </a:rPr>
              <a:t> starting to talk to children about distressing topics which upset children. </a:t>
            </a:r>
            <a:r>
              <a:rPr lang="en-US" altLang="ja-JP" dirty="0" smtClean="0">
                <a:latin typeface="Arial" pitchFamily="34" charset="0"/>
              </a:rPr>
              <a:t>This has</a:t>
            </a:r>
            <a:r>
              <a:rPr lang="en-US" altLang="ja-JP" baseline="0" dirty="0" smtClean="0">
                <a:latin typeface="Arial" pitchFamily="34" charset="0"/>
              </a:rPr>
              <a:t> also</a:t>
            </a:r>
            <a:r>
              <a:rPr lang="en-US" altLang="ja-JP" dirty="0" smtClean="0">
                <a:latin typeface="Arial" pitchFamily="34" charset="0"/>
              </a:rPr>
              <a:t> contributed to criticism and poor reputation and suspicion toward MH field in emergencies.</a:t>
            </a:r>
            <a:r>
              <a:rPr lang="en-US" altLang="ja-JP" baseline="0" dirty="0" smtClean="0">
                <a:latin typeface="Arial" pitchFamily="34" charset="0"/>
              </a:rPr>
              <a:t> </a:t>
            </a:r>
            <a:r>
              <a:rPr lang="en-US" altLang="ja-JP" dirty="0" smtClean="0">
                <a:latin typeface="Arial" pitchFamily="34" charset="0"/>
              </a:rPr>
              <a:t> Therefore, many organizations came together to look at the evidence base and agree on principles of best practice which all wanted to abide by.</a:t>
            </a:r>
          </a:p>
          <a:p>
            <a:endParaRPr lang="ja-JP"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44388" name="Notes Placeholder 2"/>
          <p:cNvSpPr>
            <a:spLocks noGrp="1"/>
          </p:cNvSpPr>
          <p:nvPr>
            <p:ph type="body" sz="quarter" idx="1"/>
          </p:nvPr>
        </p:nvSpPr>
        <p:spPr>
          <a:xfrm>
            <a:off x="940435" y="4421823"/>
            <a:ext cx="14964506" cy="769071"/>
          </a:xfrm>
          <a:noFill/>
          <a:ln/>
        </p:spPr>
        <p:txBody>
          <a:bodyPr wrap="none">
            <a:spAutoFit/>
          </a:bodyPr>
          <a:lstStyle/>
          <a:p>
            <a:r>
              <a:rPr lang="en-GB" altLang="ja-JP" dirty="0" smtClean="0">
                <a:latin typeface="Arial" pitchFamily="34" charset="0"/>
              </a:rPr>
              <a:t>We know that there are certain protective factors in life that provide people with a psychological “cover” and therefore reduce the likelihood of severe psychological effects when encountering hardship or suffering.  </a:t>
            </a:r>
          </a:p>
          <a:p>
            <a:endParaRPr lang="en-GB" altLang="en-US" dirty="0" smtClean="0">
              <a:latin typeface="Arial" pitchFamily="34" charset="0"/>
            </a:endParaRPr>
          </a:p>
        </p:txBody>
      </p:sp>
      <p:sp>
        <p:nvSpPr>
          <p:cNvPr id="144389" name="Freeform 3"/>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93547663-D8EE-4328-9644-33A4850ECE51}"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48</a:t>
            </a:fld>
            <a:endParaRPr lang="en-GB" altLang="ja-JP" sz="1200" dirty="0">
              <a:solidFill>
                <a:srgbClr val="000000"/>
              </a:solidFill>
              <a:cs typeface="Times New Roman" pitchFamily="18" charset="0"/>
            </a:endParaRPr>
          </a:p>
        </p:txBody>
      </p:sp>
      <p:sp>
        <p:nvSpPr>
          <p:cNvPr id="5" name="Freeform 4"/>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7"/>
          <p:cNvSpPr>
            <a:spLocks noGrp="1"/>
          </p:cNvSpPr>
          <p:nvPr>
            <p:ph type="ftr" sz="quarter" idx="4"/>
          </p:nvPr>
        </p:nvSpPr>
        <p:spPr>
          <a:noFill/>
        </p:spPr>
        <p:txBody>
          <a:bodyPr wrap="none" lIns="92012" tIns="47847" rIns="92012" bIns="47847"/>
          <a:lstStyle/>
          <a:p>
            <a:r>
              <a:rPr lang="en-GB" smtClean="0">
                <a:latin typeface="Times New Roman" pitchFamily="18" charset="0"/>
                <a:ea typeface="ＭＳ Ｐゴシック" pitchFamily="34" charset="-128"/>
              </a:rPr>
              <a:t>IMC PFA</a:t>
            </a:r>
          </a:p>
        </p:txBody>
      </p:sp>
      <p:sp>
        <p:nvSpPr>
          <p:cNvPr id="2" name="Freeform 1"/>
          <p:cNvSpPr/>
          <p:nvPr/>
        </p:nvSpPr>
        <p:spPr>
          <a:xfrm>
            <a:off x="1175545" y="698182"/>
            <a:ext cx="4702175" cy="3490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lIns="92012" tIns="47847" rIns="92012" bIns="47847" anchor="ctr" compatLnSpc="0"/>
          <a:lstStyle/>
          <a:p>
            <a:pPr>
              <a:lnSpc>
                <a:spcPct val="95000"/>
              </a:lnSpc>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endParaRPr lang="en-US" dirty="0">
              <a:solidFill>
                <a:srgbClr val="000000"/>
              </a:solidFill>
              <a:latin typeface="Times New Roman" pitchFamily="18"/>
              <a:ea typeface="MS PGothic" pitchFamily="34"/>
              <a:cs typeface="MS PGothic" pitchFamily="34"/>
            </a:endParaRPr>
          </a:p>
        </p:txBody>
      </p:sp>
      <p:sp>
        <p:nvSpPr>
          <p:cNvPr id="145412" name="Notes Placeholder 2"/>
          <p:cNvSpPr>
            <a:spLocks noGrp="1"/>
          </p:cNvSpPr>
          <p:nvPr>
            <p:ph type="body" sz="quarter" idx="1"/>
          </p:nvPr>
        </p:nvSpPr>
        <p:spPr>
          <a:xfrm>
            <a:off x="940436" y="4421822"/>
            <a:ext cx="5170760" cy="281541"/>
          </a:xfrm>
          <a:noFill/>
          <a:ln/>
        </p:spPr>
        <p:txBody>
          <a:bodyPr>
            <a:spAutoFit/>
          </a:bodyPr>
          <a:lstStyle/>
          <a:p>
            <a:endParaRPr lang="ja-JP" altLang="en-US" smtClean="0">
              <a:latin typeface="Arial" pitchFamily="34" charset="0"/>
            </a:endParaRPr>
          </a:p>
        </p:txBody>
      </p:sp>
      <p:sp>
        <p:nvSpPr>
          <p:cNvPr id="145413" name="Freeform 3"/>
          <p:cNvSpPr>
            <a:spLocks noChangeArrowheads="1"/>
          </p:cNvSpPr>
          <p:nvPr/>
        </p:nvSpPr>
        <p:spPr bwMode="auto">
          <a:xfrm>
            <a:off x="3996850" y="8843645"/>
            <a:ext cx="3056414" cy="46545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none" lIns="92012" tIns="47847" rIns="92012" bIns="47847" anchor="b"/>
          <a:lstStyle/>
          <a: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fld id="{9BA7FA95-CA16-48E8-98BB-3F8CF84D4562}" type="slidenum">
              <a:rPr lang="en-US" altLang="ja-JP"/>
              <a:pPr algn="r">
                <a:tabLst>
                  <a:tab pos="0" algn="l"/>
                  <a:tab pos="457683" algn="l"/>
                  <a:tab pos="916990" algn="l"/>
                  <a:tab pos="1376296" algn="l"/>
                  <a:tab pos="1835603" algn="l"/>
                  <a:tab pos="2294909" algn="l"/>
                  <a:tab pos="2754216" algn="l"/>
                  <a:tab pos="3213521" algn="l"/>
                  <a:tab pos="3672828" algn="l"/>
                  <a:tab pos="4132134" algn="l"/>
                  <a:tab pos="4591441" algn="l"/>
                  <a:tab pos="5050747" algn="l"/>
                  <a:tab pos="5510054" algn="l"/>
                  <a:tab pos="5969360" algn="l"/>
                  <a:tab pos="6428666" algn="l"/>
                  <a:tab pos="6887972" algn="l"/>
                  <a:tab pos="7347279" algn="l"/>
                  <a:tab pos="7806585" algn="l"/>
                  <a:tab pos="8265892" algn="l"/>
                  <a:tab pos="8725198" algn="l"/>
                  <a:tab pos="9184504" algn="l"/>
                </a:tabLst>
              </a:pPr>
              <a:t>51</a:t>
            </a:fld>
            <a:endParaRPr lang="en-GB" altLang="ja-JP" sz="1200" dirty="0">
              <a:solidFill>
                <a:srgbClr val="000000"/>
              </a:solidFill>
              <a:cs typeface="Times New Roman" pitchFamily="18" charset="0"/>
            </a:endParaRPr>
          </a:p>
        </p:txBody>
      </p:sp>
      <p:sp>
        <p:nvSpPr>
          <p:cNvPr id="5" name="Freeform 4"/>
          <p:cNvSpPr/>
          <p:nvPr/>
        </p:nvSpPr>
        <p:spPr>
          <a:xfrm>
            <a:off x="1" y="8843645"/>
            <a:ext cx="3056414" cy="4654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2012" tIns="47847" rIns="92012" bIns="47847" anchor="b" compatLnSpc="0"/>
          <a:lstStyle/>
          <a:p>
            <a:pPr>
              <a:spcBef>
                <a:spcPts val="0"/>
              </a:spcBef>
              <a:spcAft>
                <a:spcPts val="0"/>
              </a:spcAft>
              <a:tabLst>
                <a:tab pos="0" algn="l"/>
                <a:tab pos="458955" algn="l"/>
                <a:tab pos="918280" algn="l"/>
                <a:tab pos="1377605" algn="l"/>
                <a:tab pos="1836929" algn="l"/>
                <a:tab pos="2296254" algn="l"/>
                <a:tab pos="2755577" algn="l"/>
                <a:tab pos="3214901" algn="l"/>
                <a:tab pos="3674225" algn="l"/>
                <a:tab pos="4133549" algn="l"/>
                <a:tab pos="4592874" algn="l"/>
                <a:tab pos="5052197" algn="l"/>
                <a:tab pos="5511523" algn="l"/>
                <a:tab pos="5970847" algn="l"/>
                <a:tab pos="6430171" algn="l"/>
                <a:tab pos="6889496" algn="l"/>
                <a:tab pos="7348820" algn="l"/>
                <a:tab pos="7808143" algn="l"/>
                <a:tab pos="8267467" algn="l"/>
                <a:tab pos="8726792" algn="l"/>
                <a:tab pos="9186116" algn="l"/>
              </a:tabLst>
              <a:defRPr/>
            </a:pPr>
            <a:r>
              <a:rPr lang="en-GB" sz="1200" dirty="0">
                <a:solidFill>
                  <a:srgbClr val="000000"/>
                </a:solidFill>
                <a:latin typeface="Times New Roman" pitchFamily="18"/>
                <a:ea typeface="MS PGothic" pitchFamily="34"/>
                <a:cs typeface="MS PGothic" pitchFamily="34"/>
              </a:rPr>
              <a:t>IMC PFA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kumimoji="1" lang="en-US" sz="1200" kern="1200" dirty="0" smtClean="0">
                <a:solidFill>
                  <a:schemeClr val="tx1"/>
                </a:solidFill>
                <a:latin typeface="Arial" charset="0"/>
                <a:ea typeface="ＭＳ Ｐゴシック" pitchFamily="34" charset="-128"/>
                <a:cs typeface="MS PGothic" pitchFamily="34" charset="-128"/>
              </a:rPr>
              <a:t>Check for safety</a:t>
            </a:r>
            <a:r>
              <a:rPr kumimoji="1" lang="en-US" sz="1200" kern="1200" baseline="0" dirty="0" smtClean="0">
                <a:solidFill>
                  <a:schemeClr val="tx1"/>
                </a:solidFill>
                <a:latin typeface="Arial" charset="0"/>
                <a:ea typeface="ＭＳ Ｐゴシック" pitchFamily="34" charset="-128"/>
                <a:cs typeface="MS PGothic" pitchFamily="34" charset="-128"/>
              </a:rPr>
              <a:t> (do you see any dangers in the environment? Active conflict, damaged roads, unstable buildings, fire, or flooding? Can you be there without likely harm to yourself or others?  If no, do not go and try to get help for people in need or assist from a safe distance)</a:t>
            </a:r>
            <a:endParaRPr kumimoji="1" lang="en-US"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Check for people with obvious urgent basic needs. (i.e.</a:t>
            </a:r>
            <a:r>
              <a:rPr kumimoji="1" lang="en-US" sz="1200" kern="1200" baseline="0" dirty="0" smtClean="0">
                <a:solidFill>
                  <a:schemeClr val="tx1"/>
                </a:solidFill>
                <a:latin typeface="Arial" charset="0"/>
                <a:ea typeface="ＭＳ Ｐゴシック" pitchFamily="34" charset="-128"/>
                <a:cs typeface="MS PGothic" pitchFamily="34" charset="-128"/>
              </a:rPr>
              <a:t> critically injured, in need of emergency medical help, anyone need rescuing? Protection from the weather, torn clothing? Who else is available around me to help? </a:t>
            </a:r>
            <a:r>
              <a:rPr kumimoji="1" lang="en-US" sz="1200" kern="1200" dirty="0" smtClean="0">
                <a:solidFill>
                  <a:schemeClr val="tx1"/>
                </a:solidFill>
                <a:latin typeface="Arial" charset="0"/>
                <a:ea typeface="ＭＳ Ｐゴシック" pitchFamily="34" charset="-128"/>
                <a:cs typeface="MS PGothic" pitchFamily="34" charset="-128"/>
              </a:rPr>
              <a:t>Know your role and try to get help for people who need special assistance or who have obvious urgent basic needs.)</a:t>
            </a:r>
          </a:p>
          <a:p>
            <a:r>
              <a:rPr kumimoji="1" lang="en-US" sz="1200" kern="1200" dirty="0" smtClean="0">
                <a:solidFill>
                  <a:schemeClr val="tx1"/>
                </a:solidFill>
                <a:latin typeface="Arial" charset="0"/>
                <a:ea typeface="ＭＳ Ｐゴシック" pitchFamily="34" charset="-128"/>
                <a:cs typeface="MS PGothic" pitchFamily="34" charset="-128"/>
              </a:rPr>
              <a:t>Check for people with serious distress reactions. (anyone who appear extremely upset, not able</a:t>
            </a:r>
            <a:r>
              <a:rPr kumimoji="1" lang="en-US" sz="1200" kern="1200" baseline="0" dirty="0" smtClean="0">
                <a:solidFill>
                  <a:schemeClr val="tx1"/>
                </a:solidFill>
                <a:latin typeface="Arial" charset="0"/>
                <a:ea typeface="ＭＳ Ｐゴシック" pitchFamily="34" charset="-128"/>
                <a:cs typeface="MS PGothic" pitchFamily="34" charset="-128"/>
              </a:rPr>
              <a:t> to move their own, not responding to others, or in shock? Where and who are the most distressed people?....</a:t>
            </a:r>
            <a:r>
              <a:rPr kumimoji="1" lang="en-US" sz="1200" kern="1200" dirty="0" smtClean="0">
                <a:solidFill>
                  <a:schemeClr val="tx1"/>
                </a:solidFill>
                <a:latin typeface="Arial" charset="0"/>
                <a:ea typeface="ＭＳ Ｐゴシック" pitchFamily="34" charset="-128"/>
                <a:cs typeface="MS PGothic" pitchFamily="34" charset="-128"/>
              </a:rPr>
              <a:t> Consider who may benefit from PFA and how you can best help.)</a:t>
            </a:r>
            <a:endParaRPr lang="ja-JP" altLang="ja-JP" dirty="0" smtClean="0">
              <a:latin typeface="Arial" pitchFamily="34" charset="0"/>
            </a:endParaRPr>
          </a:p>
        </p:txBody>
      </p:sp>
      <p:sp>
        <p:nvSpPr>
          <p:cNvPr id="87044" name="Footer Placeholder 3"/>
          <p:cNvSpPr>
            <a:spLocks noGrp="1"/>
          </p:cNvSpPr>
          <p:nvPr>
            <p:ph type="ftr" sz="quarter" idx="4"/>
          </p:nvPr>
        </p:nvSpPr>
        <p:spPr>
          <a:noFill/>
        </p:spPr>
        <p:txBody>
          <a:bodyPr/>
          <a:lstStyle/>
          <a:p>
            <a:r>
              <a:rPr lang="en-US" altLang="ja-JP" dirty="0" smtClean="0">
                <a:latin typeface="Times New Roman" pitchFamily="18" charset="0"/>
                <a:cs typeface="Arial" pitchFamily="34" charset="0"/>
              </a:rPr>
              <a:t>IMC PFA</a:t>
            </a:r>
          </a:p>
        </p:txBody>
      </p:sp>
      <p:sp>
        <p:nvSpPr>
          <p:cNvPr id="87045" name="Slide Number Placeholder 4"/>
          <p:cNvSpPr>
            <a:spLocks noGrp="1"/>
          </p:cNvSpPr>
          <p:nvPr>
            <p:ph type="sldNum" sz="quarter" idx="5"/>
          </p:nvPr>
        </p:nvSpPr>
        <p:spPr>
          <a:noFill/>
        </p:spPr>
        <p:txBody>
          <a:bodyPr/>
          <a:lstStyle/>
          <a:p>
            <a:fld id="{582FF0D8-024B-4166-BEE6-3CE3C74CCA0F}" type="slidenum">
              <a:rPr lang="en-US" altLang="ja-JP" smtClean="0"/>
              <a:pPr/>
              <a:t>53</a:t>
            </a:fld>
            <a:endParaRPr lang="en-US" altLang="ja-JP"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kumimoji="1" lang="en-US" sz="1200" kern="1200" dirty="0" smtClean="0">
                <a:solidFill>
                  <a:schemeClr val="tx1"/>
                </a:solidFill>
                <a:latin typeface="Arial" charset="0"/>
                <a:ea typeface="ＭＳ Ｐゴシック" pitchFamily="34" charset="-128"/>
                <a:cs typeface="MS PGothic" pitchFamily="34" charset="-128"/>
              </a:rPr>
              <a:t>Check for people with obvious urgent basic needs. (i.e.</a:t>
            </a:r>
            <a:r>
              <a:rPr kumimoji="1" lang="en-US" sz="1200" kern="1200" baseline="0" dirty="0" smtClean="0">
                <a:solidFill>
                  <a:schemeClr val="tx1"/>
                </a:solidFill>
                <a:latin typeface="Arial" charset="0"/>
                <a:ea typeface="ＭＳ Ｐゴシック" pitchFamily="34" charset="-128"/>
                <a:cs typeface="MS PGothic" pitchFamily="34" charset="-128"/>
              </a:rPr>
              <a:t> critically injured, in need of emergency medical help, anyone need rescuing? Protection from the weather, torn clothing? Who else is available around me to help? </a:t>
            </a:r>
            <a:r>
              <a:rPr kumimoji="1" lang="en-US" sz="1200" kern="1200" dirty="0" smtClean="0">
                <a:solidFill>
                  <a:schemeClr val="tx1"/>
                </a:solidFill>
                <a:latin typeface="Arial" charset="0"/>
                <a:ea typeface="ＭＳ Ｐゴシック" pitchFamily="34" charset="-128"/>
                <a:cs typeface="MS PGothic" pitchFamily="34" charset="-128"/>
              </a:rPr>
              <a:t>Know your role and try to get help for people who need special assistance or who have obvious urgent basic needs.)</a:t>
            </a:r>
          </a:p>
          <a:p>
            <a:r>
              <a:rPr kumimoji="1" lang="en-US" sz="1200" kern="1200" dirty="0" smtClean="0">
                <a:solidFill>
                  <a:schemeClr val="tx1"/>
                </a:solidFill>
                <a:latin typeface="Arial" charset="0"/>
                <a:ea typeface="ＭＳ Ｐゴシック" pitchFamily="34" charset="-128"/>
                <a:cs typeface="MS PGothic" pitchFamily="34" charset="-128"/>
              </a:rPr>
              <a:t>Check for people with serious distress reactions. (anyone who appear extremely upset, not able</a:t>
            </a:r>
            <a:r>
              <a:rPr kumimoji="1" lang="en-US" sz="1200" kern="1200" baseline="0" dirty="0" smtClean="0">
                <a:solidFill>
                  <a:schemeClr val="tx1"/>
                </a:solidFill>
                <a:latin typeface="Arial" charset="0"/>
                <a:ea typeface="ＭＳ Ｐゴシック" pitchFamily="34" charset="-128"/>
                <a:cs typeface="MS PGothic" pitchFamily="34" charset="-128"/>
              </a:rPr>
              <a:t> to move their own, not responding to others, or in shock? Where and who are the most distressed people?....</a:t>
            </a:r>
            <a:r>
              <a:rPr kumimoji="1" lang="en-US" sz="1200" kern="1200" dirty="0" smtClean="0">
                <a:solidFill>
                  <a:schemeClr val="tx1"/>
                </a:solidFill>
                <a:latin typeface="Arial" charset="0"/>
                <a:ea typeface="ＭＳ Ｐゴシック" pitchFamily="34" charset="-128"/>
                <a:cs typeface="MS PGothic" pitchFamily="34" charset="-128"/>
              </a:rPr>
              <a:t> Consider who may benefit from PFA and how you can best help.)</a:t>
            </a:r>
            <a:endParaRPr lang="ja-JP" altLang="ja-JP" dirty="0" smtClean="0">
              <a:latin typeface="Arial" pitchFamily="34" charset="0"/>
            </a:endParaRPr>
          </a:p>
        </p:txBody>
      </p:sp>
      <p:sp>
        <p:nvSpPr>
          <p:cNvPr id="87044" name="Footer Placeholder 3"/>
          <p:cNvSpPr>
            <a:spLocks noGrp="1"/>
          </p:cNvSpPr>
          <p:nvPr>
            <p:ph type="ftr" sz="quarter" idx="4"/>
          </p:nvPr>
        </p:nvSpPr>
        <p:spPr>
          <a:noFill/>
        </p:spPr>
        <p:txBody>
          <a:bodyPr/>
          <a:lstStyle/>
          <a:p>
            <a:r>
              <a:rPr lang="en-US" altLang="ja-JP" dirty="0" smtClean="0">
                <a:latin typeface="Times New Roman" pitchFamily="18" charset="0"/>
                <a:cs typeface="Arial" pitchFamily="34" charset="0"/>
              </a:rPr>
              <a:t>IMC PFA</a:t>
            </a:r>
          </a:p>
        </p:txBody>
      </p:sp>
      <p:sp>
        <p:nvSpPr>
          <p:cNvPr id="87045" name="Slide Number Placeholder 4"/>
          <p:cNvSpPr>
            <a:spLocks noGrp="1"/>
          </p:cNvSpPr>
          <p:nvPr>
            <p:ph type="sldNum" sz="quarter" idx="5"/>
          </p:nvPr>
        </p:nvSpPr>
        <p:spPr>
          <a:noFill/>
        </p:spPr>
        <p:txBody>
          <a:bodyPr/>
          <a:lstStyle/>
          <a:p>
            <a:fld id="{582FF0D8-024B-4166-BEE6-3CE3C74CCA0F}" type="slidenum">
              <a:rPr lang="en-US" altLang="ja-JP" smtClean="0"/>
              <a:pPr/>
              <a:t>54</a:t>
            </a:fld>
            <a:endParaRPr lang="en-US" altLang="ja-JP"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kumimoji="1" lang="en-US" sz="1200" kern="1200" dirty="0" smtClean="0">
                <a:solidFill>
                  <a:schemeClr val="tx1"/>
                </a:solidFill>
                <a:latin typeface="Arial" charset="0"/>
                <a:ea typeface="ＭＳ Ｐゴシック" pitchFamily="34" charset="-128"/>
                <a:cs typeface="MS PGothic" pitchFamily="34" charset="-128"/>
              </a:rPr>
              <a:t>Check for people with serious distress reactions. (anyone who appear extremely upset, not able</a:t>
            </a:r>
            <a:r>
              <a:rPr kumimoji="1" lang="en-US" sz="1200" kern="1200" baseline="0" dirty="0" smtClean="0">
                <a:solidFill>
                  <a:schemeClr val="tx1"/>
                </a:solidFill>
                <a:latin typeface="Arial" charset="0"/>
                <a:ea typeface="ＭＳ Ｐゴシック" pitchFamily="34" charset="-128"/>
                <a:cs typeface="MS PGothic" pitchFamily="34" charset="-128"/>
              </a:rPr>
              <a:t> to move their own, not responding to others, or in shock? Where and who are the most distressed people?....</a:t>
            </a:r>
            <a:r>
              <a:rPr kumimoji="1" lang="en-US" sz="1200" kern="1200" dirty="0" smtClean="0">
                <a:solidFill>
                  <a:schemeClr val="tx1"/>
                </a:solidFill>
                <a:latin typeface="Arial" charset="0"/>
                <a:ea typeface="ＭＳ Ｐゴシック" pitchFamily="34" charset="-128"/>
                <a:cs typeface="MS PGothic" pitchFamily="34" charset="-128"/>
              </a:rPr>
              <a:t> Consider who may benefit from PFA and how you can best help.)</a:t>
            </a:r>
            <a:endParaRPr lang="ja-JP" altLang="ja-JP" dirty="0" smtClean="0">
              <a:latin typeface="Arial" pitchFamily="34" charset="0"/>
            </a:endParaRPr>
          </a:p>
        </p:txBody>
      </p:sp>
      <p:sp>
        <p:nvSpPr>
          <p:cNvPr id="87044" name="Footer Placeholder 3"/>
          <p:cNvSpPr>
            <a:spLocks noGrp="1"/>
          </p:cNvSpPr>
          <p:nvPr>
            <p:ph type="ftr" sz="quarter" idx="4"/>
          </p:nvPr>
        </p:nvSpPr>
        <p:spPr>
          <a:noFill/>
        </p:spPr>
        <p:txBody>
          <a:bodyPr/>
          <a:lstStyle/>
          <a:p>
            <a:r>
              <a:rPr lang="en-US" altLang="ja-JP" dirty="0" smtClean="0">
                <a:latin typeface="Times New Roman" pitchFamily="18" charset="0"/>
                <a:cs typeface="Arial" pitchFamily="34" charset="0"/>
              </a:rPr>
              <a:t>IMC PFA</a:t>
            </a:r>
          </a:p>
        </p:txBody>
      </p:sp>
      <p:sp>
        <p:nvSpPr>
          <p:cNvPr id="87045" name="Slide Number Placeholder 4"/>
          <p:cNvSpPr>
            <a:spLocks noGrp="1"/>
          </p:cNvSpPr>
          <p:nvPr>
            <p:ph type="sldNum" sz="quarter" idx="5"/>
          </p:nvPr>
        </p:nvSpPr>
        <p:spPr>
          <a:noFill/>
        </p:spPr>
        <p:txBody>
          <a:bodyPr/>
          <a:lstStyle/>
          <a:p>
            <a:fld id="{582FF0D8-024B-4166-BEE6-3CE3C74CCA0F}" type="slidenum">
              <a:rPr lang="en-US" altLang="ja-JP" smtClean="0"/>
              <a:pPr/>
              <a:t>55</a:t>
            </a:fld>
            <a:endParaRPr lang="en-US" altLang="ja-JP"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kumimoji="1" lang="en-US" sz="1200" kern="1200" dirty="0" smtClean="0">
                <a:solidFill>
                  <a:schemeClr val="tx1"/>
                </a:solidFill>
                <a:latin typeface="Arial" charset="0"/>
                <a:ea typeface="ＭＳ Ｐゴシック" pitchFamily="34" charset="-128"/>
                <a:cs typeface="MS PGothic" pitchFamily="34" charset="-128"/>
              </a:rPr>
              <a:t>people who are likely to need Special attention in a crisis</a:t>
            </a:r>
          </a:p>
          <a:p>
            <a:r>
              <a:rPr kumimoji="1" lang="en-US" sz="1200" kern="1200" dirty="0" smtClean="0">
                <a:solidFill>
                  <a:schemeClr val="tx1"/>
                </a:solidFill>
                <a:latin typeface="Arial" charset="0"/>
                <a:ea typeface="ＭＳ Ｐゴシック" pitchFamily="34" charset="-128"/>
                <a:cs typeface="MS PGothic" pitchFamily="34" charset="-128"/>
              </a:rPr>
              <a:t>»Children – including adolescents – especially those separated from their caregivers, may need protection from abuse and exploitation. They will also likely need care from those around them and help to meet their basic needs.</a:t>
            </a:r>
          </a:p>
          <a:p>
            <a:r>
              <a:rPr kumimoji="1" lang="en-US" sz="1200" kern="1200" dirty="0" smtClean="0">
                <a:solidFill>
                  <a:schemeClr val="tx1"/>
                </a:solidFill>
                <a:latin typeface="Arial" charset="0"/>
                <a:ea typeface="ＭＳ Ｐゴシック" pitchFamily="34" charset="-128"/>
                <a:cs typeface="MS PGothic" pitchFamily="34" charset="-128"/>
              </a:rPr>
              <a:t>»People with health conditions or physical and mental disabilities may need special help to get to a safe place, to be protected from abuse and to access medical care and other services. This may include frail elderly people, pregnant women, people with severe mental disorders, or people with visual or hearing difficulties.</a:t>
            </a:r>
          </a:p>
          <a:p>
            <a:r>
              <a:rPr kumimoji="1" lang="en-US" sz="1200" kern="1200" dirty="0" smtClean="0">
                <a:solidFill>
                  <a:schemeClr val="tx1"/>
                </a:solidFill>
                <a:latin typeface="Arial" charset="0"/>
                <a:ea typeface="ＭＳ Ｐゴシック" pitchFamily="34" charset="-128"/>
                <a:cs typeface="MS PGothic" pitchFamily="34" charset="-128"/>
              </a:rPr>
              <a:t>»People at risk of discrimination or violence, such as women or people of certain ethnic groups, may need special protection to be safe in the crisis setting and support to access available help.</a:t>
            </a:r>
            <a:endParaRPr lang="ja-JP" altLang="ja-JP" dirty="0" smtClean="0">
              <a:latin typeface="Arial" pitchFamily="34" charset="0"/>
            </a:endParaRPr>
          </a:p>
        </p:txBody>
      </p:sp>
      <p:sp>
        <p:nvSpPr>
          <p:cNvPr id="88068"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88069" name="Slide Number Placeholder 4"/>
          <p:cNvSpPr>
            <a:spLocks noGrp="1"/>
          </p:cNvSpPr>
          <p:nvPr>
            <p:ph type="sldNum" sz="quarter" idx="5"/>
          </p:nvPr>
        </p:nvSpPr>
        <p:spPr>
          <a:noFill/>
        </p:spPr>
        <p:txBody>
          <a:bodyPr/>
          <a:lstStyle/>
          <a:p>
            <a:fld id="{955356F9-697D-413C-A5C2-02379D9A8E11}" type="slidenum">
              <a:rPr lang="en-US" altLang="ja-JP" smtClean="0"/>
              <a:pPr/>
              <a:t>56</a:t>
            </a:fld>
            <a:endParaRPr lang="en-US" altLang="ja-JP"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LISTEN</a:t>
            </a:r>
          </a:p>
          <a:p>
            <a:endParaRPr lang="en-US" dirty="0" smtClean="0"/>
          </a:p>
          <a:p>
            <a:r>
              <a:rPr kumimoji="1" lang="en-US" sz="1200" kern="1200" dirty="0" smtClean="0">
                <a:solidFill>
                  <a:schemeClr val="tx1"/>
                </a:solidFill>
                <a:latin typeface="Arial" charset="0"/>
                <a:ea typeface="ＭＳ Ｐゴシック" pitchFamily="34" charset="-128"/>
                <a:cs typeface="MS PGothic" pitchFamily="34" charset="-128"/>
              </a:rPr>
              <a:t>Approach people who may need support. </a:t>
            </a:r>
          </a:p>
          <a:p>
            <a:r>
              <a:rPr kumimoji="1" lang="en-US" sz="1200" kern="1200" dirty="0" smtClean="0">
                <a:solidFill>
                  <a:schemeClr val="tx1"/>
                </a:solidFill>
                <a:latin typeface="Arial" charset="0"/>
                <a:ea typeface="ＭＳ Ｐゴシック" pitchFamily="34" charset="-128"/>
                <a:cs typeface="MS PGothic" pitchFamily="34" charset="-128"/>
              </a:rPr>
              <a:t>Ask about people’s needs and concerns. </a:t>
            </a:r>
          </a:p>
          <a:p>
            <a:r>
              <a:rPr kumimoji="1" lang="en-US" sz="1200" kern="1200" dirty="0" smtClean="0">
                <a:solidFill>
                  <a:schemeClr val="tx1"/>
                </a:solidFill>
                <a:latin typeface="Arial" charset="0"/>
                <a:ea typeface="ＭＳ Ｐゴシック" pitchFamily="34" charset="-128"/>
                <a:cs typeface="MS PGothic" pitchFamily="34" charset="-128"/>
              </a:rPr>
              <a:t>Listen to people, and help them to feel calm.</a:t>
            </a:r>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57</a:t>
            </a:fld>
            <a:endParaRPr lang="en-US" altLang="ja-JP"/>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ja-JP" altLang="ja-JP" dirty="0" smtClean="0">
              <a:latin typeface="Arial" pitchFamily="34" charset="0"/>
            </a:endParaRPr>
          </a:p>
        </p:txBody>
      </p:sp>
      <p:sp>
        <p:nvSpPr>
          <p:cNvPr id="98308"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98309" name="Slide Number Placeholder 4"/>
          <p:cNvSpPr>
            <a:spLocks noGrp="1"/>
          </p:cNvSpPr>
          <p:nvPr>
            <p:ph type="sldNum" sz="quarter" idx="5"/>
          </p:nvPr>
        </p:nvSpPr>
        <p:spPr>
          <a:noFill/>
        </p:spPr>
        <p:txBody>
          <a:bodyPr/>
          <a:lstStyle/>
          <a:p>
            <a:fld id="{A463D88E-F175-413E-BADE-9DB651F4026D}" type="slidenum">
              <a:rPr lang="en-US" altLang="ja-JP" smtClean="0"/>
              <a:pPr/>
              <a:t>58</a:t>
            </a:fld>
            <a:endParaRPr lang="en-US"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kumimoji="1" lang="en-US" sz="1200" kern="1200" dirty="0" smtClean="0">
                <a:solidFill>
                  <a:schemeClr val="tx1"/>
                </a:solidFill>
                <a:latin typeface="Arial" charset="0"/>
                <a:ea typeface="ＭＳ Ｐゴシック" pitchFamily="34" charset="-128"/>
                <a:cs typeface="MS PGothic" pitchFamily="34" charset="-128"/>
              </a:rPr>
              <a:t>help people to feel </a:t>
            </a:r>
            <a:r>
              <a:rPr kumimoji="1" lang="en-US" sz="1200" kern="1200" smtClean="0">
                <a:solidFill>
                  <a:schemeClr val="tx1"/>
                </a:solidFill>
                <a:latin typeface="Arial" charset="0"/>
                <a:ea typeface="ＭＳ Ｐゴシック" pitchFamily="34" charset="-128"/>
                <a:cs typeface="MS PGothic" pitchFamily="34" charset="-128"/>
              </a:rPr>
              <a:t>calm. Some </a:t>
            </a:r>
            <a:r>
              <a:rPr kumimoji="1" lang="en-US" sz="1200" kern="1200" dirty="0" smtClean="0">
                <a:solidFill>
                  <a:schemeClr val="tx1"/>
                </a:solidFill>
                <a:latin typeface="Arial" charset="0"/>
                <a:ea typeface="ＭＳ Ｐゴシック" pitchFamily="34" charset="-128"/>
                <a:cs typeface="MS PGothic" pitchFamily="34" charset="-128"/>
              </a:rPr>
              <a:t>people who experience a crisis situation may be very anxious or upset. They may feel confused or overwhelmed, and may have some physical reactions such as shaking or trembling, difficulty breathing or feeling their heart pounding. The following are some techniques to help very distressed people to feel calm in their mind and body:</a:t>
            </a:r>
          </a:p>
          <a:p>
            <a:endParaRPr kumimoji="1" lang="en-US" altLang="ja-JP"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Keep your tone of voice calm and </a:t>
            </a:r>
            <a:r>
              <a:rPr kumimoji="1" lang="en-US" sz="1200" kern="1200" dirty="0" err="1" smtClean="0">
                <a:solidFill>
                  <a:schemeClr val="tx1"/>
                </a:solidFill>
                <a:latin typeface="Arial" charset="0"/>
                <a:ea typeface="ＭＳ Ｐゴシック" pitchFamily="34" charset="-128"/>
                <a:cs typeface="MS PGothic" pitchFamily="34" charset="-128"/>
              </a:rPr>
              <a:t>soft.If</a:t>
            </a:r>
            <a:r>
              <a:rPr kumimoji="1" lang="en-US" sz="1200" kern="1200" dirty="0" smtClean="0">
                <a:solidFill>
                  <a:schemeClr val="tx1"/>
                </a:solidFill>
                <a:latin typeface="Arial" charset="0"/>
                <a:ea typeface="ＭＳ Ｐゴシック" pitchFamily="34" charset="-128"/>
                <a:cs typeface="MS PGothic" pitchFamily="34" charset="-128"/>
              </a:rPr>
              <a:t> culturally appropriate, try to maintain some eye contact with the person as you talk with </a:t>
            </a:r>
            <a:r>
              <a:rPr kumimoji="1" lang="en-US" sz="1200" kern="1200" dirty="0" err="1" smtClean="0">
                <a:solidFill>
                  <a:schemeClr val="tx1"/>
                </a:solidFill>
                <a:latin typeface="Arial" charset="0"/>
                <a:ea typeface="ＭＳ Ｐゴシック" pitchFamily="34" charset="-128"/>
                <a:cs typeface="MS PGothic" pitchFamily="34" charset="-128"/>
              </a:rPr>
              <a:t>them.Remind</a:t>
            </a:r>
            <a:r>
              <a:rPr kumimoji="1" lang="en-US" sz="1200" kern="1200" dirty="0" smtClean="0">
                <a:solidFill>
                  <a:schemeClr val="tx1"/>
                </a:solidFill>
                <a:latin typeface="Arial" charset="0"/>
                <a:ea typeface="ＭＳ Ｐゴシック" pitchFamily="34" charset="-128"/>
                <a:cs typeface="MS PGothic" pitchFamily="34" charset="-128"/>
              </a:rPr>
              <a:t> the person that you are there to help them. Remind them that they are safe, if it is </a:t>
            </a:r>
            <a:r>
              <a:rPr kumimoji="1" lang="en-US" sz="1200" kern="1200" dirty="0" err="1" smtClean="0">
                <a:solidFill>
                  <a:schemeClr val="tx1"/>
                </a:solidFill>
                <a:latin typeface="Arial" charset="0"/>
                <a:ea typeface="ＭＳ Ｐゴシック" pitchFamily="34" charset="-128"/>
                <a:cs typeface="MS PGothic" pitchFamily="34" charset="-128"/>
              </a:rPr>
              <a:t>true.If</a:t>
            </a:r>
            <a:r>
              <a:rPr kumimoji="1" lang="en-US" sz="1200" kern="1200" dirty="0" smtClean="0">
                <a:solidFill>
                  <a:schemeClr val="tx1"/>
                </a:solidFill>
                <a:latin typeface="Arial" charset="0"/>
                <a:ea typeface="ＭＳ Ｐゴシック" pitchFamily="34" charset="-128"/>
                <a:cs typeface="MS PGothic" pitchFamily="34" charset="-128"/>
              </a:rPr>
              <a:t> someone feels unreal or disconnected from their surroundings, it may help them to make contact with their current environment and themselves. You can do this by asking them </a:t>
            </a:r>
            <a:r>
              <a:rPr kumimoji="1" lang="en-US" sz="1200" kern="1200" dirty="0" err="1" smtClean="0">
                <a:solidFill>
                  <a:schemeClr val="tx1"/>
                </a:solidFill>
                <a:latin typeface="Arial" charset="0"/>
                <a:ea typeface="ＭＳ Ｐゴシック" pitchFamily="34" charset="-128"/>
                <a:cs typeface="MS PGothic" pitchFamily="34" charset="-128"/>
              </a:rPr>
              <a:t>to:»»Place</a:t>
            </a:r>
            <a:r>
              <a:rPr kumimoji="1" lang="en-US" sz="1200" kern="1200" dirty="0" smtClean="0">
                <a:solidFill>
                  <a:schemeClr val="tx1"/>
                </a:solidFill>
                <a:latin typeface="Arial" charset="0"/>
                <a:ea typeface="ＭＳ Ｐゴシック" pitchFamily="34" charset="-128"/>
                <a:cs typeface="MS PGothic" pitchFamily="34" charset="-128"/>
              </a:rPr>
              <a:t> and feel their feet on the </a:t>
            </a:r>
            <a:r>
              <a:rPr kumimoji="1" lang="en-US" sz="1200" kern="1200" dirty="0" err="1" smtClean="0">
                <a:solidFill>
                  <a:schemeClr val="tx1"/>
                </a:solidFill>
                <a:latin typeface="Arial" charset="0"/>
                <a:ea typeface="ＭＳ Ｐゴシック" pitchFamily="34" charset="-128"/>
                <a:cs typeface="MS PGothic" pitchFamily="34" charset="-128"/>
              </a:rPr>
              <a:t>floor.»»Tap</a:t>
            </a:r>
            <a:r>
              <a:rPr kumimoji="1" lang="en-US" sz="1200" kern="1200" dirty="0" smtClean="0">
                <a:solidFill>
                  <a:schemeClr val="tx1"/>
                </a:solidFill>
                <a:latin typeface="Arial" charset="0"/>
                <a:ea typeface="ＭＳ Ｐゴシック" pitchFamily="34" charset="-128"/>
                <a:cs typeface="MS PGothic" pitchFamily="34" charset="-128"/>
              </a:rPr>
              <a:t> their fingers or hands on their </a:t>
            </a:r>
            <a:r>
              <a:rPr kumimoji="1" lang="en-US" sz="1200" kern="1200" dirty="0" err="1" smtClean="0">
                <a:solidFill>
                  <a:schemeClr val="tx1"/>
                </a:solidFill>
                <a:latin typeface="Arial" charset="0"/>
                <a:ea typeface="ＭＳ Ｐゴシック" pitchFamily="34" charset="-128"/>
                <a:cs typeface="MS PGothic" pitchFamily="34" charset="-128"/>
              </a:rPr>
              <a:t>lap.»»Notice</a:t>
            </a:r>
            <a:r>
              <a:rPr kumimoji="1" lang="en-US" sz="1200" kern="1200" dirty="0" smtClean="0">
                <a:solidFill>
                  <a:schemeClr val="tx1"/>
                </a:solidFill>
                <a:latin typeface="Arial" charset="0"/>
                <a:ea typeface="ＭＳ Ｐゴシック" pitchFamily="34" charset="-128"/>
                <a:cs typeface="MS PGothic" pitchFamily="34" charset="-128"/>
              </a:rPr>
              <a:t> some non-distressing things in their environment, such as things they can see, hear or feel. Have them tell you what they see and </a:t>
            </a:r>
            <a:r>
              <a:rPr kumimoji="1" lang="en-US" sz="1200" kern="1200" dirty="0" err="1" smtClean="0">
                <a:solidFill>
                  <a:schemeClr val="tx1"/>
                </a:solidFill>
                <a:latin typeface="Arial" charset="0"/>
                <a:ea typeface="ＭＳ Ｐゴシック" pitchFamily="34" charset="-128"/>
                <a:cs typeface="MS PGothic" pitchFamily="34" charset="-128"/>
              </a:rPr>
              <a:t>hear.»»Encourage</a:t>
            </a:r>
            <a:r>
              <a:rPr kumimoji="1" lang="en-US" sz="1200" kern="1200" dirty="0" smtClean="0">
                <a:solidFill>
                  <a:schemeClr val="tx1"/>
                </a:solidFill>
                <a:latin typeface="Arial" charset="0"/>
                <a:ea typeface="ＭＳ Ｐゴシック" pitchFamily="34" charset="-128"/>
                <a:cs typeface="MS PGothic" pitchFamily="34" charset="-128"/>
              </a:rPr>
              <a:t> the person to focus on their breathing, and to breathe slowly.</a:t>
            </a:r>
            <a:endParaRPr lang="ja-JP" altLang="ja-JP" dirty="0" smtClean="0">
              <a:latin typeface="Arial" pitchFamily="34" charset="0"/>
            </a:endParaRPr>
          </a:p>
        </p:txBody>
      </p:sp>
      <p:sp>
        <p:nvSpPr>
          <p:cNvPr id="98308"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98309" name="Slide Number Placeholder 4"/>
          <p:cNvSpPr>
            <a:spLocks noGrp="1"/>
          </p:cNvSpPr>
          <p:nvPr>
            <p:ph type="sldNum" sz="quarter" idx="5"/>
          </p:nvPr>
        </p:nvSpPr>
        <p:spPr>
          <a:noFill/>
        </p:spPr>
        <p:txBody>
          <a:bodyPr/>
          <a:lstStyle/>
          <a:p>
            <a:fld id="{A463D88E-F175-413E-BADE-9DB651F4026D}" type="slidenum">
              <a:rPr lang="en-US" altLang="ja-JP" smtClean="0"/>
              <a:pPr/>
              <a:t>59</a:t>
            </a:fld>
            <a:endParaRPr lang="en-US"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lnSpc>
                <a:spcPct val="90000"/>
              </a:lnSpc>
            </a:pPr>
            <a:r>
              <a:rPr lang="en-US" sz="900" b="1">
                <a:cs typeface="Times New Roman" pitchFamily="18" charset="0"/>
              </a:rPr>
              <a:t>Cultural Competence</a:t>
            </a:r>
            <a:r>
              <a:rPr lang="en-US" sz="900">
                <a:cs typeface="Times New Roman" pitchFamily="18" charset="0"/>
              </a:rPr>
              <a:t>:  "Culture bears upon whether people even seek help in the first place, what types of help they seek, what coping styles and social supports they have, and how much stigma they attach to mental illness."  (DHHS, 2001)</a:t>
            </a:r>
            <a:r>
              <a:rPr lang="en-US" sz="900"/>
              <a:t> </a:t>
            </a:r>
          </a:p>
          <a:p>
            <a:pPr>
              <a:lnSpc>
                <a:spcPct val="90000"/>
              </a:lnSpc>
            </a:pPr>
            <a:r>
              <a:rPr lang="en-US" sz="900" b="1"/>
              <a:t>Empathy</a:t>
            </a:r>
            <a:r>
              <a:rPr lang="en-US" sz="900"/>
              <a:t>: A helper must communicate an ability to see and feel from the affected person’s point of view.  This usually includes a quality of personal warmth, as opposed to someone who is aloof, mechanical, or all business</a:t>
            </a:r>
          </a:p>
          <a:p>
            <a:pPr>
              <a:lnSpc>
                <a:spcPct val="90000"/>
              </a:lnSpc>
            </a:pPr>
            <a:r>
              <a:rPr lang="en-US" sz="900" b="1"/>
              <a:t>Respect</a:t>
            </a:r>
            <a:r>
              <a:rPr lang="en-US" sz="900"/>
              <a:t>:  A helper must communicate sincere respect for the dignity and worth of the affected persons.</a:t>
            </a:r>
            <a:br>
              <a:rPr lang="en-US" sz="900"/>
            </a:br>
            <a:r>
              <a:rPr lang="en-US" sz="900" b="1"/>
              <a:t>Genuineness</a:t>
            </a:r>
            <a:r>
              <a:rPr lang="en-US" sz="900"/>
              <a:t>:  This about more than factual honesty or sincerity.  In working with people who may find it difficult to trust others, the helper must be a very genuine person who can earn trust under difficult conditions.  This means saying what you mean and meaning what you say.  Anything less can lead to a sense of betrayal.</a:t>
            </a:r>
          </a:p>
          <a:p>
            <a:pPr>
              <a:lnSpc>
                <a:spcPct val="90000"/>
              </a:lnSpc>
            </a:pPr>
            <a:r>
              <a:rPr lang="en-US" sz="900" b="1"/>
              <a:t>Positive regard</a:t>
            </a:r>
            <a:r>
              <a:rPr lang="en-US" sz="900"/>
              <a:t>:  A helper must demonstrate a sincere regard for the welfare and worthiness of the affected person.  Such people may struggle with a sense of being unworthy and flawed. The helper’s positive regard for them is often the seed of a renewed sense of self-esteem.</a:t>
            </a:r>
          </a:p>
          <a:p>
            <a:pPr>
              <a:lnSpc>
                <a:spcPct val="90000"/>
              </a:lnSpc>
            </a:pPr>
            <a:r>
              <a:rPr lang="en-US" sz="900" b="1"/>
              <a:t>Non-judgmenta</a:t>
            </a:r>
            <a:r>
              <a:rPr lang="en-US" sz="900"/>
              <a:t>l:  People are often concerned that they will be judged by others to be at fault for the crises that befall them.  A good helper can relieve this tension by carefully avoiding judging the affected persons. Otherwise, empathy, respect, and positive regard may be undermined.</a:t>
            </a:r>
          </a:p>
          <a:p>
            <a:pPr>
              <a:lnSpc>
                <a:spcPct val="90000"/>
              </a:lnSpc>
            </a:pPr>
            <a:r>
              <a:rPr lang="en-US" sz="900" b="1"/>
              <a:t>Empowering</a:t>
            </a:r>
            <a:r>
              <a:rPr lang="en-US" sz="900"/>
              <a:t>:  A helper is temporarily in the affected person’s life.  Therefore, it is crucial that you leave the person feeling more resilient and resourceful  than when you met him/her.</a:t>
            </a:r>
          </a:p>
          <a:p>
            <a:pPr>
              <a:lnSpc>
                <a:spcPct val="90000"/>
              </a:lnSpc>
            </a:pPr>
            <a:r>
              <a:rPr lang="en-US" sz="900" b="1"/>
              <a:t>Practical</a:t>
            </a:r>
            <a:r>
              <a:rPr lang="en-US" sz="900"/>
              <a:t>:  Being practical about what can and cannot be accomplished for a person in a crisis is necessary if we are to succeed in leaving behind a strengthened and functionally whole person even after support is withdrawn.</a:t>
            </a:r>
          </a:p>
          <a:p>
            <a:pPr>
              <a:lnSpc>
                <a:spcPct val="90000"/>
              </a:lnSpc>
            </a:pPr>
            <a:r>
              <a:rPr lang="en-US" sz="900" b="1"/>
              <a:t>Confidentiality</a:t>
            </a:r>
            <a:r>
              <a:rPr lang="en-US" sz="900"/>
              <a:t>: This refers to the helper’s duty to keep private those things that are shared by a client.  However, certain information must be shared according to the law.  For example, knowledge about suicidal ideation, threats to harm others, or possible child abuse requires socially responsible action by the helper to protect others, and therefore leads the helper to disclose the information.</a:t>
            </a:r>
          </a:p>
          <a:p>
            <a:pPr>
              <a:lnSpc>
                <a:spcPct val="90000"/>
              </a:lnSpc>
            </a:pPr>
            <a:r>
              <a:rPr lang="en-US" sz="900" b="1"/>
              <a:t>Ethical Conduct</a:t>
            </a:r>
            <a:r>
              <a:rPr lang="en-US" sz="900"/>
              <a:t>:  Ethical codes of conduct may vary across professions.  They do, however, have certain principles in common:</a:t>
            </a:r>
          </a:p>
          <a:p>
            <a:pPr>
              <a:lnSpc>
                <a:spcPct val="90000"/>
              </a:lnSpc>
            </a:pPr>
            <a:r>
              <a:rPr lang="en-US" sz="900"/>
              <a:t>Do no harm</a:t>
            </a:r>
          </a:p>
          <a:p>
            <a:pPr>
              <a:lnSpc>
                <a:spcPct val="90000"/>
              </a:lnSpc>
            </a:pPr>
            <a:r>
              <a:rPr lang="en-US" sz="900"/>
              <a:t>Be trustworthy and follow through on your words with appropriate deeds</a:t>
            </a:r>
          </a:p>
          <a:p>
            <a:pPr>
              <a:lnSpc>
                <a:spcPct val="90000"/>
              </a:lnSpc>
            </a:pPr>
            <a:r>
              <a:rPr lang="en-US" sz="900"/>
              <a:t>Never exploit your relationship</a:t>
            </a:r>
          </a:p>
          <a:p>
            <a:pPr>
              <a:lnSpc>
                <a:spcPct val="90000"/>
              </a:lnSpc>
            </a:pPr>
            <a:r>
              <a:rPr lang="en-US" sz="900"/>
              <a:t>Respect a person’s right to make his/her own decisions</a:t>
            </a:r>
          </a:p>
          <a:p>
            <a:pPr>
              <a:lnSpc>
                <a:spcPct val="90000"/>
              </a:lnSpc>
            </a:pPr>
            <a:r>
              <a:rPr lang="en-US" sz="900"/>
              <a:t>Never exaggerate your skills or competence</a:t>
            </a:r>
          </a:p>
          <a:p>
            <a:pPr>
              <a:lnSpc>
                <a:spcPct val="90000"/>
              </a:lnSpc>
            </a:pPr>
            <a:r>
              <a:rPr lang="en-US" sz="900"/>
              <a:t>Be aware of your own biases and prejudices</a:t>
            </a:r>
          </a:p>
          <a:p>
            <a:pPr>
              <a:lnSpc>
                <a:spcPct val="90000"/>
              </a:lnSpc>
            </a:pPr>
            <a:endParaRPr lang="en-US" sz="900"/>
          </a:p>
        </p:txBody>
      </p:sp>
      <p:sp>
        <p:nvSpPr>
          <p:cNvPr id="5" name="Slide Number Placeholder 4"/>
          <p:cNvSpPr>
            <a:spLocks noGrp="1"/>
          </p:cNvSpPr>
          <p:nvPr>
            <p:ph type="sldNum" sz="quarter" idx="10"/>
          </p:nvPr>
        </p:nvSpPr>
        <p:spPr/>
        <p:txBody>
          <a:bodyPr/>
          <a:lstStyle/>
          <a:p>
            <a:pPr>
              <a:defRPr/>
            </a:pPr>
            <a:fld id="{57C4417F-2747-4FC6-9BE8-32F9442E886B}" type="slidenum">
              <a:rPr lang="en-US" smtClean="0"/>
              <a:pPr>
                <a:defRPr/>
              </a:pPr>
              <a:t>62</a:t>
            </a:fld>
            <a:endParaRPr lang="en-US"/>
          </a:p>
        </p:txBody>
      </p:sp>
      <p:sp>
        <p:nvSpPr>
          <p:cNvPr id="6" name="Footer Placeholder 5"/>
          <p:cNvSpPr>
            <a:spLocks noGrp="1"/>
          </p:cNvSpPr>
          <p:nvPr>
            <p:ph type="ftr" sz="quarter" idx="11"/>
          </p:nvPr>
        </p:nvSpPr>
        <p:spPr/>
        <p:txBody>
          <a:bodyPr/>
          <a:lstStyle/>
          <a:p>
            <a:pPr>
              <a:defRPr/>
            </a:pPr>
            <a:r>
              <a:rPr lang="en-US" smtClean="0"/>
              <a:t>IMC PFA</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59188"/>
            <a:fld id="{7A1F167E-1285-41AF-B369-C81A394D5325}" type="slidenum">
              <a:rPr lang="en-US" altLang="ja-JP"/>
              <a:pPr defTabSz="959188"/>
              <a:t>6</a:t>
            </a:fld>
            <a:endParaRPr lang="en-US" altLang="ja-JP"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ja-JP" alt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ja-JP" altLang="ja-JP" dirty="0" smtClean="0">
              <a:latin typeface="Arial" pitchFamily="34" charset="0"/>
            </a:endParaRPr>
          </a:p>
        </p:txBody>
      </p:sp>
      <p:sp>
        <p:nvSpPr>
          <p:cNvPr id="92164"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92165" name="Slide Number Placeholder 4"/>
          <p:cNvSpPr>
            <a:spLocks noGrp="1"/>
          </p:cNvSpPr>
          <p:nvPr>
            <p:ph type="sldNum" sz="quarter" idx="5"/>
          </p:nvPr>
        </p:nvSpPr>
        <p:spPr>
          <a:noFill/>
        </p:spPr>
        <p:txBody>
          <a:bodyPr/>
          <a:lstStyle/>
          <a:p>
            <a:fld id="{D292B9CB-DF6A-45DA-82BC-4C73E87807CB}" type="slidenum">
              <a:rPr lang="en-US" altLang="ja-JP" smtClean="0"/>
              <a:pPr/>
              <a:t>63</a:t>
            </a:fld>
            <a:endParaRPr lang="en-US"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spcAft>
                <a:spcPts val="1200"/>
              </a:spcAft>
            </a:pPr>
            <a:r>
              <a:rPr lang="en-US" altLang="ja-JP" sz="2400" dirty="0" smtClean="0">
                <a:solidFill>
                  <a:schemeClr val="accent1"/>
                </a:solidFill>
              </a:rPr>
              <a:t>Non-verbal communication</a:t>
            </a:r>
            <a:r>
              <a:rPr lang="en-US" altLang="ja-JP" sz="2400" dirty="0" smtClean="0"/>
              <a:t>:</a:t>
            </a:r>
          </a:p>
          <a:p>
            <a:pPr lvl="1" algn="l" rtl="0">
              <a:spcAft>
                <a:spcPts val="1200"/>
              </a:spcAft>
            </a:pPr>
            <a:r>
              <a:rPr lang="en-US" altLang="ja-JP" sz="2400" dirty="0" smtClean="0"/>
              <a:t>Posture</a:t>
            </a:r>
          </a:p>
          <a:p>
            <a:pPr lvl="1" algn="l" rtl="0">
              <a:spcAft>
                <a:spcPts val="1200"/>
              </a:spcAft>
            </a:pPr>
            <a:r>
              <a:rPr lang="en-US" altLang="ja-JP" sz="2400" dirty="0" smtClean="0"/>
              <a:t>Facial expressions</a:t>
            </a:r>
          </a:p>
          <a:p>
            <a:pPr lvl="1" algn="l" rtl="0">
              <a:spcAft>
                <a:spcPts val="1200"/>
              </a:spcAft>
            </a:pPr>
            <a:r>
              <a:rPr lang="en-US" altLang="ja-JP" sz="2400" dirty="0" smtClean="0"/>
              <a:t>Body language (e.g. hand movements)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Changed : “Stay near the person, but keep an appropriate distance”</a:t>
            </a:r>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64</a:t>
            </a:fld>
            <a:endParaRPr lang="en-US" altLang="ja-JP"/>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Skillful </a:t>
            </a:r>
            <a:r>
              <a:rPr lang="en-US" dirty="0"/>
              <a:t>listening is more than just paying attention to what is said.  It is also important to be responsive and to communicate that you are following what the other person is saying.  </a:t>
            </a:r>
            <a:endParaRPr lang="en-US" dirty="0" smtClean="0"/>
          </a:p>
          <a:p>
            <a:endParaRPr lang="en-US" dirty="0" smtClean="0"/>
          </a:p>
          <a:p>
            <a:pPr algn="l" rtl="0">
              <a:spcAft>
                <a:spcPts val="1200"/>
              </a:spcAft>
            </a:pPr>
            <a:r>
              <a:rPr lang="en-US" altLang="ja-JP" sz="2400" dirty="0" smtClean="0">
                <a:solidFill>
                  <a:schemeClr val="accent1"/>
                </a:solidFill>
              </a:rPr>
              <a:t>Verbal Communication</a:t>
            </a:r>
          </a:p>
          <a:p>
            <a:pPr lvl="1" algn="l" rtl="0">
              <a:spcAft>
                <a:spcPts val="1200"/>
              </a:spcAft>
            </a:pPr>
            <a:r>
              <a:rPr lang="en-US" altLang="ja-JP" sz="2400" dirty="0" smtClean="0"/>
              <a:t>Content of what you say</a:t>
            </a:r>
          </a:p>
          <a:p>
            <a:endParaRPr lang="en-US" dirty="0"/>
          </a:p>
        </p:txBody>
      </p:sp>
      <p:sp>
        <p:nvSpPr>
          <p:cNvPr id="5" name="Slide Number Placeholder 4"/>
          <p:cNvSpPr>
            <a:spLocks noGrp="1"/>
          </p:cNvSpPr>
          <p:nvPr>
            <p:ph type="sldNum" sz="quarter" idx="10"/>
          </p:nvPr>
        </p:nvSpPr>
        <p:spPr/>
        <p:txBody>
          <a:bodyPr/>
          <a:lstStyle/>
          <a:p>
            <a:pPr>
              <a:defRPr/>
            </a:pPr>
            <a:fld id="{57C4417F-2747-4FC6-9BE8-32F9442E886B}" type="slidenum">
              <a:rPr lang="en-US" smtClean="0"/>
              <a:pPr>
                <a:defRPr/>
              </a:pPr>
              <a:t>65</a:t>
            </a:fld>
            <a:endParaRPr lang="en-US"/>
          </a:p>
        </p:txBody>
      </p:sp>
      <p:sp>
        <p:nvSpPr>
          <p:cNvPr id="6" name="Footer Placeholder 5"/>
          <p:cNvSpPr>
            <a:spLocks noGrp="1"/>
          </p:cNvSpPr>
          <p:nvPr>
            <p:ph type="ftr" sz="quarter" idx="11"/>
          </p:nvPr>
        </p:nvSpPr>
        <p:spPr/>
        <p:txBody>
          <a:bodyPr/>
          <a:lstStyle/>
          <a:p>
            <a:pPr>
              <a:defRPr/>
            </a:pPr>
            <a:r>
              <a:rPr lang="en-US" smtClean="0"/>
              <a:t>IMC PFA</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66</a:t>
            </a:fld>
            <a:endParaRPr lang="en-US" altLang="ja-JP"/>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NEED: I don’t think</a:t>
            </a:r>
            <a:r>
              <a:rPr lang="en-US" baseline="0" dirty="0" smtClean="0"/>
              <a:t> you should make any requests of agitated persons, PFA is for those who want it so if someone becomes agitated just calm them down don’t request things from them (this needs to be changed on </a:t>
            </a:r>
            <a:r>
              <a:rPr lang="en-US" baseline="0" dirty="0" err="1" smtClean="0"/>
              <a:t>arabic</a:t>
            </a:r>
            <a:r>
              <a:rPr lang="en-US" baseline="0" dirty="0" smtClean="0"/>
              <a:t> slide as well). Also don’t tell an agitated person to calm down (this usually just agitates them more)</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68</a:t>
            </a:fld>
            <a:endParaRPr lang="en-US" altLang="ja-JP"/>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altLang="ja-JP" smtClean="0">
                <a:latin typeface="Arial" pitchFamily="34" charset="0"/>
              </a:rPr>
              <a:t>10 minutes</a:t>
            </a:r>
          </a:p>
        </p:txBody>
      </p:sp>
      <p:sp>
        <p:nvSpPr>
          <p:cNvPr id="100356"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100357" name="Slide Number Placeholder 4"/>
          <p:cNvSpPr>
            <a:spLocks noGrp="1"/>
          </p:cNvSpPr>
          <p:nvPr>
            <p:ph type="sldNum" sz="quarter" idx="5"/>
          </p:nvPr>
        </p:nvSpPr>
        <p:spPr>
          <a:noFill/>
        </p:spPr>
        <p:txBody>
          <a:bodyPr/>
          <a:lstStyle/>
          <a:p>
            <a:fld id="{244768A8-0819-44C9-8BD1-D02F3D58102B}" type="slidenum">
              <a:rPr lang="en-US" altLang="ja-JP" smtClean="0"/>
              <a:pPr/>
              <a:t>69</a:t>
            </a:fld>
            <a:endParaRPr lang="en-US"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Arial" charset="0"/>
                <a:ea typeface="ＭＳ Ｐゴシック" pitchFamily="34" charset="-128"/>
                <a:cs typeface="MS PGothic" pitchFamily="34" charset="-128"/>
              </a:rPr>
              <a:t>frequent needs:”Basic needs, such as shelter, food, and water and sanitation.»</a:t>
            </a:r>
            <a:r>
              <a:rPr kumimoji="1" lang="en-US" sz="1200" kern="1200" baseline="0" dirty="0" smtClean="0">
                <a:solidFill>
                  <a:schemeClr val="tx1"/>
                </a:solidFill>
                <a:latin typeface="Arial" charset="0"/>
                <a:ea typeface="ＭＳ Ｐゴシック" pitchFamily="34" charset="-128"/>
                <a:cs typeface="MS PGothic" pitchFamily="34" charset="-128"/>
              </a:rPr>
              <a:t> </a:t>
            </a:r>
            <a:r>
              <a:rPr kumimoji="1" lang="en-US" sz="1200" kern="1200" dirty="0" smtClean="0">
                <a:solidFill>
                  <a:schemeClr val="tx1"/>
                </a:solidFill>
                <a:latin typeface="Arial" charset="0"/>
                <a:ea typeface="ＭＳ Ｐゴシック" pitchFamily="34" charset="-128"/>
                <a:cs typeface="MS PGothic" pitchFamily="34" charset="-128"/>
              </a:rPr>
              <a:t>Health services for injuries or help with chronic (long-term) medical conditions.»</a:t>
            </a:r>
            <a:r>
              <a:rPr kumimoji="1" lang="en-US" sz="1200" kern="1200" baseline="0" dirty="0" smtClean="0">
                <a:solidFill>
                  <a:schemeClr val="tx1"/>
                </a:solidFill>
                <a:latin typeface="Arial" charset="0"/>
                <a:ea typeface="ＭＳ Ｐゴシック" pitchFamily="34" charset="-128"/>
                <a:cs typeface="MS PGothic" pitchFamily="34" charset="-128"/>
              </a:rPr>
              <a:t> </a:t>
            </a:r>
            <a:r>
              <a:rPr kumimoji="1" lang="en-US" sz="1200" kern="1200" dirty="0" smtClean="0">
                <a:solidFill>
                  <a:schemeClr val="tx1"/>
                </a:solidFill>
                <a:latin typeface="Arial" charset="0"/>
                <a:ea typeface="ＭＳ Ｐゴシック" pitchFamily="34" charset="-128"/>
                <a:cs typeface="MS PGothic" pitchFamily="34" charset="-128"/>
              </a:rPr>
              <a:t>Understandable and correct information about the event, loved ones and available services.»»Being able to contact loved ones, friends and other social supports.»Access to specific support related to one’s culture or religion. »Being consulted and involved in important decisions.</a:t>
            </a:r>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73</a:t>
            </a:fld>
            <a:endParaRPr lang="en-US" altLang="ja-JP"/>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ja-JP" altLang="ja-JP" smtClean="0">
              <a:latin typeface="Arial" pitchFamily="34" charset="0"/>
            </a:endParaRPr>
          </a:p>
        </p:txBody>
      </p:sp>
      <p:sp>
        <p:nvSpPr>
          <p:cNvPr id="101380"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101381" name="Slide Number Placeholder 4"/>
          <p:cNvSpPr>
            <a:spLocks noGrp="1"/>
          </p:cNvSpPr>
          <p:nvPr>
            <p:ph type="sldNum" sz="quarter" idx="5"/>
          </p:nvPr>
        </p:nvSpPr>
        <p:spPr>
          <a:noFill/>
        </p:spPr>
        <p:txBody>
          <a:bodyPr/>
          <a:lstStyle/>
          <a:p>
            <a:fld id="{C9CE67B0-E4DB-4FC5-8B88-118A0EA92087}" type="slidenum">
              <a:rPr lang="en-US" altLang="ja-JP" smtClean="0"/>
              <a:pPr/>
              <a:t>74</a:t>
            </a:fld>
            <a:endParaRPr lang="en-US" altLang="ja-JP"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ja-JP" altLang="ja-JP" smtClean="0">
              <a:latin typeface="Arial" pitchFamily="34" charset="0"/>
            </a:endParaRPr>
          </a:p>
        </p:txBody>
      </p:sp>
      <p:sp>
        <p:nvSpPr>
          <p:cNvPr id="101380"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101381" name="Slide Number Placeholder 4"/>
          <p:cNvSpPr>
            <a:spLocks noGrp="1"/>
          </p:cNvSpPr>
          <p:nvPr>
            <p:ph type="sldNum" sz="quarter" idx="5"/>
          </p:nvPr>
        </p:nvSpPr>
        <p:spPr>
          <a:noFill/>
        </p:spPr>
        <p:txBody>
          <a:bodyPr/>
          <a:lstStyle/>
          <a:p>
            <a:fld id="{C9CE67B0-E4DB-4FC5-8B88-118A0EA92087}" type="slidenum">
              <a:rPr lang="en-US" altLang="ja-JP" smtClean="0"/>
              <a:pPr/>
              <a:t>75</a:t>
            </a:fld>
            <a:endParaRPr lang="en-US" altLang="ja-JP"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a:lnSpc>
                <a:spcPct val="90000"/>
              </a:lnSpc>
            </a:pPr>
            <a:endParaRPr lang="ja-JP" altLang="ja-JP" sz="1100">
              <a:latin typeface="Arial" pitchFamily="34" charset="0"/>
            </a:endParaRPr>
          </a:p>
        </p:txBody>
      </p:sp>
      <p:sp>
        <p:nvSpPr>
          <p:cNvPr id="103428"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103429" name="Slide Number Placeholder 4"/>
          <p:cNvSpPr>
            <a:spLocks noGrp="1"/>
          </p:cNvSpPr>
          <p:nvPr>
            <p:ph type="sldNum" sz="quarter" idx="5"/>
          </p:nvPr>
        </p:nvSpPr>
        <p:spPr>
          <a:noFill/>
        </p:spPr>
        <p:txBody>
          <a:bodyPr/>
          <a:lstStyle/>
          <a:p>
            <a:fld id="{286CCEA5-C382-4340-BDB9-CA968F11BAA9}" type="slidenum">
              <a:rPr lang="en-US" altLang="ja-JP" smtClean="0"/>
              <a:pPr/>
              <a:t>76</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[NEED: English slide here]</a:t>
            </a:r>
            <a:endParaRPr lang="en-US" b="1" dirty="0">
              <a:solidFill>
                <a:srgbClr val="C00000"/>
              </a:solidFill>
            </a:endParaRPr>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7</a:t>
            </a:fld>
            <a:endParaRPr lang="en-US" altLang="ja-JP"/>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ja-JP" altLang="ja-JP" smtClean="0">
              <a:latin typeface="Arial" pitchFamily="34" charset="0"/>
            </a:endParaRPr>
          </a:p>
        </p:txBody>
      </p:sp>
      <p:sp>
        <p:nvSpPr>
          <p:cNvPr id="101380"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101381" name="Slide Number Placeholder 4"/>
          <p:cNvSpPr>
            <a:spLocks noGrp="1"/>
          </p:cNvSpPr>
          <p:nvPr>
            <p:ph type="sldNum" sz="quarter" idx="5"/>
          </p:nvPr>
        </p:nvSpPr>
        <p:spPr>
          <a:noFill/>
        </p:spPr>
        <p:txBody>
          <a:bodyPr/>
          <a:lstStyle/>
          <a:p>
            <a:fld id="{C9CE67B0-E4DB-4FC5-8B88-118A0EA92087}" type="slidenum">
              <a:rPr lang="en-US" altLang="ja-JP" smtClean="0"/>
              <a:pPr/>
              <a:t>77</a:t>
            </a:fld>
            <a:endParaRPr lang="en-US" altLang="ja-JP"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altLang="ja-JP" dirty="0" smtClean="0">
                <a:latin typeface="Arial" pitchFamily="34" charset="0"/>
                <a:cs typeface="Times New Roman" pitchFamily="18" charset="0"/>
              </a:rPr>
              <a:t>While the stress reactions outlined previously are normal, they can also interfere with recovery.  By providing compassionate support for people affected by a critical event, we can help reduce their stress and make an essential contribution to their recovery.</a:t>
            </a:r>
            <a:r>
              <a:rPr lang="en-US" altLang="ja-JP" dirty="0" smtClean="0">
                <a:latin typeface="Arial" pitchFamily="34" charset="0"/>
              </a:rPr>
              <a:t> </a:t>
            </a:r>
          </a:p>
          <a:p>
            <a:endParaRPr lang="en-US" altLang="ja-JP" dirty="0" smtClean="0">
              <a:latin typeface="Arial" pitchFamily="34" charset="0"/>
            </a:endParaRPr>
          </a:p>
          <a:p>
            <a:r>
              <a:rPr lang="en-US" altLang="ja-JP" dirty="0" smtClean="0">
                <a:latin typeface="Arial" pitchFamily="34" charset="0"/>
                <a:cs typeface="Times New Roman" pitchFamily="18" charset="0"/>
              </a:rPr>
              <a:t>Coping effectively with adversity often requires a balance between changing the negative conditions, either through confrontation or avoidance, and adjusting to those things that are beyond anyone's power to change.</a:t>
            </a:r>
          </a:p>
          <a:p>
            <a:endParaRPr lang="en-US" altLang="ja-JP" dirty="0" smtClean="0">
              <a:latin typeface="Arial" pitchFamily="34" charset="0"/>
            </a:endParaRPr>
          </a:p>
        </p:txBody>
      </p:sp>
      <p:sp>
        <p:nvSpPr>
          <p:cNvPr id="105476" name="Slide Number Placeholder 4"/>
          <p:cNvSpPr>
            <a:spLocks noGrp="1"/>
          </p:cNvSpPr>
          <p:nvPr>
            <p:ph type="sldNum" sz="quarter" idx="5"/>
          </p:nvPr>
        </p:nvSpPr>
        <p:spPr>
          <a:noFill/>
        </p:spPr>
        <p:txBody>
          <a:bodyPr/>
          <a:lstStyle/>
          <a:p>
            <a:fld id="{D1A3D78D-7632-4377-BAF7-546A7E3A01F8}" type="slidenum">
              <a:rPr lang="en-US" altLang="ja-JP" smtClean="0"/>
              <a:pPr/>
              <a:t>79</a:t>
            </a:fld>
            <a:endParaRPr lang="en-US" altLang="ja-JP" smtClean="0"/>
          </a:p>
        </p:txBody>
      </p:sp>
      <p:sp>
        <p:nvSpPr>
          <p:cNvPr id="105477" name="Footer Placeholder 5"/>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ja-JP" altLang="ja-JP" smtClean="0">
              <a:latin typeface="Arial" pitchFamily="34" charset="0"/>
            </a:endParaRPr>
          </a:p>
        </p:txBody>
      </p:sp>
      <p:sp>
        <p:nvSpPr>
          <p:cNvPr id="107524"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107525" name="Slide Number Placeholder 4"/>
          <p:cNvSpPr>
            <a:spLocks noGrp="1"/>
          </p:cNvSpPr>
          <p:nvPr>
            <p:ph type="sldNum" sz="quarter" idx="5"/>
          </p:nvPr>
        </p:nvSpPr>
        <p:spPr>
          <a:noFill/>
        </p:spPr>
        <p:txBody>
          <a:bodyPr/>
          <a:lstStyle/>
          <a:p>
            <a:fld id="{F53F8D8E-145F-47D1-8BF6-C8731A435534}" type="slidenum">
              <a:rPr lang="en-US" altLang="ja-JP" smtClean="0"/>
              <a:pPr/>
              <a:t>80</a:t>
            </a:fld>
            <a:endParaRPr lang="en-US" altLang="ja-JP"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ja-JP" altLang="ja-JP" smtClean="0">
              <a:latin typeface="Arial" pitchFamily="34" charset="0"/>
            </a:endParaRPr>
          </a:p>
        </p:txBody>
      </p:sp>
      <p:sp>
        <p:nvSpPr>
          <p:cNvPr id="108548" name="Slide Number Placeholder 4"/>
          <p:cNvSpPr>
            <a:spLocks noGrp="1"/>
          </p:cNvSpPr>
          <p:nvPr>
            <p:ph type="sldNum" sz="quarter" idx="5"/>
          </p:nvPr>
        </p:nvSpPr>
        <p:spPr>
          <a:noFill/>
        </p:spPr>
        <p:txBody>
          <a:bodyPr/>
          <a:lstStyle/>
          <a:p>
            <a:fld id="{B77D374B-915B-48E3-BEA0-69922070435C}" type="slidenum">
              <a:rPr lang="en-US" altLang="ja-JP" smtClean="0"/>
              <a:pPr/>
              <a:t>82</a:t>
            </a:fld>
            <a:endParaRPr lang="en-US" altLang="ja-JP" smtClean="0"/>
          </a:p>
        </p:txBody>
      </p:sp>
      <p:sp>
        <p:nvSpPr>
          <p:cNvPr id="108549" name="Footer Placeholder 5"/>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Footer Placeholder 3"/>
          <p:cNvSpPr>
            <a:spLocks noGrp="1"/>
          </p:cNvSpPr>
          <p:nvPr>
            <p:ph type="ftr" sz="quarter" idx="10"/>
          </p:nvPr>
        </p:nvSpPr>
        <p:spPr/>
        <p:txBody>
          <a:bodyPr/>
          <a:lstStyle/>
          <a:p>
            <a:pPr>
              <a:defRPr/>
            </a:pPr>
            <a:r>
              <a:rPr lang="en-US" altLang="ja-JP" smtClean="0"/>
              <a:t>IMC PFA</a:t>
            </a:r>
            <a:endParaRPr lang="en-US" altLang="ja-JP"/>
          </a:p>
        </p:txBody>
      </p:sp>
      <p:sp>
        <p:nvSpPr>
          <p:cNvPr id="5" name="Slide Number Placeholder 4"/>
          <p:cNvSpPr>
            <a:spLocks noGrp="1"/>
          </p:cNvSpPr>
          <p:nvPr>
            <p:ph type="sldNum" sz="quarter" idx="11"/>
          </p:nvPr>
        </p:nvSpPr>
        <p:spPr/>
        <p:txBody>
          <a:bodyPr/>
          <a:lstStyle/>
          <a:p>
            <a:pPr>
              <a:defRPr/>
            </a:pPr>
            <a:fld id="{259818CF-EF1A-4B7C-B76E-D9B692D6964E}" type="slidenum">
              <a:rPr lang="en-US" altLang="ja-JP" smtClean="0"/>
              <a:pPr>
                <a:defRPr/>
              </a:pPr>
              <a:t>84</a:t>
            </a:fld>
            <a:endParaRPr lang="en-US" altLang="ja-JP"/>
          </a:p>
        </p:txBody>
      </p:sp>
    </p:spTree>
    <p:extLst>
      <p:ext uri="{BB962C8B-B14F-4D97-AF65-F5344CB8AC3E}">
        <p14:creationId xmlns:p14="http://schemas.microsoft.com/office/powerpoint/2010/main" xmlns="" xmlns:mv="urn:schemas-microsoft-com:mac:vml" xmlns:mc="http://schemas.openxmlformats.org/markup-compatibility/2006" val="30296063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ja-JP" altLang="ja-JP" dirty="0" smtClean="0">
              <a:latin typeface="Arial" pitchFamily="34" charset="0"/>
            </a:endParaRPr>
          </a:p>
        </p:txBody>
      </p:sp>
      <p:sp>
        <p:nvSpPr>
          <p:cNvPr id="109572"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109573" name="Slide Number Placeholder 4"/>
          <p:cNvSpPr>
            <a:spLocks noGrp="1"/>
          </p:cNvSpPr>
          <p:nvPr>
            <p:ph type="sldNum" sz="quarter" idx="5"/>
          </p:nvPr>
        </p:nvSpPr>
        <p:spPr>
          <a:noFill/>
        </p:spPr>
        <p:txBody>
          <a:bodyPr/>
          <a:lstStyle/>
          <a:p>
            <a:fld id="{86A9B8E6-1AC9-4153-9F54-DE392F1548E6}" type="slidenum">
              <a:rPr lang="en-US" altLang="ja-JP" smtClean="0"/>
              <a:pPr/>
              <a:t>86</a:t>
            </a:fld>
            <a:endParaRPr lang="en-US" altLang="ja-JP"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87</a:t>
            </a:fld>
            <a:endParaRPr lang="en-US" altLang="ja-JP"/>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a:ln/>
        </p:spPr>
      </p:sp>
      <p:sp>
        <p:nvSpPr>
          <p:cNvPr id="114691" name="ノート プレースホルダ 2"/>
          <p:cNvSpPr>
            <a:spLocks noGrp="1"/>
          </p:cNvSpPr>
          <p:nvPr>
            <p:ph type="body" idx="1"/>
          </p:nvPr>
        </p:nvSpPr>
        <p:spPr>
          <a:noFill/>
          <a:ln/>
        </p:spPr>
        <p:txBody>
          <a:bodyPr/>
          <a:lstStyle/>
          <a:p>
            <a:r>
              <a:rPr lang="en-US" altLang="ja-JP" smtClean="0">
                <a:latin typeface="Arial" pitchFamily="34" charset="0"/>
              </a:rPr>
              <a:t>This exercise can be inserted after activities for teenagers.</a:t>
            </a:r>
            <a:endParaRPr lang="ja-JP" altLang="en-US" smtClean="0">
              <a:latin typeface="Arial" pitchFamily="34" charset="0"/>
            </a:endParaRPr>
          </a:p>
        </p:txBody>
      </p:sp>
      <p:sp>
        <p:nvSpPr>
          <p:cNvPr id="114692" name="スライド番号プレースホルダ 3"/>
          <p:cNvSpPr>
            <a:spLocks noGrp="1"/>
          </p:cNvSpPr>
          <p:nvPr>
            <p:ph type="sldNum" sz="quarter" idx="5"/>
          </p:nvPr>
        </p:nvSpPr>
        <p:spPr>
          <a:noFill/>
        </p:spPr>
        <p:txBody>
          <a:bodyPr/>
          <a:lstStyle/>
          <a:p>
            <a:fld id="{289A185F-7509-4B86-9A98-F13820C8995B}" type="slidenum">
              <a:rPr lang="ja-JP" altLang="en-US" smtClean="0"/>
              <a:pPr/>
              <a:t>88</a:t>
            </a:fld>
            <a:endParaRPr lang="en-US" altLang="ja-JP"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altLang="ja-JP" sz="1200" dirty="0" smtClean="0"/>
              <a:t>How have they coped before?</a:t>
            </a:r>
          </a:p>
          <a:p>
            <a:pPr algn="l" rtl="0"/>
            <a:r>
              <a:rPr lang="en-US" altLang="ja-JP" sz="1200" dirty="0" smtClean="0"/>
              <a:t>What natural resources and supports are there?</a:t>
            </a:r>
          </a:p>
          <a:p>
            <a:pPr algn="l" rtl="0"/>
            <a:r>
              <a:rPr lang="en-US" altLang="ja-JP" sz="1200" dirty="0" smtClean="0"/>
              <a:t>Provide access and information about health services</a:t>
            </a:r>
          </a:p>
          <a:p>
            <a:pPr algn="l" rtl="0"/>
            <a:r>
              <a:rPr lang="en-US" altLang="ja-JP" sz="1200" dirty="0" smtClean="0"/>
              <a:t>Involve them in community &amp; social programs</a:t>
            </a:r>
          </a:p>
          <a:p>
            <a:pPr algn="l" rtl="0"/>
            <a:r>
              <a:rPr lang="en-US" altLang="ja-JP" sz="1200" dirty="0" smtClean="0"/>
              <a:t>Include them in the decision process.</a:t>
            </a:r>
          </a:p>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89</a:t>
            </a:fld>
            <a:endParaRPr lang="en-US" altLang="ja-JP"/>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90</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r>
              <a:rPr lang="en-US" smtClean="0"/>
              <a:t>World Health Organization</a:t>
            </a:r>
          </a:p>
        </p:txBody>
      </p:sp>
      <p:sp>
        <p:nvSpPr>
          <p:cNvPr id="28675" name="Rectangle 3"/>
          <p:cNvSpPr>
            <a:spLocks noGrp="1" noChangeArrowheads="1"/>
          </p:cNvSpPr>
          <p:nvPr>
            <p:ph type="dt" sz="quarter" idx="1"/>
          </p:nvPr>
        </p:nvSpPr>
        <p:spPr>
          <a:noFill/>
        </p:spPr>
        <p:txBody>
          <a:bodyPr/>
          <a:lstStyle/>
          <a:p>
            <a:fld id="{6E5B103D-91E3-4C71-AAA7-695384509CFE}" type="datetime3">
              <a:rPr lang="en-US" smtClean="0"/>
              <a:pPr/>
              <a:t>27 April 2013</a:t>
            </a:fld>
            <a:endParaRPr lang="en-US" smtClean="0"/>
          </a:p>
        </p:txBody>
      </p:sp>
      <p:sp>
        <p:nvSpPr>
          <p:cNvPr id="28676" name="Rectangle 7"/>
          <p:cNvSpPr>
            <a:spLocks noGrp="1" noChangeArrowheads="1"/>
          </p:cNvSpPr>
          <p:nvPr>
            <p:ph type="sldNum" sz="quarter" idx="5"/>
          </p:nvPr>
        </p:nvSpPr>
        <p:spPr>
          <a:noFill/>
        </p:spPr>
        <p:txBody>
          <a:bodyPr/>
          <a:lstStyle/>
          <a:p>
            <a:fld id="{CE32D88E-29AF-46F5-B8FC-ACF96CD9CE6D}" type="slidenum">
              <a:rPr lang="en-US" smtClean="0"/>
              <a:pPr/>
              <a:t>9</a:t>
            </a:fld>
            <a:endParaRPr lang="en-US" smtClean="0"/>
          </a:p>
        </p:txBody>
      </p:sp>
      <p:sp>
        <p:nvSpPr>
          <p:cNvPr id="28677" name="Rectangle 7"/>
          <p:cNvSpPr txBox="1">
            <a:spLocks noGrp="1" noChangeArrowheads="1"/>
          </p:cNvSpPr>
          <p:nvPr/>
        </p:nvSpPr>
        <p:spPr bwMode="auto">
          <a:xfrm>
            <a:off x="3994665" y="8841694"/>
            <a:ext cx="3056917" cy="465906"/>
          </a:xfrm>
          <a:prstGeom prst="rect">
            <a:avLst/>
          </a:prstGeom>
          <a:noFill/>
          <a:ln w="9525">
            <a:noFill/>
            <a:miter lim="800000"/>
            <a:headEnd/>
            <a:tailEnd/>
          </a:ln>
        </p:spPr>
        <p:txBody>
          <a:bodyPr lIns="92673" tIns="46336" rIns="92673" bIns="46336" anchor="b"/>
          <a:lstStyle/>
          <a:p>
            <a:pPr algn="r" defTabSz="925666"/>
            <a:fld id="{B68B48B5-F1AF-4FD3-9498-D0B2517FDFF9}" type="slidenum">
              <a:rPr lang="en-US" sz="1200"/>
              <a:pPr algn="r" defTabSz="925666"/>
              <a:t>9</a:t>
            </a:fld>
            <a:endParaRPr lang="en-US" sz="1200"/>
          </a:p>
        </p:txBody>
      </p:sp>
      <p:sp>
        <p:nvSpPr>
          <p:cNvPr id="28678" name="Rectangle 2"/>
          <p:cNvSpPr>
            <a:spLocks noGrp="1" noRot="1" noChangeAspect="1" noChangeArrowheads="1" noTextEdit="1"/>
          </p:cNvSpPr>
          <p:nvPr>
            <p:ph type="sldImg"/>
          </p:nvPr>
        </p:nvSpPr>
        <p:spPr>
          <a:xfrm>
            <a:off x="1198563" y="696913"/>
            <a:ext cx="4656137" cy="3490912"/>
          </a:xfrm>
          <a:ln/>
        </p:spPr>
      </p:sp>
      <p:sp>
        <p:nvSpPr>
          <p:cNvPr id="28679" name="Rectangle 3"/>
          <p:cNvSpPr>
            <a:spLocks noGrp="1" noChangeArrowheads="1"/>
          </p:cNvSpPr>
          <p:nvPr>
            <p:ph type="body" idx="1"/>
          </p:nvPr>
        </p:nvSpPr>
        <p:spPr>
          <a:xfrm>
            <a:off x="941109" y="4423101"/>
            <a:ext cx="5171048" cy="4187142"/>
          </a:xfrm>
          <a:noFill/>
          <a:ln/>
        </p:spPr>
        <p:txBody>
          <a:bodyPr lIns="92673" tIns="46336" rIns="92673" bIns="46336"/>
          <a:lstStyle/>
          <a:p>
            <a:r>
              <a:rPr lang="en-US" altLang="ja-JP" dirty="0" smtClean="0">
                <a:latin typeface="Arial" pitchFamily="34" charset="0"/>
              </a:rPr>
              <a:t>The</a:t>
            </a:r>
            <a:r>
              <a:rPr lang="en-US" altLang="ja-JP" baseline="0" dirty="0" smtClean="0">
                <a:latin typeface="Arial" pitchFamily="34" charset="0"/>
              </a:rPr>
              <a:t> IASC pyramid shows </a:t>
            </a:r>
            <a:r>
              <a:rPr lang="en-US" altLang="ja-JP" dirty="0" smtClean="0">
                <a:latin typeface="Arial" pitchFamily="34" charset="0"/>
              </a:rPr>
              <a:t>is a public health model that shows</a:t>
            </a:r>
            <a:r>
              <a:rPr lang="en-US" altLang="ja-JP" baseline="0" dirty="0" smtClean="0">
                <a:latin typeface="Arial" pitchFamily="34" charset="0"/>
              </a:rPr>
              <a:t> HOW MANY people affected by disaster will need which types of services. This pyramid helps with planning from the public health perspective.             </a:t>
            </a:r>
          </a:p>
          <a:p>
            <a:r>
              <a:rPr lang="en-US" altLang="ja-JP" baseline="0" dirty="0" smtClean="0">
                <a:latin typeface="Arial" pitchFamily="34" charset="0"/>
              </a:rPr>
              <a:t>What this pyramid is NOT: It does NOT show how important those needs are (all are important for those who need them), it does not show what should be addressed first (ALL needs need to be addressed, people with pre-existing MH problems are vulnerable during crisis, someone with schizophrenia or other chronic illness needs continued access to specialized care and medication during disaster and you should not ‘wait’ for ‘basic needs’ to be addressed). The different parts of the pyramid are not optional or sequential. </a:t>
            </a:r>
          </a:p>
          <a:p>
            <a:endParaRPr lang="en-US" altLang="ja-JP" baseline="0" dirty="0" smtClean="0">
              <a:latin typeface="Arial" pitchFamily="34" charset="0"/>
            </a:endParaRPr>
          </a:p>
          <a:p>
            <a:r>
              <a:rPr lang="en-US" altLang="ja-JP" dirty="0" smtClean="0">
                <a:latin typeface="Arial" pitchFamily="34" charset="0"/>
              </a:rPr>
              <a:t> This approach aimed providing support at the larger population helping a wider group develop more resilient and building strengths at the community level. When support is provided at this level it typically carries less stigma and empowers rather than creates dependencies.</a:t>
            </a:r>
          </a:p>
          <a:p>
            <a:endParaRPr lang="en-US" altLang="ja-JP" dirty="0" smtClean="0">
              <a:latin typeface="Arial" pitchFamily="34" charset="0"/>
            </a:endParaRPr>
          </a:p>
          <a:p>
            <a:r>
              <a:rPr lang="en-US" altLang="ja-JP" dirty="0" smtClean="0">
                <a:latin typeface="Arial" pitchFamily="34" charset="0"/>
              </a:rPr>
              <a:t>So this model that mental health needs should be looked at within the framework of other needs. It is important that it is used in conjunction with other resources and strengths. </a:t>
            </a:r>
          </a:p>
          <a:p>
            <a:endParaRPr lang="en-US" altLang="ja-JP" dirty="0" smtClean="0">
              <a:latin typeface="Arial" pitchFamily="34" charset="0"/>
            </a:endParaRPr>
          </a:p>
          <a:p>
            <a:r>
              <a:rPr lang="en-US" altLang="ja-JP" dirty="0" smtClean="0">
                <a:latin typeface="Arial" pitchFamily="34" charset="0"/>
              </a:rPr>
              <a:t>Basic services – this needs to addressed first</a:t>
            </a:r>
          </a:p>
          <a:p>
            <a:r>
              <a:rPr lang="en-US" altLang="ja-JP" dirty="0" smtClean="0">
                <a:latin typeface="Arial" pitchFamily="34" charset="0"/>
              </a:rPr>
              <a:t>Community and family – important to reestablish this, family tracing  - reunification is very important– red cross etc. Mourning services, burial etc. Getting child friendly spaces, schools etc, up an running. </a:t>
            </a:r>
          </a:p>
          <a:p>
            <a:endParaRPr lang="en-US" altLang="ja-JP" dirty="0" smtClean="0">
              <a:latin typeface="Arial" pitchFamily="34" charset="0"/>
            </a:endParaRPr>
          </a:p>
          <a:p>
            <a:r>
              <a:rPr lang="en-US" dirty="0" smtClean="0"/>
              <a:t>“In emergencies, not everyone has or develops significant psychological problems. Many people show resilience, that is the ability to cope relatively well in situations of adversity. There are numerous interacting social, psychological and biological factors that influence whether people develop psychological problems or exhibit resilience in the face of adversity.”</a:t>
            </a:r>
          </a:p>
          <a:p>
            <a:r>
              <a:rPr lang="en-US" dirty="0" smtClean="0"/>
              <a:t> </a:t>
            </a:r>
          </a:p>
          <a:p>
            <a:r>
              <a:rPr lang="en-US" dirty="0" smtClean="0"/>
              <a:t>“These guidelines were designed for use by all humanitarian actors, including community-based </a:t>
            </a:r>
            <a:r>
              <a:rPr lang="en-US" dirty="0" err="1" smtClean="0"/>
              <a:t>organisations</a:t>
            </a:r>
            <a:r>
              <a:rPr lang="en-US" dirty="0" smtClean="0"/>
              <a:t>, government authorities, United Nations </a:t>
            </a:r>
            <a:r>
              <a:rPr lang="en-US" dirty="0" err="1" smtClean="0"/>
              <a:t>organisations</a:t>
            </a:r>
            <a:r>
              <a:rPr lang="en-US" dirty="0" smtClean="0"/>
              <a:t>, non-government </a:t>
            </a:r>
            <a:r>
              <a:rPr lang="en-US" dirty="0" err="1" smtClean="0"/>
              <a:t>organisations</a:t>
            </a:r>
            <a:r>
              <a:rPr lang="en-US" dirty="0" smtClean="0"/>
              <a:t> (NGOs) and donors operating in emergency settings at local, national and international levels. The orientation of these guidelines is not towards individual agencies or projects.”</a:t>
            </a:r>
          </a:p>
          <a:p>
            <a:r>
              <a:rPr lang="en-US" dirty="0" smtClean="0"/>
              <a:t> </a:t>
            </a:r>
          </a:p>
          <a:p>
            <a:r>
              <a:rPr lang="en-US" dirty="0" smtClean="0"/>
              <a:t>“Implementation of the guidelines requires extensive collaboration among various humanitarian actors: no single community or agency is expected to have the</a:t>
            </a:r>
          </a:p>
          <a:p>
            <a:r>
              <a:rPr lang="en-US" dirty="0" smtClean="0"/>
              <a:t>capacity to implement all necessary minimum responses in the midst of an emergency.”</a:t>
            </a:r>
          </a:p>
          <a:p>
            <a:r>
              <a:rPr lang="en-US" b="1" dirty="0" smtClean="0"/>
              <a:t> </a:t>
            </a:r>
            <a:endParaRPr lang="en-US" dirty="0" smtClean="0"/>
          </a:p>
          <a:p>
            <a:r>
              <a:rPr lang="en-US" dirty="0" smtClean="0"/>
              <a:t>“These guidelines are not intended solely for mental health and psychosocial workers. Numerous action sheets in the guidelines outline social supports relevant to the core humanitarian domains, such as disaster management, human rights, protection, general health, education, water and sanitation, food security and nutrition, shelter, camp management, community development and mass communication.”</a:t>
            </a:r>
          </a:p>
          <a:p>
            <a:r>
              <a:rPr lang="en-US" dirty="0" smtClean="0"/>
              <a:t> </a:t>
            </a:r>
          </a:p>
          <a:p>
            <a:r>
              <a:rPr lang="en-US" dirty="0" smtClean="0"/>
              <a:t>IASC MHPSS Core Principles: (this could also be separate slide)</a:t>
            </a:r>
          </a:p>
          <a:p>
            <a:r>
              <a:rPr lang="en-US" dirty="0" smtClean="0"/>
              <a:t> </a:t>
            </a:r>
          </a:p>
          <a:p>
            <a:pPr lvl="0"/>
            <a:r>
              <a:rPr lang="en-GB" dirty="0" smtClean="0"/>
              <a:t>Human rights and equity; </a:t>
            </a:r>
            <a:r>
              <a:rPr lang="en-US" dirty="0" smtClean="0"/>
              <a:t>Humanitarian actors should promote the human rights of all affected persons and protect individuals and groups who are at heightened risk of human rights violations. Humanitarian actors should also promote equity and non-discrimination. </a:t>
            </a:r>
          </a:p>
          <a:p>
            <a:r>
              <a:rPr lang="en-US" i="1" dirty="0" smtClean="0"/>
              <a:t> </a:t>
            </a:r>
            <a:endParaRPr lang="en-US" dirty="0" smtClean="0"/>
          </a:p>
          <a:p>
            <a:pPr lvl="0"/>
            <a:r>
              <a:rPr lang="en-GB" dirty="0" smtClean="0"/>
              <a:t>Participation; </a:t>
            </a:r>
            <a:r>
              <a:rPr lang="en-US" dirty="0" smtClean="0"/>
              <a:t>Humanitarian action should </a:t>
            </a:r>
            <a:r>
              <a:rPr lang="en-US" dirty="0" err="1" smtClean="0"/>
              <a:t>maximise</a:t>
            </a:r>
            <a:r>
              <a:rPr lang="en-US" dirty="0" smtClean="0"/>
              <a:t> the participation of local affected populations in the humanitarian response. In most emergency situations, significant numbers of people exhibit sufficient resilience to participate in relief and reconstruction efforts. </a:t>
            </a:r>
          </a:p>
          <a:p>
            <a:r>
              <a:rPr lang="en-US" dirty="0" smtClean="0"/>
              <a:t> </a:t>
            </a:r>
          </a:p>
          <a:p>
            <a:pPr lvl="0"/>
            <a:r>
              <a:rPr lang="en-US" dirty="0" smtClean="0"/>
              <a:t>Do no harm; Work on mental health and psychosocial support has the potential to cause harm because it deals with highly sensitive issues. Humanitarian actors may reduce the risk of harm in various ways, such as:  Participating in coordination groups to learn from others and to </a:t>
            </a:r>
            <a:r>
              <a:rPr lang="en-US" dirty="0" err="1" smtClean="0"/>
              <a:t>minimise</a:t>
            </a:r>
            <a:r>
              <a:rPr lang="en-US" dirty="0" smtClean="0"/>
              <a:t> duplication and gaps in response;  Designing interventions on the basis of sufficient information; Committing to evaluation, openness to scrutiny and external review; Developing cultural sensitivity and competence in the areas in which they intervene/work; and developing an understanding of, and consistently reflecting on, universal human rights, power relations between outsiders and emergency-affected people, and the value of participatory approaches. </a:t>
            </a:r>
          </a:p>
          <a:p>
            <a:r>
              <a:rPr lang="en-US" dirty="0" smtClean="0"/>
              <a:t> </a:t>
            </a:r>
          </a:p>
          <a:p>
            <a:pPr lvl="0"/>
            <a:r>
              <a:rPr lang="en-US" dirty="0" smtClean="0"/>
              <a:t>Building on available resources and capacities</a:t>
            </a:r>
            <a:r>
              <a:rPr lang="en-GB" dirty="0" smtClean="0"/>
              <a:t>; </a:t>
            </a:r>
            <a:r>
              <a:rPr lang="en-US" dirty="0" smtClean="0"/>
              <a:t>All affected</a:t>
            </a:r>
            <a:r>
              <a:rPr lang="en-GB" dirty="0" smtClean="0"/>
              <a:t> groups have assets or resources that support mental health and psychosocial well-being. A key principle, even in the early stages of an emergency, is building</a:t>
            </a:r>
            <a:r>
              <a:rPr lang="en-US" dirty="0" smtClean="0"/>
              <a:t> local capacities, supporting self-help and strengthening the resources already present. Externally driven and implemented </a:t>
            </a:r>
            <a:r>
              <a:rPr lang="en-US" dirty="0" err="1" smtClean="0"/>
              <a:t>programmes</a:t>
            </a:r>
            <a:r>
              <a:rPr lang="en-US" dirty="0" smtClean="0"/>
              <a:t> often lead to inappropriate mental health and psychosocial support and frequently have limited sustainability. Where possible, it is important to build both government and civil society capacities. </a:t>
            </a:r>
          </a:p>
          <a:p>
            <a:r>
              <a:rPr lang="en-GB" dirty="0" smtClean="0"/>
              <a:t> </a:t>
            </a:r>
            <a:endParaRPr lang="en-US" dirty="0" smtClean="0"/>
          </a:p>
          <a:p>
            <a:pPr lvl="0"/>
            <a:r>
              <a:rPr lang="en-GB" dirty="0" smtClean="0"/>
              <a:t>Integrated support systems; </a:t>
            </a:r>
            <a:r>
              <a:rPr lang="en-US" dirty="0" smtClean="0"/>
              <a:t>Activities and programming should be integrated as far as possible. The proliferation of stand-alone services, such as those dealing only with rape survivors or only with people with a specific diagnosis, can create a highly fragmented care system. </a:t>
            </a:r>
          </a:p>
          <a:p>
            <a:r>
              <a:rPr lang="en-US" i="1" dirty="0" smtClean="0"/>
              <a:t> </a:t>
            </a:r>
            <a:endParaRPr lang="en-US" dirty="0" smtClean="0"/>
          </a:p>
          <a:p>
            <a:pPr lvl="0"/>
            <a:r>
              <a:rPr lang="en-GB" dirty="0" smtClean="0"/>
              <a:t>Multi-layered supports; </a:t>
            </a:r>
            <a:r>
              <a:rPr lang="en-US" dirty="0" smtClean="0"/>
              <a:t>In emergencies, people are affected in different ways and require different kinds of supports. A key to </a:t>
            </a:r>
            <a:r>
              <a:rPr lang="en-US" dirty="0" err="1" smtClean="0"/>
              <a:t>organising</a:t>
            </a:r>
            <a:r>
              <a:rPr lang="en-US" dirty="0" smtClean="0"/>
              <a:t> mental health and psychosocial support is to develop a layered system of complementary supports that meets the needs of different groups (see Figure 1). All layers of the pyramid are important and should ideally be implemented concurrently. </a:t>
            </a:r>
          </a:p>
          <a:p>
            <a:endParaRPr lang="en-US" altLang="ja-JP" dirty="0" smtClean="0">
              <a:latin typeface="Arial" pitchFamily="34" charset="0"/>
            </a:endParaRPr>
          </a:p>
          <a:p>
            <a:endParaRPr lang="en-US" altLang="ja-JP" dirty="0" smtClean="0">
              <a:latin typeface="Arial" pitchFamily="34" charset="0"/>
            </a:endParaRPr>
          </a:p>
          <a:p>
            <a:endParaRPr lang="en-US" altLang="ja-JP" dirty="0" smtClean="0">
              <a:latin typeface="Arial" pitchFamily="34" charset="0"/>
            </a:endParaRPr>
          </a:p>
          <a:p>
            <a:endParaRPr lang="ja-JP" altLang="en-US" smtClean="0">
              <a:latin typeface="Arial" pitchFamily="34" charset="0"/>
            </a:endParaRPr>
          </a:p>
          <a:p>
            <a:pPr eaLnBrk="1" hangingPunct="1"/>
            <a:endParaRPr lang="en-US" dirty="0" smtClean="0"/>
          </a:p>
          <a:p>
            <a:pPr eaLnBrk="1" hangingPunct="1">
              <a:lnSpc>
                <a:spcPct val="90000"/>
              </a:lnSpc>
            </a:pP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Arial" charset="0"/>
                <a:ea typeface="ＭＳ Ｐゴシック" pitchFamily="34" charset="-128"/>
                <a:cs typeface="MS PGothic" pitchFamily="34" charset="-128"/>
              </a:rPr>
              <a:t>people at risk of discrimination or violence</a:t>
            </a:r>
          </a:p>
          <a:p>
            <a:endParaRPr kumimoji="1" lang="en-US"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People at risk of discrimination or violence may include women, people from certain ethnic or religious groups, and people with mental disabilities. They are vulnerable because they may </a:t>
            </a:r>
            <a:r>
              <a:rPr kumimoji="1" lang="en-US" sz="1200" kern="1200" dirty="0" err="1" smtClean="0">
                <a:solidFill>
                  <a:schemeClr val="tx1"/>
                </a:solidFill>
                <a:latin typeface="Arial" charset="0"/>
                <a:ea typeface="ＭＳ Ｐゴシック" pitchFamily="34" charset="-128"/>
                <a:cs typeface="MS PGothic" pitchFamily="34" charset="-128"/>
              </a:rPr>
              <a:t>be:»»left</a:t>
            </a:r>
            <a:r>
              <a:rPr kumimoji="1" lang="en-US" sz="1200" kern="1200" dirty="0" smtClean="0">
                <a:solidFill>
                  <a:schemeClr val="tx1"/>
                </a:solidFill>
                <a:latin typeface="Arial" charset="0"/>
                <a:ea typeface="ＭＳ Ｐゴシック" pitchFamily="34" charset="-128"/>
                <a:cs typeface="MS PGothic" pitchFamily="34" charset="-128"/>
              </a:rPr>
              <a:t> out when basic services are being provided; »»left out of decisions about aid, services or where to go; and »»targeted for violence, including sexual violence.</a:t>
            </a:r>
          </a:p>
          <a:p>
            <a:endParaRPr kumimoji="1" lang="en-US" sz="1200" kern="1200" dirty="0" smtClean="0">
              <a:solidFill>
                <a:schemeClr val="tx1"/>
              </a:solidFill>
              <a:latin typeface="Arial" charset="0"/>
              <a:ea typeface="ＭＳ Ｐゴシック" pitchFamily="34" charset="-128"/>
              <a:cs typeface="MS PGothic" pitchFamily="34" charset="-128"/>
            </a:endParaRPr>
          </a:p>
          <a:p>
            <a:r>
              <a:rPr kumimoji="1" lang="en-US" sz="1200" kern="1200" dirty="0" smtClean="0">
                <a:solidFill>
                  <a:schemeClr val="tx1"/>
                </a:solidFill>
                <a:latin typeface="Arial" charset="0"/>
                <a:ea typeface="ＭＳ Ｐゴシック" pitchFamily="34" charset="-128"/>
                <a:cs typeface="MS PGothic" pitchFamily="34" charset="-128"/>
              </a:rPr>
              <a:t>People at risk of discrimination or violence may need special protection to be safe in a crisis situation, and may need extra help to address their basic needs and access available services. Be aware of these people and assist them </a:t>
            </a:r>
            <a:r>
              <a:rPr kumimoji="1" lang="en-US" sz="1200" kern="1200" dirty="0" err="1" smtClean="0">
                <a:solidFill>
                  <a:schemeClr val="tx1"/>
                </a:solidFill>
                <a:latin typeface="Arial" charset="0"/>
                <a:ea typeface="ＭＳ Ｐゴシック" pitchFamily="34" charset="-128"/>
                <a:cs typeface="MS PGothic" pitchFamily="34" charset="-128"/>
              </a:rPr>
              <a:t>by:»»helping</a:t>
            </a:r>
            <a:r>
              <a:rPr kumimoji="1" lang="en-US" sz="1200" kern="1200" dirty="0" smtClean="0">
                <a:solidFill>
                  <a:schemeClr val="tx1"/>
                </a:solidFill>
                <a:latin typeface="Arial" charset="0"/>
                <a:ea typeface="ＭＳ Ｐゴシック" pitchFamily="34" charset="-128"/>
                <a:cs typeface="MS PGothic" pitchFamily="34" charset="-128"/>
              </a:rPr>
              <a:t> them to find safe places to </a:t>
            </a:r>
            <a:r>
              <a:rPr kumimoji="1" lang="en-US" sz="1200" kern="1200" dirty="0" err="1" smtClean="0">
                <a:solidFill>
                  <a:schemeClr val="tx1"/>
                </a:solidFill>
                <a:latin typeface="Arial" charset="0"/>
                <a:ea typeface="ＭＳ Ｐゴシック" pitchFamily="34" charset="-128"/>
                <a:cs typeface="MS PGothic" pitchFamily="34" charset="-128"/>
              </a:rPr>
              <a:t>stay;»»helping</a:t>
            </a:r>
            <a:r>
              <a:rPr kumimoji="1" lang="en-US" sz="1200" kern="1200" dirty="0" smtClean="0">
                <a:solidFill>
                  <a:schemeClr val="tx1"/>
                </a:solidFill>
                <a:latin typeface="Arial" charset="0"/>
                <a:ea typeface="ＭＳ Ｐゴシック" pitchFamily="34" charset="-128"/>
                <a:cs typeface="MS PGothic" pitchFamily="34" charset="-128"/>
              </a:rPr>
              <a:t> them to connect with their loved ones and other trusted people; </a:t>
            </a:r>
            <a:r>
              <a:rPr kumimoji="1" lang="en-US" sz="1200" kern="1200" dirty="0" err="1" smtClean="0">
                <a:solidFill>
                  <a:schemeClr val="tx1"/>
                </a:solidFill>
                <a:latin typeface="Arial" charset="0"/>
                <a:ea typeface="ＭＳ Ｐゴシック" pitchFamily="34" charset="-128"/>
                <a:cs typeface="MS PGothic" pitchFamily="34" charset="-128"/>
              </a:rPr>
              <a:t>and»»providing</a:t>
            </a:r>
            <a:r>
              <a:rPr kumimoji="1" lang="en-US" sz="1200" kern="1200" dirty="0" smtClean="0">
                <a:solidFill>
                  <a:schemeClr val="tx1"/>
                </a:solidFill>
                <a:latin typeface="Arial" charset="0"/>
                <a:ea typeface="ＭＳ Ｐゴシック" pitchFamily="34" charset="-128"/>
                <a:cs typeface="MS PGothic" pitchFamily="34" charset="-128"/>
              </a:rPr>
              <a:t> them with information on available services and helping them to link directly with those services when necessary.</a:t>
            </a:r>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91</a:t>
            </a:fld>
            <a:endParaRPr lang="en-US" altLang="ja-JP"/>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latin typeface="Arial" pitchFamily="34" charset="0"/>
              </a:rPr>
              <a:t>Do not try to help children in isolation by pulling them out of their environment and severing ties with their natural support networks- this is very stressful for children</a:t>
            </a:r>
          </a:p>
        </p:txBody>
      </p:sp>
      <p:sp>
        <p:nvSpPr>
          <p:cNvPr id="115716"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115717" name="Slide Number Placeholder 4"/>
          <p:cNvSpPr>
            <a:spLocks noGrp="1"/>
          </p:cNvSpPr>
          <p:nvPr>
            <p:ph type="sldNum" sz="quarter" idx="5"/>
          </p:nvPr>
        </p:nvSpPr>
        <p:spPr>
          <a:noFill/>
        </p:spPr>
        <p:txBody>
          <a:bodyPr/>
          <a:lstStyle/>
          <a:p>
            <a:fld id="{50C69FA1-19C5-4F42-9C94-5210D0BD047D}" type="slidenum">
              <a:rPr lang="en-US" altLang="ja-JP" smtClean="0"/>
              <a:pPr/>
              <a:t>92</a:t>
            </a:fld>
            <a:endParaRPr lang="en-US" altLang="ja-JP"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95</a:t>
            </a:fld>
            <a:endParaRPr lang="en-US" altLang="ja-JP"/>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r>
              <a:rPr lang="en-US" altLang="ja-JP" smtClean="0">
                <a:latin typeface="Arial" pitchFamily="34" charset="0"/>
                <a:cs typeface="Times New Roman" pitchFamily="18" charset="0"/>
              </a:rPr>
              <a:t>Burnout may occur after a prolonged period of time on a job or even a short time in a very intense situation. It implies that the stress factors have taken over, and that the helpers are no longer able to distance themselves from the situation.  Helpers can benefit from learning about burnout, so that they may recognize the signs in themselves as well as others.</a:t>
            </a:r>
          </a:p>
          <a:p>
            <a:endParaRPr lang="en-US" altLang="ja-JP" smtClean="0">
              <a:latin typeface="Arial" pitchFamily="34" charset="0"/>
            </a:endParaRPr>
          </a:p>
        </p:txBody>
      </p:sp>
      <p:sp>
        <p:nvSpPr>
          <p:cNvPr id="116740" name="Slide Number Placeholder 4"/>
          <p:cNvSpPr>
            <a:spLocks noGrp="1"/>
          </p:cNvSpPr>
          <p:nvPr>
            <p:ph type="sldNum" sz="quarter" idx="5"/>
          </p:nvPr>
        </p:nvSpPr>
        <p:spPr>
          <a:noFill/>
        </p:spPr>
        <p:txBody>
          <a:bodyPr/>
          <a:lstStyle/>
          <a:p>
            <a:fld id="{E845EA6E-0252-4064-847C-9F696ECC6CC0}" type="slidenum">
              <a:rPr lang="en-US" altLang="ja-JP" smtClean="0"/>
              <a:pPr/>
              <a:t>102</a:t>
            </a:fld>
            <a:endParaRPr lang="en-US" altLang="ja-JP" smtClean="0"/>
          </a:p>
        </p:txBody>
      </p:sp>
      <p:sp>
        <p:nvSpPr>
          <p:cNvPr id="116741" name="Footer Placeholder 5"/>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cs typeface="Times New Roman" pitchFamily="18" charset="0"/>
              </a:rPr>
              <a:t>Emotional reactions to distressing events are normal and should be expected both from the people affected and the helpers.  The majority of the reactions are short term with no lasting consequences.  Both physical care and psychological support are important to successful recovery </a:t>
            </a:r>
            <a:r>
              <a:rPr lang="en-US"/>
              <a:t> A number of self-help techniques have been identified that the individual helper can use to minimize stress while coping with the myriad of emotions that may arise as a result of their work.</a:t>
            </a:r>
            <a:endParaRPr lang="en-US">
              <a:cs typeface="Times New Roman" pitchFamily="18" charset="0"/>
            </a:endParaRPr>
          </a:p>
          <a:p>
            <a:pPr>
              <a:buFontTx/>
              <a:buChar char="•"/>
            </a:pPr>
            <a:r>
              <a:rPr lang="en-US">
                <a:cs typeface="Times New Roman" pitchFamily="18" charset="0"/>
              </a:rPr>
              <a:t> Understand that these reactions are normal. It can be useful to express emotions and acknowledge these reactions – even those that are frightening and strange.</a:t>
            </a:r>
          </a:p>
          <a:p>
            <a:pPr>
              <a:buFontTx/>
              <a:buChar char="•"/>
            </a:pPr>
            <a:r>
              <a:rPr lang="en-US">
                <a:cs typeface="Times New Roman" pitchFamily="18" charset="0"/>
              </a:rPr>
              <a:t>Slow your breathing and relax your muscles.  Try taking deep breaths that fill your chest.  Roll your head and neck, releasing tension that may be developing.  </a:t>
            </a:r>
          </a:p>
          <a:p>
            <a:pPr>
              <a:buFontTx/>
              <a:buChar char="•"/>
            </a:pPr>
            <a:r>
              <a:rPr lang="en-US">
                <a:cs typeface="Times New Roman" pitchFamily="18" charset="0"/>
              </a:rPr>
              <a:t>Checking in every hour or so with your buddy will allow you to touch base with each other and ensure that you are both handling your stress in a pro-active manner.  It’s easier to keep your cool and perspective when you aren’t in it alone.</a:t>
            </a:r>
          </a:p>
          <a:p>
            <a:pPr>
              <a:buFontTx/>
              <a:buChar char="•"/>
            </a:pPr>
            <a:r>
              <a:rPr lang="en-US">
                <a:cs typeface="Times New Roman" pitchFamily="18" charset="0"/>
              </a:rPr>
              <a:t>You process the unpleasant experiences when you talk about them.  Sometimes talking at the end of a shift or assignment in a relaxing setting can help you make the transition to your personal environment. </a:t>
            </a:r>
          </a:p>
          <a:p>
            <a:pPr>
              <a:buFontTx/>
              <a:buChar char="•"/>
            </a:pPr>
            <a:r>
              <a:rPr lang="en-US">
                <a:cs typeface="Times New Roman" pitchFamily="18" charset="0"/>
              </a:rPr>
              <a:t>It has affected them too, and they may share insights that will benefit you.  Rather than shutting out those around you, listen and join in the support they can provide.  </a:t>
            </a:r>
          </a:p>
          <a:p>
            <a:pPr>
              <a:buFontTx/>
              <a:buChar char="•"/>
            </a:pPr>
            <a:endParaRPr lang="en-US">
              <a:cs typeface="Times New Roman" pitchFamily="18" charset="0"/>
            </a:endParaRPr>
          </a:p>
        </p:txBody>
      </p:sp>
      <p:sp>
        <p:nvSpPr>
          <p:cNvPr id="5" name="Slide Number Placeholder 4"/>
          <p:cNvSpPr>
            <a:spLocks noGrp="1"/>
          </p:cNvSpPr>
          <p:nvPr>
            <p:ph type="sldNum" sz="quarter" idx="10"/>
          </p:nvPr>
        </p:nvSpPr>
        <p:spPr/>
        <p:txBody>
          <a:bodyPr/>
          <a:lstStyle/>
          <a:p>
            <a:pPr>
              <a:defRPr/>
            </a:pPr>
            <a:fld id="{57C4417F-2747-4FC6-9BE8-32F9442E886B}" type="slidenum">
              <a:rPr lang="en-US" smtClean="0"/>
              <a:pPr>
                <a:defRPr/>
              </a:pPr>
              <a:t>104</a:t>
            </a:fld>
            <a:endParaRPr lang="en-US"/>
          </a:p>
        </p:txBody>
      </p:sp>
      <p:sp>
        <p:nvSpPr>
          <p:cNvPr id="6" name="Footer Placeholder 5"/>
          <p:cNvSpPr>
            <a:spLocks noGrp="1"/>
          </p:cNvSpPr>
          <p:nvPr>
            <p:ph type="ftr" sz="quarter" idx="11"/>
          </p:nvPr>
        </p:nvSpPr>
        <p:spPr/>
        <p:txBody>
          <a:bodyPr/>
          <a:lstStyle/>
          <a:p>
            <a:pPr>
              <a:defRPr/>
            </a:pPr>
            <a:r>
              <a:rPr lang="en-US" smtClean="0"/>
              <a:t>IMC PFA</a:t>
            </a: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ja-JP" altLang="ja-JP" smtClean="0">
              <a:latin typeface="Arial" pitchFamily="34" charset="0"/>
            </a:endParaRPr>
          </a:p>
        </p:txBody>
      </p:sp>
      <p:sp>
        <p:nvSpPr>
          <p:cNvPr id="118788" name="Footer Placeholder 3"/>
          <p:cNvSpPr>
            <a:spLocks noGrp="1"/>
          </p:cNvSpPr>
          <p:nvPr>
            <p:ph type="ftr" sz="quarter" idx="4"/>
          </p:nvPr>
        </p:nvSpPr>
        <p:spPr>
          <a:noFill/>
        </p:spPr>
        <p:txBody>
          <a:bodyPr/>
          <a:lstStyle/>
          <a:p>
            <a:r>
              <a:rPr lang="en-US" altLang="ja-JP" smtClean="0">
                <a:latin typeface="Times New Roman" pitchFamily="18" charset="0"/>
                <a:cs typeface="Arial" pitchFamily="34" charset="0"/>
              </a:rPr>
              <a:t>IMC PFA</a:t>
            </a:r>
          </a:p>
        </p:txBody>
      </p:sp>
      <p:sp>
        <p:nvSpPr>
          <p:cNvPr id="118789" name="Slide Number Placeholder 4"/>
          <p:cNvSpPr>
            <a:spLocks noGrp="1"/>
          </p:cNvSpPr>
          <p:nvPr>
            <p:ph type="sldNum" sz="quarter" idx="5"/>
          </p:nvPr>
        </p:nvSpPr>
        <p:spPr>
          <a:noFill/>
        </p:spPr>
        <p:txBody>
          <a:bodyPr/>
          <a:lstStyle/>
          <a:p>
            <a:fld id="{685F15A4-90A1-4799-B4BC-F17DDB02419B}" type="slidenum">
              <a:rPr lang="en-US" altLang="ja-JP" smtClean="0"/>
              <a:pPr/>
              <a:t>107</a:t>
            </a:fld>
            <a:endParaRPr lang="en-US" altLang="ja-JP"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r>
              <a:rPr lang="en-US" altLang="ja-JP" smtClean="0">
                <a:latin typeface="Arial" pitchFamily="34" charset="0"/>
                <a:cs typeface="Arial" pitchFamily="34" charset="0"/>
              </a:rPr>
              <a:t>Teach technique</a:t>
            </a:r>
          </a:p>
        </p:txBody>
      </p:sp>
      <p:sp>
        <p:nvSpPr>
          <p:cNvPr id="117764" name="Slide Number Placeholder 4"/>
          <p:cNvSpPr>
            <a:spLocks noGrp="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Arial" pitchFamily="34" charset="0"/>
              </a:defRPr>
            </a:lvl1pPr>
            <a:lvl2pPr marL="759666" indent="-292179" eaLnBrk="0" hangingPunct="0">
              <a:defRPr sz="2500">
                <a:solidFill>
                  <a:schemeClr val="tx1"/>
                </a:solidFill>
                <a:latin typeface="Times New Roman" pitchFamily="18" charset="0"/>
                <a:cs typeface="Arial" pitchFamily="34" charset="0"/>
              </a:defRPr>
            </a:lvl2pPr>
            <a:lvl3pPr marL="1168718" indent="-233744" eaLnBrk="0" hangingPunct="0">
              <a:defRPr sz="2500">
                <a:solidFill>
                  <a:schemeClr val="tx1"/>
                </a:solidFill>
                <a:latin typeface="Times New Roman" pitchFamily="18" charset="0"/>
                <a:cs typeface="Arial" pitchFamily="34" charset="0"/>
              </a:defRPr>
            </a:lvl3pPr>
            <a:lvl4pPr marL="1636205" indent="-233744" eaLnBrk="0" hangingPunct="0">
              <a:defRPr sz="2500">
                <a:solidFill>
                  <a:schemeClr val="tx1"/>
                </a:solidFill>
                <a:latin typeface="Times New Roman" pitchFamily="18" charset="0"/>
                <a:cs typeface="Arial" pitchFamily="34" charset="0"/>
              </a:defRPr>
            </a:lvl4pPr>
            <a:lvl5pPr marL="2103692" indent="-233744" eaLnBrk="0" hangingPunct="0">
              <a:defRPr sz="2500">
                <a:solidFill>
                  <a:schemeClr val="tx1"/>
                </a:solidFill>
                <a:latin typeface="Times New Roman" pitchFamily="18" charset="0"/>
                <a:cs typeface="Arial" pitchFamily="34" charset="0"/>
              </a:defRPr>
            </a:lvl5pPr>
            <a:lvl6pPr marL="2571179" indent="-233744" eaLnBrk="0" fontAlgn="base" hangingPunct="0">
              <a:spcBef>
                <a:spcPct val="0"/>
              </a:spcBef>
              <a:spcAft>
                <a:spcPct val="0"/>
              </a:spcAft>
              <a:defRPr sz="2500">
                <a:solidFill>
                  <a:schemeClr val="tx1"/>
                </a:solidFill>
                <a:latin typeface="Times New Roman" pitchFamily="18" charset="0"/>
                <a:cs typeface="Arial" pitchFamily="34" charset="0"/>
              </a:defRPr>
            </a:lvl6pPr>
            <a:lvl7pPr marL="3038666" indent="-233744" eaLnBrk="0" fontAlgn="base" hangingPunct="0">
              <a:spcBef>
                <a:spcPct val="0"/>
              </a:spcBef>
              <a:spcAft>
                <a:spcPct val="0"/>
              </a:spcAft>
              <a:defRPr sz="2500">
                <a:solidFill>
                  <a:schemeClr val="tx1"/>
                </a:solidFill>
                <a:latin typeface="Times New Roman" pitchFamily="18" charset="0"/>
                <a:cs typeface="Arial" pitchFamily="34" charset="0"/>
              </a:defRPr>
            </a:lvl7pPr>
            <a:lvl8pPr marL="3506153" indent="-233744" eaLnBrk="0" fontAlgn="base" hangingPunct="0">
              <a:spcBef>
                <a:spcPct val="0"/>
              </a:spcBef>
              <a:spcAft>
                <a:spcPct val="0"/>
              </a:spcAft>
              <a:defRPr sz="2500">
                <a:solidFill>
                  <a:schemeClr val="tx1"/>
                </a:solidFill>
                <a:latin typeface="Times New Roman" pitchFamily="18" charset="0"/>
                <a:cs typeface="Arial" pitchFamily="34" charset="0"/>
              </a:defRPr>
            </a:lvl8pPr>
            <a:lvl9pPr marL="3973640" indent="-233744" eaLnBrk="0" fontAlgn="base" hangingPunct="0">
              <a:spcBef>
                <a:spcPct val="0"/>
              </a:spcBef>
              <a:spcAft>
                <a:spcPct val="0"/>
              </a:spcAft>
              <a:defRPr sz="2500">
                <a:solidFill>
                  <a:schemeClr val="tx1"/>
                </a:solidFill>
                <a:latin typeface="Times New Roman" pitchFamily="18" charset="0"/>
                <a:cs typeface="Arial" pitchFamily="34" charset="0"/>
              </a:defRPr>
            </a:lvl9pPr>
          </a:lstStyle>
          <a:p>
            <a:fld id="{2976134F-D88A-4DEC-B477-A558040451AB}" type="slidenum">
              <a:rPr lang="x-none" altLang="ja-JP" sz="1200">
                <a:cs typeface="Times New Roman" pitchFamily="18" charset="0"/>
              </a:rPr>
              <a:pPr/>
              <a:t>108</a:t>
            </a:fld>
            <a:endParaRPr lang="en-US" altLang="ja-JP" sz="1200">
              <a:cs typeface="Times New Roman" pitchFamily="18" charset="0"/>
            </a:endParaRPr>
          </a:p>
        </p:txBody>
      </p:sp>
      <p:sp>
        <p:nvSpPr>
          <p:cNvPr id="117765" name="Footer Placeholder 5"/>
          <p:cNvSpPr>
            <a:spLocks noGrp="1"/>
          </p:cNvSpPr>
          <p:nvPr>
            <p:ph type="ftr" sz="quarter" idx="4"/>
          </p:nvPr>
        </p:nvSpPr>
        <p:spPr>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Arial" pitchFamily="34" charset="0"/>
              </a:defRPr>
            </a:lvl1pPr>
            <a:lvl2pPr marL="759666" indent="-292179" eaLnBrk="0" hangingPunct="0">
              <a:defRPr sz="2500">
                <a:solidFill>
                  <a:schemeClr val="tx1"/>
                </a:solidFill>
                <a:latin typeface="Times New Roman" pitchFamily="18" charset="0"/>
                <a:cs typeface="Arial" pitchFamily="34" charset="0"/>
              </a:defRPr>
            </a:lvl2pPr>
            <a:lvl3pPr marL="1168718" indent="-233744" eaLnBrk="0" hangingPunct="0">
              <a:defRPr sz="2500">
                <a:solidFill>
                  <a:schemeClr val="tx1"/>
                </a:solidFill>
                <a:latin typeface="Times New Roman" pitchFamily="18" charset="0"/>
                <a:cs typeface="Arial" pitchFamily="34" charset="0"/>
              </a:defRPr>
            </a:lvl3pPr>
            <a:lvl4pPr marL="1636205" indent="-233744" eaLnBrk="0" hangingPunct="0">
              <a:defRPr sz="2500">
                <a:solidFill>
                  <a:schemeClr val="tx1"/>
                </a:solidFill>
                <a:latin typeface="Times New Roman" pitchFamily="18" charset="0"/>
                <a:cs typeface="Arial" pitchFamily="34" charset="0"/>
              </a:defRPr>
            </a:lvl4pPr>
            <a:lvl5pPr marL="2103692" indent="-233744" eaLnBrk="0" hangingPunct="0">
              <a:defRPr sz="2500">
                <a:solidFill>
                  <a:schemeClr val="tx1"/>
                </a:solidFill>
                <a:latin typeface="Times New Roman" pitchFamily="18" charset="0"/>
                <a:cs typeface="Arial" pitchFamily="34" charset="0"/>
              </a:defRPr>
            </a:lvl5pPr>
            <a:lvl6pPr marL="2571179" indent="-233744" eaLnBrk="0" fontAlgn="base" hangingPunct="0">
              <a:spcBef>
                <a:spcPct val="0"/>
              </a:spcBef>
              <a:spcAft>
                <a:spcPct val="0"/>
              </a:spcAft>
              <a:defRPr sz="2500">
                <a:solidFill>
                  <a:schemeClr val="tx1"/>
                </a:solidFill>
                <a:latin typeface="Times New Roman" pitchFamily="18" charset="0"/>
                <a:cs typeface="Arial" pitchFamily="34" charset="0"/>
              </a:defRPr>
            </a:lvl6pPr>
            <a:lvl7pPr marL="3038666" indent="-233744" eaLnBrk="0" fontAlgn="base" hangingPunct="0">
              <a:spcBef>
                <a:spcPct val="0"/>
              </a:spcBef>
              <a:spcAft>
                <a:spcPct val="0"/>
              </a:spcAft>
              <a:defRPr sz="2500">
                <a:solidFill>
                  <a:schemeClr val="tx1"/>
                </a:solidFill>
                <a:latin typeface="Times New Roman" pitchFamily="18" charset="0"/>
                <a:cs typeface="Arial" pitchFamily="34" charset="0"/>
              </a:defRPr>
            </a:lvl7pPr>
            <a:lvl8pPr marL="3506153" indent="-233744" eaLnBrk="0" fontAlgn="base" hangingPunct="0">
              <a:spcBef>
                <a:spcPct val="0"/>
              </a:spcBef>
              <a:spcAft>
                <a:spcPct val="0"/>
              </a:spcAft>
              <a:defRPr sz="2500">
                <a:solidFill>
                  <a:schemeClr val="tx1"/>
                </a:solidFill>
                <a:latin typeface="Times New Roman" pitchFamily="18" charset="0"/>
                <a:cs typeface="Arial" pitchFamily="34" charset="0"/>
              </a:defRPr>
            </a:lvl8pPr>
            <a:lvl9pPr marL="3973640" indent="-233744" eaLnBrk="0" fontAlgn="base" hangingPunct="0">
              <a:spcBef>
                <a:spcPct val="0"/>
              </a:spcBef>
              <a:spcAft>
                <a:spcPct val="0"/>
              </a:spcAft>
              <a:defRPr sz="2500">
                <a:solidFill>
                  <a:schemeClr val="tx1"/>
                </a:solidFill>
                <a:latin typeface="Times New Roman" pitchFamily="18" charset="0"/>
                <a:cs typeface="Arial" pitchFamily="34" charset="0"/>
              </a:defRPr>
            </a:lvl9pPr>
          </a:lstStyle>
          <a:p>
            <a:r>
              <a:rPr lang="en-US" altLang="ja-JP" sz="1200"/>
              <a:t>IMC PFA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132AE14-4EE1-43D8-A7EC-7A5FE0E2FC5F}" type="slidenum">
              <a:rPr lang="en-US" altLang="ja-JP"/>
              <a:pPr/>
              <a:t>10</a:t>
            </a:fld>
            <a:endParaRPr lang="en-US" altLang="ja-JP"/>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altLang="ja-JP" dirty="0" smtClean="0">
                <a:latin typeface="Arial" pitchFamily="34" charset="0"/>
              </a:rPr>
              <a:t>Public</a:t>
            </a:r>
            <a:r>
              <a:rPr lang="en-US" altLang="ja-JP" baseline="0" dirty="0" smtClean="0">
                <a:latin typeface="Arial" pitchFamily="34" charset="0"/>
              </a:rPr>
              <a:t> health means to achieve the greatest good for the most people in a way that is effective and efficient. It means not just looking at one person at the time but one population at a time and to think about how to make best use of resources and how to </a:t>
            </a:r>
            <a:r>
              <a:rPr lang="en-US" altLang="ja-JP" baseline="0" dirty="0" err="1" smtClean="0">
                <a:latin typeface="Arial" pitchFamily="34" charset="0"/>
              </a:rPr>
              <a:t>strenghten</a:t>
            </a:r>
            <a:r>
              <a:rPr lang="en-US" altLang="ja-JP" baseline="0" dirty="0" smtClean="0">
                <a:latin typeface="Arial" pitchFamily="34" charset="0"/>
              </a:rPr>
              <a:t> resources to have a positive impact on the mental health and well-being of everyone.</a:t>
            </a:r>
            <a:endParaRPr lang="ja-JP"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IMC PFA</a:t>
            </a:r>
            <a:endParaRPr lang="en-US"/>
          </a:p>
        </p:txBody>
      </p:sp>
      <p:sp>
        <p:nvSpPr>
          <p:cNvPr id="5" name="Slide Number Placeholder 4"/>
          <p:cNvSpPr>
            <a:spLocks noGrp="1"/>
          </p:cNvSpPr>
          <p:nvPr>
            <p:ph type="sldNum" sz="quarter" idx="11"/>
          </p:nvPr>
        </p:nvSpPr>
        <p:spPr/>
        <p:txBody>
          <a:bodyPr/>
          <a:lstStyle/>
          <a:p>
            <a:fld id="{3EA1DD75-1818-4ABD-80B8-7FBFD2AA793D}" type="slidenum">
              <a:rPr lang="en-US" altLang="ja-JP" smtClean="0"/>
              <a:pPr/>
              <a:t>11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CD9B034F-E8B2-446B-9455-D58D560AAFC6}" type="datetime1">
              <a:rPr lang="en-US" altLang="ja-JP" smtClean="0"/>
              <a:pPr/>
              <a:t>4/27/2013</a:t>
            </a:fld>
            <a:endParaRPr lang="en-US" altLang="ja-JP"/>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ja-JP" alt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B9178198-6815-4563-BF1A-ABFCA4F1865F}"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3A5305-D7CC-4B59-9ABC-FBCC6B2BBEA5}" type="datetime1">
              <a:rPr lang="en-US" altLang="ja-JP" smtClean="0"/>
              <a:pPr/>
              <a:t>4/27/2013</a:t>
            </a:fld>
            <a:endParaRPr lang="en-US" altLang="ja-JP"/>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AEC08F48-EA38-4AB8-A01F-BD8AB9CF0023}"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51E117-3570-4FCA-B669-3200CF85FFC9}" type="datetime1">
              <a:rPr lang="en-US" altLang="ja-JP" smtClean="0"/>
              <a:pPr/>
              <a:t>4/27/2013</a:t>
            </a:fld>
            <a:endParaRPr lang="en-US" altLang="ja-JP"/>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BF4D202-9E06-46A1-A527-C8F09E55ABEB}" type="slidenum">
              <a:rPr lang="en-US" altLang="ja-JP" smtClean="0"/>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8400"/>
            <a:ext cx="1905000" cy="457200"/>
          </a:xfrm>
        </p:spPr>
        <p:txBody>
          <a:bodyPr/>
          <a:lstStyle>
            <a:lvl1pPr>
              <a:defRPr/>
            </a:lvl1pPr>
          </a:lstStyle>
          <a:p>
            <a:endParaRPr lang="ja-JP" alt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ja-JP" alt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17A4027E-FD2F-41FC-BD25-F3BA6E536383}"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xmlns:mv="urn:schemas-microsoft-com:mac:vml" xmlns:mc="http://schemas.openxmlformats.org/markup-compatibility/2006" val="20243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1D8E5A-2C01-4B91-A799-B5C84F0F6784}" type="datetime1">
              <a:rPr lang="en-US" altLang="ja-JP" smtClean="0"/>
              <a:pPr/>
              <a:t>4/27/2013</a:t>
            </a:fld>
            <a:endParaRPr lang="en-US" altLang="ja-JP"/>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99AACF4F-F2E3-4039-BF12-09236044B132}" type="slidenum">
              <a:rPr lang="en-US" altLang="ja-JP" smtClean="0"/>
              <a:pPr/>
              <a:t>‹#›</a:t>
            </a:fld>
            <a:endParaRPr lang="en-US" altLang="ja-JP"/>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194FE4-96F4-40B1-8DD4-D736C1E61E29}" type="datetime1">
              <a:rPr lang="en-US" altLang="ja-JP" smtClean="0"/>
              <a:pPr/>
              <a:t>4/27/2013</a:t>
            </a:fld>
            <a:endParaRPr lang="en-US" altLang="ja-JP"/>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880FEBF0-3269-4E40-94A2-6879D07C1310}" type="slidenum">
              <a:rPr lang="en-US" altLang="ja-JP" smtClean="0"/>
              <a:pPr/>
              <a:t>‹#›</a:t>
            </a:fld>
            <a:endParaRPr lang="en-US" altLang="ja-JP"/>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0B7939-02F8-4732-870D-B222DE8482E7}" type="datetime1">
              <a:rPr lang="en-US" altLang="ja-JP" smtClean="0"/>
              <a:pPr/>
              <a:t>4/27/2013</a:t>
            </a:fld>
            <a:endParaRPr lang="en-US" altLang="ja-JP"/>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2D40AD7C-FF08-44F6-A5BA-1750602AA90F}" type="slidenum">
              <a:rPr lang="en-US" altLang="ja-JP" smtClean="0"/>
              <a:pPr/>
              <a:t>‹#›</a:t>
            </a:fld>
            <a:endParaRPr lang="en-US" altLang="ja-JP"/>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84719D-9BA5-4C32-832A-5352D517136C}" type="datetime1">
              <a:rPr lang="en-US" altLang="ja-JP" smtClean="0"/>
              <a:pPr/>
              <a:t>4/27/2013</a:t>
            </a:fld>
            <a:endParaRPr lang="en-US" altLang="ja-JP"/>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2F5661CD-7A31-45CD-82A9-80B9DF69267A}" type="slidenum">
              <a:rPr lang="en-US" altLang="ja-JP" smtClean="0"/>
              <a:pPr/>
              <a: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2B7009-7950-41CB-8F87-53F40088425B}" type="datetime1">
              <a:rPr lang="en-US" altLang="ja-JP" smtClean="0"/>
              <a:pPr/>
              <a:t>4/27/2013</a:t>
            </a:fld>
            <a:endParaRPr lang="en-US" altLang="ja-JP"/>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CC9F6C1D-0F07-47B7-BDE6-0D7D37C358D5}" type="slidenum">
              <a:rPr lang="en-US" altLang="ja-JP" smtClean="0"/>
              <a:pPr/>
              <a:t>‹#›</a:t>
            </a:fld>
            <a:endParaRPr lang="en-US" altLang="ja-JP"/>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2EC87-BD11-4BA0-805B-2CE54E250B4D}" type="datetime1">
              <a:rPr lang="en-US" altLang="ja-JP" smtClean="0"/>
              <a:pPr/>
              <a:t>4/27/2013</a:t>
            </a:fld>
            <a:endParaRPr lang="en-US" altLang="ja-JP"/>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7C409F48-5E31-477B-9F8A-84A7031F56ED}"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96910B7-F59C-4AD5-9244-2B4D5616F489}" type="datetime1">
              <a:rPr lang="en-US" altLang="ja-JP" smtClean="0"/>
              <a:pPr/>
              <a:t>4/27/2013</a:t>
            </a:fld>
            <a:endParaRPr lang="en-US" altLang="ja-JP"/>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A9C8E752-BA56-43B3-A62F-940FB3AA9962}" type="slidenum">
              <a:rPr lang="en-US" altLang="ja-JP" smtClean="0"/>
              <a:pPr/>
              <a: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9A143282-B1F4-4317-B281-6CA8CF48F6E3}" type="datetime1">
              <a:rPr lang="en-US" altLang="ja-JP" smtClean="0"/>
              <a:pPr/>
              <a:t>4/27/2013</a:t>
            </a:fld>
            <a:endParaRPr lang="en-US" altLang="ja-JP"/>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11E5490-2FB4-43F1-9E84-7CF563D2D367}" type="slidenum">
              <a:rPr lang="en-US" altLang="ja-JP" smtClean="0"/>
              <a:pPr/>
              <a:t>‹#›</a:t>
            </a:fld>
            <a:endParaRPr lang="en-US" altLang="ja-JP"/>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39E01655-ABC2-4DB5-BE85-BEDB0F9EB3E7}" type="datetime1">
              <a:rPr lang="en-US" altLang="ja-JP" smtClean="0"/>
              <a:pPr/>
              <a:t>4/27/2013</a:t>
            </a:fld>
            <a:endParaRPr lang="en-US" altLang="ja-JP"/>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ja-JP"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AECBD6E8-14DA-49EA-9EB8-DFD2C4749180}"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10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latin typeface="Lucida Sans Unicode" pitchFamily="34" charset="0"/>
            </a:endParaRPr>
          </a:p>
        </p:txBody>
      </p:sp>
      <p:graphicFrame>
        <p:nvGraphicFramePr>
          <p:cNvPr id="1026" name="Object 12"/>
          <p:cNvGraphicFramePr>
            <a:graphicFrameLocks noChangeAspect="1"/>
          </p:cNvGraphicFramePr>
          <p:nvPr/>
        </p:nvGraphicFramePr>
        <p:xfrm>
          <a:off x="539750" y="333375"/>
          <a:ext cx="3787775" cy="949325"/>
        </p:xfrm>
        <a:graphic>
          <a:graphicData uri="http://schemas.openxmlformats.org/presentationml/2006/ole">
            <p:oleObj spid="_x0000_s1263" name="Picture" r:id="rId4" imgW="7315200" imgH="1603022" progId="Word.Picture.8">
              <p:embed/>
            </p:oleObj>
          </a:graphicData>
        </a:graphic>
      </p:graphicFrame>
      <p:pic>
        <p:nvPicPr>
          <p:cNvPr id="1028" name="Picture 13" descr="first-aid-kit.gif"/>
          <p:cNvPicPr>
            <a:picLocks noChangeAspect="1"/>
          </p:cNvPicPr>
          <p:nvPr/>
        </p:nvPicPr>
        <p:blipFill>
          <a:blip r:embed="rId5" cstate="print"/>
          <a:srcRect/>
          <a:stretch>
            <a:fillRect/>
          </a:stretch>
        </p:blipFill>
        <p:spPr bwMode="auto">
          <a:xfrm>
            <a:off x="7086600" y="3505200"/>
            <a:ext cx="1708150" cy="1287463"/>
          </a:xfrm>
          <a:prstGeom prst="rect">
            <a:avLst/>
          </a:prstGeom>
          <a:noFill/>
          <a:ln w="9525">
            <a:noFill/>
            <a:miter lim="800000"/>
            <a:headEnd/>
            <a:tailEnd/>
          </a:ln>
        </p:spPr>
      </p:pic>
      <p:sp>
        <p:nvSpPr>
          <p:cNvPr id="1029" name="Text Box 19"/>
          <p:cNvSpPr txBox="1">
            <a:spLocks noChangeArrowheads="1"/>
          </p:cNvSpPr>
          <p:nvPr/>
        </p:nvSpPr>
        <p:spPr bwMode="auto">
          <a:xfrm>
            <a:off x="625474" y="1828800"/>
            <a:ext cx="7604125" cy="1631216"/>
          </a:xfrm>
          <a:prstGeom prst="rect">
            <a:avLst/>
          </a:prstGeom>
          <a:noFill/>
          <a:ln w="9525">
            <a:noFill/>
            <a:miter lim="800000"/>
            <a:headEnd/>
            <a:tailEnd/>
          </a:ln>
        </p:spPr>
        <p:txBody>
          <a:bodyPr wrap="square">
            <a:spAutoFit/>
          </a:bodyPr>
          <a:lstStyle/>
          <a:p>
            <a:pPr>
              <a:spcBef>
                <a:spcPct val="50000"/>
              </a:spcBef>
            </a:pPr>
            <a:r>
              <a:rPr lang="en-US" altLang="ja-JP" sz="4000" b="1" dirty="0">
                <a:solidFill>
                  <a:srgbClr val="C00000"/>
                </a:solidFill>
                <a:latin typeface="+mj-lt"/>
              </a:rPr>
              <a:t>Psychological First Aid (PFA) </a:t>
            </a:r>
            <a:r>
              <a:rPr lang="en-US" altLang="ja-JP" sz="4000" b="1" dirty="0" smtClean="0">
                <a:solidFill>
                  <a:srgbClr val="C00000"/>
                </a:solidFill>
                <a:latin typeface="+mj-lt"/>
              </a:rPr>
              <a:t>I  </a:t>
            </a:r>
            <a:endParaRPr lang="en-US" altLang="ja-JP" sz="4000" b="1" dirty="0">
              <a:solidFill>
                <a:srgbClr val="C00000"/>
              </a:solidFill>
              <a:latin typeface="+mj-lt"/>
            </a:endParaRPr>
          </a:p>
          <a:p>
            <a:pPr>
              <a:spcBef>
                <a:spcPct val="50000"/>
              </a:spcBef>
            </a:pPr>
            <a:r>
              <a:rPr lang="ar-AE" sz="4000" b="1" dirty="0" smtClean="0">
                <a:latin typeface="+mj-lt"/>
                <a:ea typeface="ＭＳ Ｐゴシック" charset="-128"/>
              </a:rPr>
              <a:t>الإسعاف الأولي النفسي</a:t>
            </a:r>
            <a:r>
              <a:rPr lang="ar-LY" sz="4000" b="1" dirty="0" smtClean="0">
                <a:latin typeface="+mj-lt"/>
                <a:ea typeface="ＭＳ Ｐゴシック" charset="-128"/>
              </a:rPr>
              <a:t>                   </a:t>
            </a:r>
            <a:endParaRPr lang="en-US" altLang="ja-JP" sz="40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9750" y="1773238"/>
            <a:ext cx="8002588" cy="4105275"/>
          </a:xfrm>
        </p:spPr>
        <p:txBody>
          <a:bodyPr/>
          <a:lstStyle/>
          <a:p>
            <a:pPr algn="r" rtl="1">
              <a:lnSpc>
                <a:spcPct val="80000"/>
              </a:lnSpc>
              <a:buFontTx/>
              <a:buNone/>
            </a:pPr>
            <a:r>
              <a:rPr kumimoji="0" lang="ar-LB" altLang="ja-JP" sz="2400" dirty="0" smtClean="0"/>
              <a:t>يركز المنظور السريري البحت على</a:t>
            </a:r>
          </a:p>
          <a:p>
            <a:pPr algn="r" rtl="1">
              <a:lnSpc>
                <a:spcPct val="80000"/>
              </a:lnSpc>
              <a:buFont typeface="Courier New" pitchFamily="49" charset="0"/>
              <a:buChar char="o"/>
            </a:pPr>
            <a:r>
              <a:rPr kumimoji="0" lang="ar-LB" altLang="ja-JP" sz="2400" dirty="0" smtClean="0"/>
              <a:t>الاضطرابات والمشكلات النفسية التي تُحدثها الكارثة</a:t>
            </a:r>
          </a:p>
          <a:p>
            <a:pPr algn="r" rtl="1">
              <a:lnSpc>
                <a:spcPct val="80000"/>
              </a:lnSpc>
              <a:buFont typeface="Courier New" pitchFamily="49" charset="0"/>
              <a:buChar char="o"/>
            </a:pPr>
            <a:r>
              <a:rPr kumimoji="0" lang="ar-LB" altLang="ja-JP" sz="2400" dirty="0" smtClean="0"/>
              <a:t>التدخلات الفردية لجميع الذين يعانون من المشكلات</a:t>
            </a:r>
          </a:p>
          <a:p>
            <a:pPr algn="r" rtl="1">
              <a:lnSpc>
                <a:spcPct val="80000"/>
              </a:lnSpc>
              <a:buNone/>
            </a:pPr>
            <a:endParaRPr kumimoji="0" lang="ar-LB" altLang="ja-JP" sz="2400" dirty="0" smtClean="0"/>
          </a:p>
          <a:p>
            <a:pPr algn="r" rtl="1">
              <a:lnSpc>
                <a:spcPct val="80000"/>
              </a:lnSpc>
              <a:buNone/>
            </a:pPr>
            <a:r>
              <a:rPr kumimoji="0" lang="ar-LB" altLang="ja-JP" sz="2400" dirty="0" smtClean="0"/>
              <a:t>مقابل  </a:t>
            </a:r>
            <a:endParaRPr kumimoji="0" lang="en-US" altLang="ja-JP" sz="2400" dirty="0" smtClean="0"/>
          </a:p>
          <a:p>
            <a:pPr>
              <a:lnSpc>
                <a:spcPct val="80000"/>
              </a:lnSpc>
              <a:buFontTx/>
              <a:buNone/>
            </a:pPr>
            <a:endParaRPr kumimoji="0" lang="en-US" altLang="ja-JP" sz="2400" dirty="0" smtClean="0"/>
          </a:p>
          <a:p>
            <a:pPr algn="r" rtl="1">
              <a:lnSpc>
                <a:spcPct val="80000"/>
              </a:lnSpc>
              <a:buFontTx/>
              <a:buNone/>
            </a:pPr>
            <a:r>
              <a:rPr kumimoji="0" lang="ar-LB" altLang="ja-JP" sz="2400" dirty="0" smtClean="0"/>
              <a:t>يركز منظور الصحة العامة على</a:t>
            </a:r>
          </a:p>
          <a:p>
            <a:pPr algn="r" rtl="1">
              <a:lnSpc>
                <a:spcPct val="80000"/>
              </a:lnSpc>
              <a:buFont typeface="Courier New" pitchFamily="49" charset="0"/>
              <a:buChar char="o"/>
            </a:pPr>
            <a:r>
              <a:rPr kumimoji="0" lang="ar-LB" altLang="ja-JP" sz="2400" dirty="0" smtClean="0"/>
              <a:t>المشكلات الموجودة أصلا والمشكلات الأساسية التي تتعلق بالكارثة</a:t>
            </a:r>
          </a:p>
          <a:p>
            <a:pPr algn="r" rtl="1">
              <a:lnSpc>
                <a:spcPct val="80000"/>
              </a:lnSpc>
              <a:buFont typeface="Courier New" pitchFamily="49" charset="0"/>
              <a:buChar char="o"/>
            </a:pPr>
            <a:r>
              <a:rPr kumimoji="0" lang="ar-LB" altLang="ja-JP" sz="2400" dirty="0" smtClean="0"/>
              <a:t>التدخلات الاجتماعية لحماية أو تعزيز بيئة التعافي</a:t>
            </a:r>
          </a:p>
          <a:p>
            <a:pPr algn="r" rtl="1">
              <a:lnSpc>
                <a:spcPct val="80000"/>
              </a:lnSpc>
              <a:buFont typeface="Courier New" pitchFamily="49" charset="0"/>
              <a:buChar char="o"/>
            </a:pPr>
            <a:r>
              <a:rPr kumimoji="0" lang="ar-LB" altLang="ja-JP" sz="2400" dirty="0" smtClean="0"/>
              <a:t>البناء وفقا للموارد المتوافرة</a:t>
            </a:r>
          </a:p>
          <a:p>
            <a:pPr algn="r" rtl="1">
              <a:lnSpc>
                <a:spcPct val="80000"/>
              </a:lnSpc>
              <a:buFont typeface="Courier New" pitchFamily="49" charset="0"/>
              <a:buChar char="o"/>
            </a:pPr>
            <a:r>
              <a:rPr kumimoji="0" lang="ar-LB" altLang="ja-JP" sz="2400" dirty="0" smtClean="0"/>
              <a:t>التدخل السريري للاضطرابات الحادة فقط</a:t>
            </a:r>
            <a:endParaRPr kumimoji="0" lang="en-US" altLang="ja-JP" sz="2400" dirty="0" smtClean="0"/>
          </a:p>
        </p:txBody>
      </p:sp>
      <p:sp>
        <p:nvSpPr>
          <p:cNvPr id="216066" name="Rectangle 2"/>
          <p:cNvSpPr>
            <a:spLocks noGrp="1" noChangeArrowheads="1"/>
          </p:cNvSpPr>
          <p:nvPr>
            <p:ph type="title"/>
          </p:nvPr>
        </p:nvSpPr>
        <p:spPr>
          <a:xfrm>
            <a:off x="323528" y="332656"/>
            <a:ext cx="8820472" cy="941388"/>
          </a:xfrm>
        </p:spPr>
        <p:txBody>
          <a:bodyPr>
            <a:normAutofit fontScale="90000"/>
          </a:bodyPr>
          <a:lstStyle/>
          <a:p>
            <a:pPr algn="r" rtl="1" fontAlgn="auto">
              <a:spcAft>
                <a:spcPts val="0"/>
              </a:spcAft>
              <a:defRPr/>
            </a:pPr>
            <a:r>
              <a:rPr lang="en-US" sz="4000" dirty="0">
                <a:solidFill>
                  <a:schemeClr val="tx1">
                    <a:lumMod val="85000"/>
                    <a:lumOff val="15000"/>
                  </a:schemeClr>
                </a:solidFill>
                <a:ea typeface="+mj-ea"/>
                <a:cs typeface="+mj-cs"/>
              </a:rPr>
              <a:t/>
            </a:r>
            <a:br>
              <a:rPr lang="en-US" sz="4000" dirty="0">
                <a:solidFill>
                  <a:schemeClr val="tx1">
                    <a:lumMod val="85000"/>
                    <a:lumOff val="15000"/>
                  </a:schemeClr>
                </a:solidFill>
                <a:ea typeface="+mj-ea"/>
                <a:cs typeface="+mj-cs"/>
              </a:rPr>
            </a:br>
            <a:r>
              <a:rPr lang="ar-LB" sz="4000" dirty="0" smtClean="0">
                <a:solidFill>
                  <a:schemeClr val="tx1">
                    <a:lumMod val="85000"/>
                    <a:lumOff val="15000"/>
                  </a:schemeClr>
                </a:solidFill>
                <a:ea typeface="+mj-ea"/>
                <a:cs typeface="+mj-cs"/>
              </a:rPr>
              <a:t>الحاجة الى منظور في الصحة العامة</a:t>
            </a:r>
            <a:endParaRPr lang="en-US" sz="4000" dirty="0">
              <a:solidFill>
                <a:schemeClr val="tx1">
                  <a:lumMod val="85000"/>
                  <a:lumOff val="15000"/>
                </a:schemeClr>
              </a:solidFill>
              <a:ea typeface="+mj-ea"/>
              <a:cs typeface="+mj-cs"/>
            </a:endParaRPr>
          </a:p>
        </p:txBody>
      </p:sp>
      <p:pic>
        <p:nvPicPr>
          <p:cNvPr id="27652" name="Picture 4" descr="http://www.imcworldwide.org/logo/graphics/IMClogo-IntlMedCorps.gif"/>
          <p:cNvPicPr>
            <a:picLocks noChangeAspect="1" noChangeArrowheads="1"/>
          </p:cNvPicPr>
          <p:nvPr/>
        </p:nvPicPr>
        <p:blipFill>
          <a:blip r:embed="rId3" cstate="print"/>
          <a:srcRect/>
          <a:stretch>
            <a:fillRect/>
          </a:stretch>
        </p:blipFill>
        <p:spPr bwMode="auto">
          <a:xfrm>
            <a:off x="6659563" y="5949950"/>
            <a:ext cx="2122487" cy="56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04800" y="1676400"/>
            <a:ext cx="4495800" cy="5181600"/>
          </a:xfrm>
        </p:spPr>
        <p:txBody>
          <a:bodyPr/>
          <a:lstStyle/>
          <a:p>
            <a:pPr algn="l" rtl="0" eaLnBrk="1" hangingPunct="1">
              <a:spcBef>
                <a:spcPts val="200"/>
              </a:spcBef>
            </a:pPr>
            <a:r>
              <a:rPr lang="en-US" altLang="ja-JP" sz="2400" dirty="0" smtClean="0"/>
              <a:t>You may witness or directly experience terrible things yourself. </a:t>
            </a:r>
          </a:p>
          <a:p>
            <a:pPr algn="l" rtl="0" eaLnBrk="1" hangingPunct="1">
              <a:spcBef>
                <a:spcPts val="200"/>
              </a:spcBef>
              <a:buFont typeface="Wingdings 3" pitchFamily="18" charset="2"/>
              <a:buNone/>
            </a:pPr>
            <a:endParaRPr lang="en-US" altLang="ja-JP" sz="2400" dirty="0" smtClean="0"/>
          </a:p>
          <a:p>
            <a:pPr algn="l" rtl="0" eaLnBrk="1" hangingPunct="1">
              <a:spcBef>
                <a:spcPts val="200"/>
              </a:spcBef>
            </a:pPr>
            <a:r>
              <a:rPr lang="en-US" altLang="ja-JP" sz="2400" dirty="0" smtClean="0"/>
              <a:t>You may also hear many stories of other people’s pain and suffering.  </a:t>
            </a:r>
          </a:p>
          <a:p>
            <a:pPr algn="l" rtl="0" eaLnBrk="1" hangingPunct="1">
              <a:spcBef>
                <a:spcPts val="200"/>
              </a:spcBef>
              <a:buFont typeface="Wingdings 3" pitchFamily="18" charset="2"/>
              <a:buNone/>
            </a:pPr>
            <a:endParaRPr lang="en-US" altLang="ja-JP" sz="2400" dirty="0" smtClean="0"/>
          </a:p>
          <a:p>
            <a:pPr algn="l" rtl="0" eaLnBrk="1" hangingPunct="1">
              <a:spcBef>
                <a:spcPts val="200"/>
              </a:spcBef>
            </a:pPr>
            <a:r>
              <a:rPr lang="en-US" altLang="ja-JP" sz="2400" dirty="0" smtClean="0"/>
              <a:t>All of these experiences can affect you and your fellow helpers personally.</a:t>
            </a:r>
          </a:p>
        </p:txBody>
      </p:sp>
      <p:pic>
        <p:nvPicPr>
          <p:cNvPr id="63491" name="Title 1"/>
          <p:cNvPicPr>
            <a:picLocks noGrp="1" noChangeArrowheads="1"/>
          </p:cNvPicPr>
          <p:nvPr>
            <p:ph type="title"/>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b="56776"/>
          <a:stretch>
            <a:fillRect/>
          </a:stretch>
        </p:blipFill>
        <p:spPr bwMode="auto">
          <a:xfrm>
            <a:off x="573088" y="347663"/>
            <a:ext cx="7437437" cy="642937"/>
          </a:xfrm>
        </p:spPr>
      </p:pic>
      <p:sp>
        <p:nvSpPr>
          <p:cNvPr id="63492" name="Rectangle 8"/>
          <p:cNvSpPr>
            <a:spLocks noChangeArrowheads="1"/>
          </p:cNvSpPr>
          <p:nvPr/>
        </p:nvSpPr>
        <p:spPr bwMode="auto">
          <a:xfrm>
            <a:off x="1981200" y="990600"/>
            <a:ext cx="6477000" cy="6096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nchor="ctr"/>
          <a:lstStyle/>
          <a:p>
            <a:pPr algn="ctr" rtl="0"/>
            <a:r>
              <a:rPr lang="x-none" sz="3200" b="1">
                <a:solidFill>
                  <a:schemeClr val="tx2"/>
                </a:solidFill>
                <a:ea typeface="MS PGothic" pitchFamily="34" charset="-128"/>
                <a:cs typeface="Times New Roman" pitchFamily="18" charset="0"/>
              </a:rPr>
              <a:t> الضغوط التي يتعرض لها مقدم الخدمة الصحية</a:t>
            </a:r>
            <a:endParaRPr lang="en-US" sz="3200" b="1" dirty="0">
              <a:solidFill>
                <a:schemeClr val="tx2"/>
              </a:solidFill>
              <a:ea typeface="MS PGothic" pitchFamily="34" charset="-128"/>
              <a:cs typeface="Times New Roman" pitchFamily="18" charset="0"/>
            </a:endParaRPr>
          </a:p>
        </p:txBody>
      </p:sp>
      <p:sp>
        <p:nvSpPr>
          <p:cNvPr id="63493" name="Content Placeholder 2"/>
          <p:cNvSpPr>
            <a:spLocks/>
          </p:cNvSpPr>
          <p:nvPr/>
        </p:nvSpPr>
        <p:spPr bwMode="auto">
          <a:xfrm>
            <a:off x="4495800" y="1295400"/>
            <a:ext cx="4648200" cy="55626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marL="365125" indent="-255588" algn="r" rtl="1">
              <a:spcBef>
                <a:spcPts val="200"/>
              </a:spcBef>
              <a:buClr>
                <a:schemeClr val="accent1"/>
              </a:buClr>
              <a:buSzPct val="68000"/>
              <a:buFont typeface="Wingdings 3" pitchFamily="18" charset="2"/>
              <a:buChar char=""/>
            </a:pPr>
            <a:endParaRPr lang="en-US" sz="3000" dirty="0">
              <a:latin typeface="Lucida Sans Unicode" pitchFamily="34" charset="0"/>
              <a:ea typeface="MS PGothic" pitchFamily="34" charset="-128"/>
            </a:endParaRPr>
          </a:p>
          <a:p>
            <a:pPr marL="365125" indent="-255588" algn="r" rtl="1">
              <a:spcBef>
                <a:spcPts val="200"/>
              </a:spcBef>
              <a:buClr>
                <a:schemeClr val="accent1"/>
              </a:buClr>
              <a:buSzPct val="68000"/>
              <a:buFont typeface="Wingdings 3" pitchFamily="18" charset="2"/>
              <a:buChar char=""/>
            </a:pPr>
            <a:r>
              <a:rPr lang="x-none" sz="2600" dirty="0">
                <a:latin typeface="Lucida Sans Unicode" pitchFamily="34" charset="0"/>
                <a:ea typeface="MS PGothic" pitchFamily="34" charset="-128"/>
              </a:rPr>
              <a:t> قد تشاهد و </a:t>
            </a:r>
            <a:r>
              <a:rPr lang="x-none" sz="2600">
                <a:latin typeface="Lucida Sans Unicode" pitchFamily="34" charset="0"/>
                <a:ea typeface="MS PGothic" pitchFamily="34" charset="-128"/>
              </a:rPr>
              <a:t>تمر </a:t>
            </a:r>
            <a:r>
              <a:rPr lang="x-none" sz="2600" smtClean="0">
                <a:latin typeface="Lucida Sans Unicode" pitchFamily="34" charset="0"/>
                <a:ea typeface="MS PGothic" pitchFamily="34" charset="-128"/>
              </a:rPr>
              <a:t>باشياء رهيبه مباشر</a:t>
            </a:r>
            <a:r>
              <a:rPr lang="ar-LB" sz="2600" dirty="0" smtClean="0">
                <a:latin typeface="Lucida Sans Unicode" pitchFamily="34" charset="0"/>
                <a:ea typeface="MS PGothic" pitchFamily="34" charset="-128"/>
              </a:rPr>
              <a:t>ة</a:t>
            </a:r>
            <a:r>
              <a:rPr lang="x-none" sz="2600" smtClean="0">
                <a:latin typeface="Lucida Sans Unicode" pitchFamily="34" charset="0"/>
                <a:ea typeface="MS PGothic" pitchFamily="34" charset="-128"/>
              </a:rPr>
              <a:t>.</a:t>
            </a:r>
            <a:endParaRPr lang="x-none" sz="2600" dirty="0">
              <a:latin typeface="Lucida Sans Unicode" pitchFamily="34" charset="0"/>
              <a:ea typeface="MS PGothic" pitchFamily="34" charset="-128"/>
            </a:endParaRPr>
          </a:p>
          <a:p>
            <a:pPr marL="365125" indent="-255588" algn="r" rtl="1">
              <a:spcBef>
                <a:spcPts val="200"/>
              </a:spcBef>
              <a:buClr>
                <a:schemeClr val="accent1"/>
              </a:buClr>
              <a:buSzPct val="68000"/>
              <a:buFont typeface="Wingdings 3" pitchFamily="18" charset="2"/>
              <a:buNone/>
            </a:pPr>
            <a:endParaRPr lang="x-none" sz="2600" dirty="0">
              <a:latin typeface="Lucida Sans Unicode" pitchFamily="34" charset="0"/>
              <a:ea typeface="MS PGothic" pitchFamily="34" charset="-128"/>
            </a:endParaRPr>
          </a:p>
          <a:p>
            <a:pPr marL="365125" indent="-255588" algn="r" rtl="1">
              <a:spcBef>
                <a:spcPts val="200"/>
              </a:spcBef>
              <a:buClr>
                <a:schemeClr val="accent1"/>
              </a:buClr>
              <a:buSzPct val="68000"/>
              <a:buFont typeface="Wingdings 3" pitchFamily="18" charset="2"/>
              <a:buChar char=""/>
            </a:pPr>
            <a:r>
              <a:rPr lang="en-US" sz="2600" dirty="0">
                <a:latin typeface="Lucida Sans Unicode" pitchFamily="34" charset="0"/>
                <a:ea typeface="MS PGothic" pitchFamily="34" charset="-128"/>
              </a:rPr>
              <a:t> </a:t>
            </a:r>
            <a:r>
              <a:rPr lang="ar-LB" sz="2600" dirty="0" smtClean="0">
                <a:latin typeface="Lucida Sans Unicode" pitchFamily="34" charset="0"/>
                <a:ea typeface="MS PGothic" pitchFamily="34" charset="-128"/>
              </a:rPr>
              <a:t>قد</a:t>
            </a:r>
            <a:r>
              <a:rPr lang="x-none" sz="2600" smtClean="0">
                <a:latin typeface="Lucida Sans Unicode" pitchFamily="34" charset="0"/>
                <a:ea typeface="MS PGothic" pitchFamily="34" charset="-128"/>
              </a:rPr>
              <a:t> تسمع</a:t>
            </a:r>
            <a:r>
              <a:rPr lang="ar-LB" sz="2600" dirty="0" smtClean="0">
                <a:latin typeface="Lucida Sans Unicode" pitchFamily="34" charset="0"/>
                <a:ea typeface="MS PGothic" pitchFamily="34" charset="-128"/>
              </a:rPr>
              <a:t> أيضا</a:t>
            </a:r>
            <a:r>
              <a:rPr lang="x-none" sz="2600" smtClean="0">
                <a:latin typeface="Lucida Sans Unicode" pitchFamily="34" charset="0"/>
                <a:ea typeface="MS PGothic" pitchFamily="34" charset="-128"/>
              </a:rPr>
              <a:t> </a:t>
            </a:r>
            <a:r>
              <a:rPr lang="x-none" sz="2600" dirty="0">
                <a:latin typeface="Lucida Sans Unicode" pitchFamily="34" charset="0"/>
                <a:ea typeface="MS PGothic" pitchFamily="34" charset="-128"/>
              </a:rPr>
              <a:t>قصصا عديدة عن معاناة والآم ناس اخرين.</a:t>
            </a:r>
          </a:p>
          <a:p>
            <a:pPr marL="365125" indent="-255588" algn="r" rtl="1">
              <a:spcBef>
                <a:spcPts val="200"/>
              </a:spcBef>
              <a:buClr>
                <a:schemeClr val="accent1"/>
              </a:buClr>
              <a:buSzPct val="68000"/>
              <a:buFont typeface="Wingdings 3" pitchFamily="18" charset="2"/>
              <a:buNone/>
            </a:pPr>
            <a:r>
              <a:rPr lang="x-none" sz="2600" dirty="0">
                <a:latin typeface="Lucida Sans Unicode" pitchFamily="34" charset="0"/>
                <a:ea typeface="MS PGothic" pitchFamily="34" charset="-128"/>
              </a:rPr>
              <a:t> </a:t>
            </a:r>
          </a:p>
          <a:p>
            <a:pPr marL="365125" indent="-255588" algn="r" rtl="1">
              <a:spcBef>
                <a:spcPts val="200"/>
              </a:spcBef>
              <a:buClr>
                <a:schemeClr val="accent1"/>
              </a:buClr>
              <a:buSzPct val="68000"/>
              <a:buFont typeface="Wingdings 3" pitchFamily="18" charset="2"/>
              <a:buChar char=""/>
            </a:pPr>
            <a:r>
              <a:rPr lang="x-none" sz="2600" dirty="0">
                <a:latin typeface="Lucida Sans Unicode" pitchFamily="34" charset="0"/>
                <a:ea typeface="MS PGothic" pitchFamily="34" charset="-128"/>
              </a:rPr>
              <a:t> كل هذه التجارب يمكن </a:t>
            </a:r>
            <a:r>
              <a:rPr lang="x-none" sz="2600">
                <a:latin typeface="Lucida Sans Unicode" pitchFamily="34" charset="0"/>
                <a:ea typeface="MS PGothic" pitchFamily="34" charset="-128"/>
              </a:rPr>
              <a:t>ان </a:t>
            </a:r>
            <a:r>
              <a:rPr lang="x-none" sz="2600" smtClean="0">
                <a:latin typeface="Lucida Sans Unicode" pitchFamily="34" charset="0"/>
                <a:ea typeface="MS PGothic" pitchFamily="34" charset="-128"/>
              </a:rPr>
              <a:t>ت</a:t>
            </a:r>
            <a:r>
              <a:rPr lang="ar-LB" sz="2600" dirty="0" smtClean="0">
                <a:latin typeface="Lucida Sans Unicode" pitchFamily="34" charset="0"/>
                <a:ea typeface="MS PGothic" pitchFamily="34" charset="-128"/>
              </a:rPr>
              <a:t>ؤ</a:t>
            </a:r>
            <a:r>
              <a:rPr lang="x-none" sz="2600" smtClean="0">
                <a:latin typeface="Lucida Sans Unicode" pitchFamily="34" charset="0"/>
                <a:ea typeface="MS PGothic" pitchFamily="34" charset="-128"/>
              </a:rPr>
              <a:t>ثر </a:t>
            </a:r>
            <a:r>
              <a:rPr lang="ar-LB" sz="2600" dirty="0" smtClean="0">
                <a:latin typeface="Lucida Sans Unicode" pitchFamily="34" charset="0"/>
                <a:ea typeface="MS PGothic" pitchFamily="34" charset="-128"/>
              </a:rPr>
              <a:t>ف</a:t>
            </a:r>
            <a:r>
              <a:rPr lang="x-none" sz="2600" smtClean="0">
                <a:latin typeface="Lucida Sans Unicode" pitchFamily="34" charset="0"/>
                <a:ea typeface="MS PGothic" pitchFamily="34" charset="-128"/>
              </a:rPr>
              <a:t>يك  </a:t>
            </a:r>
            <a:r>
              <a:rPr lang="x-none" sz="2600">
                <a:latin typeface="Lucida Sans Unicode" pitchFamily="34" charset="0"/>
                <a:ea typeface="MS PGothic" pitchFamily="34" charset="-128"/>
              </a:rPr>
              <a:t>و </a:t>
            </a:r>
            <a:r>
              <a:rPr lang="ar-LB" sz="2600" dirty="0" smtClean="0">
                <a:latin typeface="Lucida Sans Unicode" pitchFamily="34" charset="0"/>
                <a:ea typeface="MS PGothic" pitchFamily="34" charset="-128"/>
              </a:rPr>
              <a:t>ف</a:t>
            </a:r>
            <a:r>
              <a:rPr lang="x-none" sz="2600" smtClean="0">
                <a:latin typeface="Lucida Sans Unicode" pitchFamily="34" charset="0"/>
                <a:ea typeface="MS PGothic" pitchFamily="34" charset="-128"/>
              </a:rPr>
              <a:t>ي </a:t>
            </a:r>
            <a:r>
              <a:rPr lang="x-none" sz="2600" dirty="0">
                <a:latin typeface="Lucida Sans Unicode" pitchFamily="34" charset="0"/>
                <a:ea typeface="MS PGothic" pitchFamily="34" charset="-128"/>
              </a:rPr>
              <a:t>مساعديك بشكل شخصي.</a:t>
            </a:r>
          </a:p>
        </p:txBody>
      </p:sp>
    </p:spTree>
    <p:extLst>
      <p:ext uri="{BB962C8B-B14F-4D97-AF65-F5344CB8AC3E}">
        <p14:creationId xmlns:p14="http://schemas.microsoft.com/office/powerpoint/2010/main" xmlns="" xmlns:mv="urn:schemas-microsoft-com:mac:vml" xmlns:mc="http://schemas.openxmlformats.org/markup-compatibility/2006" val="14591816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228600" y="1524000"/>
            <a:ext cx="4343400" cy="4648200"/>
          </a:xfrm>
        </p:spPr>
        <p:txBody>
          <a:bodyPr/>
          <a:lstStyle/>
          <a:p>
            <a:pPr algn="l" rtl="0" eaLnBrk="1" hangingPunct="1">
              <a:spcBef>
                <a:spcPts val="200"/>
              </a:spcBef>
            </a:pPr>
            <a:r>
              <a:rPr lang="en-US" altLang="ja-JP" sz="2000" dirty="0" smtClean="0"/>
              <a:t>Need to cope with own fears and the  situation otherwise can lead to feeling overwhelmed, hopeless, or resigned.</a:t>
            </a:r>
          </a:p>
          <a:p>
            <a:pPr algn="l" rtl="0" eaLnBrk="1" hangingPunct="1">
              <a:spcBef>
                <a:spcPts val="200"/>
              </a:spcBef>
              <a:buFont typeface="Wingdings 3" pitchFamily="18" charset="2"/>
              <a:buNone/>
            </a:pPr>
            <a:endParaRPr lang="en-US" altLang="ja-JP" sz="2000" dirty="0" smtClean="0"/>
          </a:p>
          <a:p>
            <a:pPr algn="l" rtl="0" eaLnBrk="1" hangingPunct="1">
              <a:spcBef>
                <a:spcPts val="200"/>
              </a:spcBef>
            </a:pPr>
            <a:r>
              <a:rPr lang="en-US" altLang="ja-JP" sz="2000" dirty="0" smtClean="0"/>
              <a:t>Must care for SELF in order to care for others! </a:t>
            </a:r>
          </a:p>
          <a:p>
            <a:pPr algn="l" rtl="0" eaLnBrk="1" hangingPunct="1">
              <a:spcBef>
                <a:spcPts val="200"/>
              </a:spcBef>
              <a:buFont typeface="Wingdings 3" pitchFamily="18" charset="2"/>
              <a:buNone/>
            </a:pPr>
            <a:endParaRPr lang="en-US" altLang="ja-JP" sz="2000" dirty="0" smtClean="0"/>
          </a:p>
          <a:p>
            <a:pPr algn="l" rtl="0" eaLnBrk="1" hangingPunct="1">
              <a:spcBef>
                <a:spcPts val="200"/>
              </a:spcBef>
            </a:pPr>
            <a:r>
              <a:rPr lang="en-US" altLang="ja-JP" sz="2000" dirty="0" smtClean="0"/>
              <a:t>Avoid becoming too close to the situation and group (e.g. no boundaries) </a:t>
            </a:r>
          </a:p>
          <a:p>
            <a:pPr algn="l" rtl="0" eaLnBrk="1" hangingPunct="1">
              <a:spcBef>
                <a:spcPts val="200"/>
              </a:spcBef>
              <a:buFont typeface="Wingdings 3" pitchFamily="18" charset="2"/>
              <a:buNone/>
            </a:pPr>
            <a:endParaRPr lang="en-US" altLang="ja-JP" sz="2000" dirty="0" smtClean="0"/>
          </a:p>
          <a:p>
            <a:pPr algn="l" rtl="0" eaLnBrk="1" hangingPunct="1">
              <a:spcBef>
                <a:spcPts val="200"/>
              </a:spcBef>
            </a:pPr>
            <a:r>
              <a:rPr lang="en-US" altLang="ja-JP" sz="2000" dirty="0" smtClean="0"/>
              <a:t>Practice what you recommend. </a:t>
            </a:r>
          </a:p>
        </p:txBody>
      </p:sp>
      <p:pic>
        <p:nvPicPr>
          <p:cNvPr id="64515" name="Rectangle 2"/>
          <p:cNvPicPr>
            <a:picLocks noGrp="1" noChangeArrowheads="1"/>
          </p:cNvPicPr>
          <p:nvPr>
            <p:ph type="title"/>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b="58424"/>
          <a:stretch>
            <a:fillRect/>
          </a:stretch>
        </p:blipFill>
        <p:spPr bwMode="auto">
          <a:xfrm>
            <a:off x="268288" y="311150"/>
            <a:ext cx="7742237" cy="603250"/>
          </a:xfrm>
        </p:spPr>
      </p:pic>
      <p:sp>
        <p:nvSpPr>
          <p:cNvPr id="5" name="Rectangle 2"/>
          <p:cNvSpPr txBox="1">
            <a:spLocks noChangeArrowheads="1"/>
          </p:cNvSpPr>
          <p:nvPr/>
        </p:nvSpPr>
        <p:spPr>
          <a:xfrm>
            <a:off x="4724400" y="76200"/>
            <a:ext cx="4419600" cy="1143000"/>
          </a:xfrm>
          <a:prstGeom prst="rect">
            <a:avLst/>
          </a:prstGeom>
        </p:spPr>
        <p:txBody>
          <a:bodyPr anchor="ctr">
            <a:normAutofit/>
          </a:bodyPr>
          <a:lstStyle/>
          <a:p>
            <a:pPr algn="l" rtl="0">
              <a:defRPr/>
            </a:pPr>
            <a:endParaRPr lang="en-US" sz="3100" b="1">
              <a:solidFill>
                <a:schemeClr val="tx2"/>
              </a:solidFill>
              <a:effectLst>
                <a:outerShdw blurRad="38100" dist="38100" dir="2700000" algn="tl">
                  <a:srgbClr val="C0C0C0"/>
                </a:outerShdw>
              </a:effectLst>
              <a:latin typeface="Lucida Sans Unicode" pitchFamily="34" charset="0"/>
            </a:endParaRPr>
          </a:p>
        </p:txBody>
      </p:sp>
      <p:sp>
        <p:nvSpPr>
          <p:cNvPr id="64517" name="Rectangle 8"/>
          <p:cNvSpPr>
            <a:spLocks noChangeArrowheads="1"/>
          </p:cNvSpPr>
          <p:nvPr/>
        </p:nvSpPr>
        <p:spPr bwMode="auto">
          <a:xfrm>
            <a:off x="4213860" y="838200"/>
            <a:ext cx="4800600" cy="7620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nchor="ctr"/>
          <a:lstStyle/>
          <a:p>
            <a:pPr rtl="0"/>
            <a:r>
              <a:rPr lang="x-none" sz="4000" dirty="0">
                <a:solidFill>
                  <a:schemeClr val="tx2"/>
                </a:solidFill>
                <a:ea typeface="MS PGothic" pitchFamily="34" charset="-128"/>
                <a:cs typeface="Times New Roman" pitchFamily="18" charset="0"/>
              </a:rPr>
              <a:t>لماذا العناية بالنفس هامة</a:t>
            </a:r>
            <a:endParaRPr lang="en-US" sz="4000" dirty="0">
              <a:solidFill>
                <a:schemeClr val="tx2"/>
              </a:solidFill>
              <a:ea typeface="MS PGothic" pitchFamily="34" charset="-128"/>
              <a:cs typeface="Times New Roman" pitchFamily="18" charset="0"/>
            </a:endParaRPr>
          </a:p>
        </p:txBody>
      </p:sp>
      <p:sp>
        <p:nvSpPr>
          <p:cNvPr id="64518" name="Rectangle 3"/>
          <p:cNvSpPr>
            <a:spLocks noChangeArrowheads="1"/>
          </p:cNvSpPr>
          <p:nvPr/>
        </p:nvSpPr>
        <p:spPr bwMode="auto">
          <a:xfrm>
            <a:off x="4572000" y="1600200"/>
            <a:ext cx="4389120" cy="44958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marL="365125" indent="-255588" algn="r" rtl="1">
              <a:lnSpc>
                <a:spcPct val="70000"/>
              </a:lnSpc>
              <a:spcBef>
                <a:spcPts val="200"/>
              </a:spcBef>
              <a:buClr>
                <a:schemeClr val="accent1"/>
              </a:buClr>
              <a:buSzPct val="68000"/>
              <a:buFont typeface="Wingdings 3" pitchFamily="18" charset="2"/>
              <a:buChar char=""/>
            </a:pPr>
            <a:r>
              <a:rPr lang="en-US" sz="2600" dirty="0">
                <a:latin typeface="Lucida Sans Unicode" pitchFamily="34" charset="0"/>
                <a:ea typeface="MS PGothic" pitchFamily="34" charset="-128"/>
              </a:rPr>
              <a:t> </a:t>
            </a:r>
            <a:r>
              <a:rPr lang="x-none" sz="2600">
                <a:latin typeface="Lucida Sans Unicode" pitchFamily="34" charset="0"/>
                <a:ea typeface="MS PGothic" pitchFamily="34" charset="-128"/>
              </a:rPr>
              <a:t>لكي </a:t>
            </a:r>
            <a:r>
              <a:rPr lang="x-none" sz="2600" smtClean="0">
                <a:latin typeface="Lucida Sans Unicode" pitchFamily="34" charset="0"/>
                <a:ea typeface="MS PGothic" pitchFamily="34" charset="-128"/>
              </a:rPr>
              <a:t>يت</a:t>
            </a:r>
            <a:r>
              <a:rPr lang="ar-LB" sz="2600" dirty="0" smtClean="0">
                <a:latin typeface="Lucida Sans Unicode" pitchFamily="34" charset="0"/>
                <a:ea typeface="MS PGothic" pitchFamily="34" charset="-128"/>
              </a:rPr>
              <a:t>كيّف الشخص</a:t>
            </a:r>
            <a:r>
              <a:rPr lang="x-none" sz="2600" smtClean="0">
                <a:latin typeface="Lucida Sans Unicode" pitchFamily="34" charset="0"/>
                <a:ea typeface="MS PGothic" pitchFamily="34" charset="-128"/>
              </a:rPr>
              <a:t> </a:t>
            </a:r>
            <a:r>
              <a:rPr lang="x-none" sz="2600">
                <a:latin typeface="Lucida Sans Unicode" pitchFamily="34" charset="0"/>
                <a:ea typeface="MS PGothic" pitchFamily="34" charset="-128"/>
              </a:rPr>
              <a:t>مع </a:t>
            </a:r>
            <a:r>
              <a:rPr lang="x-none" sz="2600" smtClean="0">
                <a:latin typeface="Lucida Sans Unicode" pitchFamily="34" charset="0"/>
                <a:ea typeface="MS PGothic" pitchFamily="34" charset="-128"/>
              </a:rPr>
              <a:t>مخاوف</a:t>
            </a:r>
            <a:r>
              <a:rPr lang="ar-LB" sz="2600" dirty="0" smtClean="0">
                <a:latin typeface="Lucida Sans Unicode" pitchFamily="34" charset="0"/>
                <a:ea typeface="MS PGothic" pitchFamily="34" charset="-128"/>
              </a:rPr>
              <a:t>ه </a:t>
            </a:r>
          </a:p>
          <a:p>
            <a:pPr marL="365125" indent="-255588" algn="r" rtl="1">
              <a:lnSpc>
                <a:spcPct val="70000"/>
              </a:lnSpc>
              <a:spcBef>
                <a:spcPts val="200"/>
              </a:spcBef>
              <a:buClr>
                <a:schemeClr val="accent1"/>
              </a:buClr>
              <a:buSzPct val="68000"/>
            </a:pPr>
            <a:r>
              <a:rPr lang="x-none" sz="2600" smtClean="0">
                <a:latin typeface="Lucida Sans Unicode" pitchFamily="34" charset="0"/>
                <a:ea typeface="MS PGothic" pitchFamily="34" charset="-128"/>
              </a:rPr>
              <a:t>و</a:t>
            </a:r>
            <a:r>
              <a:rPr lang="ar-LB" sz="2600" dirty="0" smtClean="0">
                <a:latin typeface="Lucida Sans Unicode" pitchFamily="34" charset="0"/>
                <a:ea typeface="MS PGothic" pitchFamily="34" charset="-128"/>
              </a:rPr>
              <a:t>إ</a:t>
            </a:r>
            <a:r>
              <a:rPr lang="x-none" sz="2600" smtClean="0">
                <a:latin typeface="Lucida Sans Unicode" pitchFamily="34" charset="0"/>
                <a:ea typeface="MS PGothic" pitchFamily="34" charset="-128"/>
              </a:rPr>
              <a:t>لا  سيشعر</a:t>
            </a:r>
            <a:r>
              <a:rPr lang="ar-LB" sz="2600" dirty="0" smtClean="0">
                <a:latin typeface="Lucida Sans Unicode" pitchFamily="34" charset="0"/>
                <a:ea typeface="MS PGothic" pitchFamily="34" charset="-128"/>
              </a:rPr>
              <a:t> </a:t>
            </a:r>
            <a:r>
              <a:rPr lang="x-none" sz="2600" smtClean="0">
                <a:latin typeface="Lucida Sans Unicode" pitchFamily="34" charset="0"/>
                <a:ea typeface="MS PGothic" pitchFamily="34" charset="-128"/>
              </a:rPr>
              <a:t>الشخص بانه مغمور</a:t>
            </a:r>
            <a:r>
              <a:rPr lang="ar-LB" sz="2600" dirty="0" smtClean="0">
                <a:latin typeface="Lucida Sans Unicode" pitchFamily="34" charset="0"/>
                <a:ea typeface="MS PGothic" pitchFamily="34" charset="-128"/>
              </a:rPr>
              <a:t>، أ</a:t>
            </a:r>
            <a:r>
              <a:rPr lang="x-none" sz="2600" smtClean="0">
                <a:latin typeface="Lucida Sans Unicode" pitchFamily="34" charset="0"/>
                <a:ea typeface="MS PGothic" pitchFamily="34" charset="-128"/>
              </a:rPr>
              <a:t>و يائس</a:t>
            </a:r>
            <a:r>
              <a:rPr lang="ar-LB" sz="2600" dirty="0" smtClean="0">
                <a:latin typeface="Lucida Sans Unicode" pitchFamily="34" charset="0"/>
                <a:ea typeface="MS PGothic" pitchFamily="34" charset="-128"/>
              </a:rPr>
              <a:t> </a:t>
            </a:r>
            <a:r>
              <a:rPr lang="x-none" sz="2600" smtClean="0">
                <a:latin typeface="Lucida Sans Unicode" pitchFamily="34" charset="0"/>
                <a:ea typeface="MS PGothic" pitchFamily="34" charset="-128"/>
              </a:rPr>
              <a:t>وقد يستقيل </a:t>
            </a:r>
            <a:endParaRPr lang="en-US" sz="2600" dirty="0">
              <a:latin typeface="Lucida Sans Unicode" pitchFamily="34" charset="0"/>
              <a:ea typeface="MS PGothic" pitchFamily="34" charset="-128"/>
            </a:endParaRPr>
          </a:p>
          <a:p>
            <a:pPr marL="365125" indent="-255588" algn="r" rtl="1">
              <a:lnSpc>
                <a:spcPct val="70000"/>
              </a:lnSpc>
              <a:spcBef>
                <a:spcPts val="200"/>
              </a:spcBef>
              <a:buClr>
                <a:schemeClr val="accent1"/>
              </a:buClr>
              <a:buSzPct val="68000"/>
            </a:pPr>
            <a:endParaRPr lang="x-none" sz="2600" dirty="0">
              <a:latin typeface="Lucida Sans Unicode" pitchFamily="34" charset="0"/>
              <a:ea typeface="MS PGothic" pitchFamily="34" charset="-128"/>
            </a:endParaRPr>
          </a:p>
          <a:p>
            <a:pPr marL="365125" indent="-255588" algn="r" rtl="1">
              <a:lnSpc>
                <a:spcPct val="70000"/>
              </a:lnSpc>
              <a:spcBef>
                <a:spcPts val="2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ينبغي أن يعتني الشخص</a:t>
            </a:r>
            <a:r>
              <a:rPr lang="x-none" sz="2600" smtClean="0">
                <a:latin typeface="Lucida Sans Unicode" pitchFamily="34" charset="0"/>
                <a:ea typeface="MS PGothic" pitchFamily="34" charset="-128"/>
              </a:rPr>
              <a:t> بنفس</a:t>
            </a:r>
            <a:r>
              <a:rPr lang="ar-LB" sz="2600" dirty="0" smtClean="0">
                <a:latin typeface="Lucida Sans Unicode" pitchFamily="34" charset="0"/>
                <a:ea typeface="MS PGothic" pitchFamily="34" charset="-128"/>
              </a:rPr>
              <a:t>ه</a:t>
            </a:r>
            <a:r>
              <a:rPr lang="x-none" sz="2600" smtClean="0">
                <a:latin typeface="Lucida Sans Unicode" pitchFamily="34" charset="0"/>
                <a:ea typeface="MS PGothic" pitchFamily="34" charset="-128"/>
              </a:rPr>
              <a:t> </a:t>
            </a:r>
            <a:r>
              <a:rPr lang="x-none" sz="2600">
                <a:latin typeface="Lucida Sans Unicode" pitchFamily="34" charset="0"/>
                <a:ea typeface="MS PGothic" pitchFamily="34" charset="-128"/>
              </a:rPr>
              <a:t>لكي </a:t>
            </a:r>
            <a:r>
              <a:rPr lang="ar-LB" sz="2600" dirty="0" smtClean="0">
                <a:latin typeface="Lucida Sans Unicode" pitchFamily="34" charset="0"/>
                <a:ea typeface="MS PGothic" pitchFamily="34" charset="-128"/>
              </a:rPr>
              <a:t>ي</a:t>
            </a:r>
            <a:r>
              <a:rPr lang="x-none" sz="2600" smtClean="0">
                <a:latin typeface="Lucida Sans Unicode" pitchFamily="34" charset="0"/>
                <a:ea typeface="MS PGothic" pitchFamily="34" charset="-128"/>
              </a:rPr>
              <a:t>ستطيع ا</a:t>
            </a:r>
            <a:r>
              <a:rPr lang="ar-LB" sz="2600" dirty="0" smtClean="0">
                <a:latin typeface="Lucida Sans Unicode" pitchFamily="34" charset="0"/>
                <a:ea typeface="MS PGothic" pitchFamily="34" charset="-128"/>
              </a:rPr>
              <a:t>لإ</a:t>
            </a:r>
            <a:r>
              <a:rPr lang="x-none" sz="2600" smtClean="0">
                <a:latin typeface="Lucida Sans Unicode" pitchFamily="34" charset="0"/>
                <a:ea typeface="MS PGothic" pitchFamily="34" charset="-128"/>
              </a:rPr>
              <a:t>عتن</a:t>
            </a:r>
            <a:r>
              <a:rPr lang="ar-LB" sz="2600" dirty="0" smtClean="0">
                <a:latin typeface="Lucida Sans Unicode" pitchFamily="34" charset="0"/>
                <a:ea typeface="MS PGothic" pitchFamily="34" charset="-128"/>
              </a:rPr>
              <a:t>اء</a:t>
            </a:r>
            <a:r>
              <a:rPr lang="x-none" sz="2600" smtClean="0">
                <a:latin typeface="Lucida Sans Unicode" pitchFamily="34" charset="0"/>
                <a:ea typeface="MS PGothic" pitchFamily="34" charset="-128"/>
              </a:rPr>
              <a:t> بال</a:t>
            </a:r>
            <a:r>
              <a:rPr lang="ar-LB" sz="2600" dirty="0" smtClean="0">
                <a:latin typeface="Lucida Sans Unicode" pitchFamily="34" charset="0"/>
                <a:ea typeface="MS PGothic" pitchFamily="34" charset="-128"/>
              </a:rPr>
              <a:t>آ</a:t>
            </a:r>
            <a:r>
              <a:rPr lang="x-none" sz="2600" smtClean="0">
                <a:latin typeface="Lucida Sans Unicode" pitchFamily="34" charset="0"/>
                <a:ea typeface="MS PGothic" pitchFamily="34" charset="-128"/>
              </a:rPr>
              <a:t>خرين</a:t>
            </a:r>
            <a:r>
              <a:rPr lang="ar-LB" sz="2600" dirty="0" smtClean="0">
                <a:latin typeface="Lucida Sans Unicode" pitchFamily="34" charset="0"/>
                <a:ea typeface="MS PGothic" pitchFamily="34" charset="-128"/>
              </a:rPr>
              <a:t>.</a:t>
            </a:r>
            <a:endParaRPr lang="en-US" sz="2600" dirty="0">
              <a:latin typeface="Lucida Sans Unicode" pitchFamily="34" charset="0"/>
              <a:ea typeface="MS PGothic" pitchFamily="34" charset="-128"/>
            </a:endParaRPr>
          </a:p>
          <a:p>
            <a:pPr marL="365125" indent="-255588" algn="r" rtl="1">
              <a:lnSpc>
                <a:spcPct val="70000"/>
              </a:lnSpc>
              <a:spcBef>
                <a:spcPts val="200"/>
              </a:spcBef>
              <a:buClr>
                <a:schemeClr val="accent1"/>
              </a:buClr>
              <a:buSzPct val="68000"/>
            </a:pPr>
            <a:endParaRPr lang="en-US" sz="2600" dirty="0">
              <a:latin typeface="Lucida Sans Unicode" pitchFamily="34" charset="0"/>
              <a:ea typeface="MS PGothic" pitchFamily="34" charset="-128"/>
            </a:endParaRPr>
          </a:p>
          <a:p>
            <a:pPr marL="365125" indent="-255588" algn="r" rtl="1">
              <a:lnSpc>
                <a:spcPct val="70000"/>
              </a:lnSpc>
              <a:spcBef>
                <a:spcPts val="2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نتفادى </a:t>
            </a:r>
            <a:r>
              <a:rPr lang="ar-LB" sz="2600" dirty="0">
                <a:latin typeface="Lucida Sans Unicode" pitchFamily="34" charset="0"/>
                <a:ea typeface="MS PGothic" pitchFamily="34" charset="-128"/>
              </a:rPr>
              <a:t>الاقتراب من </a:t>
            </a:r>
            <a:r>
              <a:rPr lang="ar-LB" sz="2600" dirty="0" smtClean="0">
                <a:latin typeface="Lucida Sans Unicode" pitchFamily="34" charset="0"/>
                <a:ea typeface="MS PGothic" pitchFamily="34" charset="-128"/>
              </a:rPr>
              <a:t>الوضع والمجموعة </a:t>
            </a:r>
            <a:r>
              <a:rPr lang="ar-LB" sz="2600" dirty="0">
                <a:latin typeface="Lucida Sans Unicode" pitchFamily="34" charset="0"/>
                <a:ea typeface="MS PGothic" pitchFamily="34" charset="-128"/>
              </a:rPr>
              <a:t>بشكل وثيق (مثلا، لا حدود)</a:t>
            </a:r>
          </a:p>
          <a:p>
            <a:pPr marL="365125" indent="-255588" algn="r" rtl="1">
              <a:lnSpc>
                <a:spcPct val="70000"/>
              </a:lnSpc>
              <a:spcBef>
                <a:spcPts val="200"/>
              </a:spcBef>
              <a:buClr>
                <a:schemeClr val="accent1"/>
              </a:buClr>
              <a:buSzPct val="68000"/>
              <a:buFont typeface="Wingdings 3" pitchFamily="18" charset="2"/>
              <a:buChar char=""/>
            </a:pPr>
            <a:endParaRPr lang="x-none" sz="2600" dirty="0">
              <a:latin typeface="Lucida Sans Unicode" pitchFamily="34" charset="0"/>
              <a:ea typeface="MS PGothic" pitchFamily="34" charset="-128"/>
            </a:endParaRPr>
          </a:p>
          <a:p>
            <a:pPr marL="365125" indent="-255588" algn="r" rtl="1">
              <a:lnSpc>
                <a:spcPct val="70000"/>
              </a:lnSpc>
              <a:spcBef>
                <a:spcPts val="200"/>
              </a:spcBef>
              <a:buClr>
                <a:schemeClr val="accent1"/>
              </a:buClr>
              <a:buSzPct val="68000"/>
              <a:buFont typeface="Wingdings 3" pitchFamily="18" charset="2"/>
              <a:buChar char=""/>
            </a:pPr>
            <a:r>
              <a:rPr lang="x-none" sz="2600" dirty="0">
                <a:latin typeface="Lucida Sans Unicode" pitchFamily="34" charset="0"/>
                <a:ea typeface="MS PGothic" pitchFamily="34" charset="-128"/>
              </a:rPr>
              <a:t>افعل ما تنصح به انت</a:t>
            </a:r>
            <a:r>
              <a:rPr lang="en-US" sz="2600" dirty="0">
                <a:latin typeface="Lucida Sans Unicode" pitchFamily="34" charset="0"/>
                <a:ea typeface="MS PGothic" pitchFamily="34" charset="-128"/>
              </a:rPr>
              <a:t>.</a:t>
            </a:r>
          </a:p>
        </p:txBody>
      </p:sp>
    </p:spTree>
    <p:extLst>
      <p:ext uri="{BB962C8B-B14F-4D97-AF65-F5344CB8AC3E}">
        <p14:creationId xmlns:p14="http://schemas.microsoft.com/office/powerpoint/2010/main" xmlns="" xmlns:mv="urn:schemas-microsoft-com:mac:vml" xmlns:mc="http://schemas.openxmlformats.org/markup-compatibility/2006" val="648989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304800" y="1295400"/>
            <a:ext cx="4495800" cy="5181600"/>
          </a:xfrm>
        </p:spPr>
        <p:txBody>
          <a:bodyPr/>
          <a:lstStyle/>
          <a:p>
            <a:pPr algn="l" rtl="0" eaLnBrk="1" hangingPunct="1">
              <a:spcBef>
                <a:spcPts val="200"/>
              </a:spcBef>
            </a:pPr>
            <a:r>
              <a:rPr lang="en-US" altLang="ja-JP" sz="2000" dirty="0" smtClean="0"/>
              <a:t>Loss of interest/enthusiasm</a:t>
            </a:r>
          </a:p>
          <a:p>
            <a:pPr algn="l" rtl="0" eaLnBrk="1" hangingPunct="1">
              <a:spcBef>
                <a:spcPts val="200"/>
              </a:spcBef>
            </a:pPr>
            <a:r>
              <a:rPr lang="en-US" altLang="ja-JP" sz="2000" dirty="0" smtClean="0"/>
              <a:t>Excessive tiredness</a:t>
            </a:r>
          </a:p>
          <a:p>
            <a:pPr algn="l" rtl="0" eaLnBrk="1" hangingPunct="1">
              <a:spcBef>
                <a:spcPts val="200"/>
              </a:spcBef>
            </a:pPr>
            <a:r>
              <a:rPr lang="en-US" altLang="ja-JP" sz="2000" dirty="0" smtClean="0"/>
              <a:t>Inability to concentrate</a:t>
            </a:r>
          </a:p>
          <a:p>
            <a:pPr algn="l" rtl="0" eaLnBrk="1" hangingPunct="1">
              <a:spcBef>
                <a:spcPts val="200"/>
              </a:spcBef>
            </a:pPr>
            <a:r>
              <a:rPr lang="en-US" altLang="ja-JP" sz="2000" dirty="0" smtClean="0"/>
              <a:t>Symptoms of illness (e.g. stomach problems, headache)</a:t>
            </a:r>
          </a:p>
          <a:p>
            <a:pPr algn="l" rtl="0" eaLnBrk="1" hangingPunct="1">
              <a:spcBef>
                <a:spcPts val="200"/>
              </a:spcBef>
            </a:pPr>
            <a:r>
              <a:rPr lang="en-US" altLang="ja-JP" sz="2000" dirty="0" smtClean="0"/>
              <a:t>Sleep difficulties</a:t>
            </a:r>
          </a:p>
          <a:p>
            <a:pPr algn="l" rtl="0" eaLnBrk="1" hangingPunct="1">
              <a:spcBef>
                <a:spcPts val="200"/>
              </a:spcBef>
            </a:pPr>
            <a:r>
              <a:rPr lang="en-US" altLang="ja-JP" sz="2000" dirty="0" smtClean="0"/>
              <a:t>High use of tobacco/drugs</a:t>
            </a:r>
          </a:p>
          <a:p>
            <a:pPr algn="l" rtl="0" eaLnBrk="1" hangingPunct="1">
              <a:spcBef>
                <a:spcPts val="200"/>
              </a:spcBef>
            </a:pPr>
            <a:r>
              <a:rPr lang="en-US" altLang="ja-JP" sz="2000" dirty="0" smtClean="0"/>
              <a:t>Inefficiency</a:t>
            </a:r>
          </a:p>
          <a:p>
            <a:pPr algn="l" rtl="0" eaLnBrk="1" hangingPunct="1">
              <a:spcBef>
                <a:spcPts val="200"/>
              </a:spcBef>
            </a:pPr>
            <a:r>
              <a:rPr lang="en-US" altLang="ja-JP" sz="2000" dirty="0" smtClean="0"/>
              <a:t>Extreme cases: Grandiose beliefs about one’s own importance, reckless behavior</a:t>
            </a:r>
          </a:p>
          <a:p>
            <a:pPr algn="l" rtl="0" eaLnBrk="1" hangingPunct="1">
              <a:spcBef>
                <a:spcPts val="200"/>
              </a:spcBef>
            </a:pPr>
            <a:r>
              <a:rPr lang="en-US" altLang="ja-JP" sz="2000" dirty="0" smtClean="0"/>
              <a:t>Mistrusting others</a:t>
            </a:r>
          </a:p>
          <a:p>
            <a:pPr algn="l" rtl="0" eaLnBrk="1" hangingPunct="1">
              <a:spcBef>
                <a:spcPts val="200"/>
              </a:spcBef>
            </a:pPr>
            <a:r>
              <a:rPr lang="en-US" altLang="ja-JP" sz="2000" dirty="0" smtClean="0"/>
              <a:t>Neglecting personal safety and physical needs</a:t>
            </a:r>
          </a:p>
        </p:txBody>
      </p:sp>
      <p:pic>
        <p:nvPicPr>
          <p:cNvPr id="7170" name="Rectangle 2"/>
          <p:cNvPicPr>
            <a:picLocks noGrp="1" noChangeArrowheads="1"/>
          </p:cNvPicPr>
          <p:nvPr>
            <p:ph type="title"/>
          </p:nvPr>
        </p:nvPicPr>
        <p:blipFill>
          <a:blip r:embed="rId3" cstate="print"/>
          <a:srcRect b="58881"/>
          <a:stretch>
            <a:fillRect/>
          </a:stretch>
        </p:blipFill>
        <p:spPr bwMode="auto">
          <a:xfrm>
            <a:off x="749300" y="228600"/>
            <a:ext cx="8394700" cy="536575"/>
          </a:xfrm>
        </p:spPr>
      </p:pic>
      <p:sp>
        <p:nvSpPr>
          <p:cNvPr id="4" name="Rectangle 4"/>
          <p:cNvSpPr txBox="1">
            <a:spLocks noChangeArrowheads="1"/>
          </p:cNvSpPr>
          <p:nvPr/>
        </p:nvSpPr>
        <p:spPr bwMode="auto">
          <a:xfrm>
            <a:off x="914400" y="533400"/>
            <a:ext cx="8001000" cy="563563"/>
          </a:xfrm>
          <a:prstGeom prst="rect">
            <a:avLst/>
          </a:prstGeom>
          <a:noFill/>
        </p:spPr>
        <p:txBody>
          <a:bodyPr anchor="ctr"/>
          <a:lstStyle/>
          <a:p>
            <a:pPr rtl="0">
              <a:defRPr/>
            </a:pPr>
            <a:r>
              <a:rPr lang="x-none" sz="3200" dirty="0">
                <a:solidFill>
                  <a:schemeClr val="tx2"/>
                </a:solidFill>
                <a:latin typeface="+mj-lt"/>
                <a:ea typeface="MS PGothic" pitchFamily="34" charset="-128"/>
                <a:cs typeface="+mj-cs"/>
              </a:rPr>
              <a:t>علامات تحذيرية </a:t>
            </a:r>
            <a:r>
              <a:rPr lang="ar-AE" sz="3200" dirty="0">
                <a:solidFill>
                  <a:schemeClr val="tx2"/>
                </a:solidFill>
                <a:latin typeface="+mj-lt"/>
                <a:ea typeface="MS PGothic" pitchFamily="34" charset="-128"/>
                <a:cs typeface="+mj-cs"/>
              </a:rPr>
              <a:t>ل</a:t>
            </a:r>
            <a:r>
              <a:rPr lang="x-none" sz="3200" dirty="0">
                <a:solidFill>
                  <a:schemeClr val="tx2"/>
                </a:solidFill>
                <a:latin typeface="+mj-lt"/>
                <a:ea typeface="MS PGothic" pitchFamily="34" charset="-128"/>
                <a:cs typeface="+mj-cs"/>
              </a:rPr>
              <a:t>وجود الإحتراق الوظيفي</a:t>
            </a:r>
            <a:endParaRPr lang="en-US" sz="3200" dirty="0">
              <a:solidFill>
                <a:schemeClr val="tx2"/>
              </a:solidFill>
              <a:latin typeface="+mj-lt"/>
              <a:ea typeface="MS PGothic" pitchFamily="34" charset="-128"/>
              <a:cs typeface="Arial" charset="0"/>
            </a:endParaRPr>
          </a:p>
        </p:txBody>
      </p:sp>
      <p:sp>
        <p:nvSpPr>
          <p:cNvPr id="6" name="Rectangle 3"/>
          <p:cNvSpPr txBox="1">
            <a:spLocks/>
          </p:cNvSpPr>
          <p:nvPr/>
        </p:nvSpPr>
        <p:spPr bwMode="auto">
          <a:xfrm>
            <a:off x="4724400" y="1828800"/>
            <a:ext cx="4419600" cy="5486400"/>
          </a:xfrm>
          <a:prstGeom prst="rect">
            <a:avLst/>
          </a:prstGeom>
          <a:noFill/>
          <a:ln w="9525">
            <a:noFill/>
            <a:miter lim="800000"/>
            <a:headEnd/>
            <a:tailEnd/>
          </a:ln>
        </p:spPr>
        <p:txBody>
          <a:bodyPr/>
          <a:lstStyle/>
          <a:p>
            <a:pPr marL="365125" indent="-255588" algn="r" rtl="1" eaLnBrk="0" hangingPunct="0">
              <a:spcBef>
                <a:spcPts val="400"/>
              </a:spcBef>
              <a:buClr>
                <a:schemeClr val="accent1"/>
              </a:buClr>
              <a:buSzPct val="68000"/>
              <a:buFont typeface="Wingdings 3" pitchFamily="18" charset="2"/>
              <a:buChar char=""/>
            </a:pPr>
            <a:r>
              <a:rPr lang="en-US" sz="2200" dirty="0" err="1">
                <a:latin typeface="Arial" pitchFamily="34" charset="0"/>
                <a:ea typeface="MS PGothic" pitchFamily="34" charset="-128"/>
                <a:cs typeface="Arial" pitchFamily="34" charset="0"/>
              </a:rPr>
              <a:t>فقدان</a:t>
            </a:r>
            <a:r>
              <a:rPr lang="en-US" sz="2200" dirty="0">
                <a:latin typeface="Arial" pitchFamily="34" charset="0"/>
                <a:ea typeface="MS PGothic" pitchFamily="34" charset="-128"/>
                <a:cs typeface="Arial" pitchFamily="34" charset="0"/>
              </a:rPr>
              <a:t> </a:t>
            </a:r>
            <a:r>
              <a:rPr lang="en-US" sz="2200" dirty="0" err="1" smtClean="0">
                <a:latin typeface="Arial" pitchFamily="34" charset="0"/>
                <a:ea typeface="MS PGothic" pitchFamily="34" charset="-128"/>
                <a:cs typeface="Arial" pitchFamily="34" charset="0"/>
              </a:rPr>
              <a:t>الاهتمام</a:t>
            </a:r>
            <a:r>
              <a:rPr lang="x-none" sz="2200" dirty="0">
                <a:latin typeface="Arial" pitchFamily="34" charset="0"/>
                <a:ea typeface="MS PGothic" pitchFamily="34" charset="-128"/>
                <a:cs typeface="Arial" pitchFamily="34" charset="0"/>
              </a:rPr>
              <a:t> </a:t>
            </a:r>
            <a:r>
              <a:rPr lang="x-none" sz="2200" dirty="0" smtClean="0">
                <a:latin typeface="Arial" pitchFamily="34" charset="0"/>
                <a:ea typeface="MS PGothic" pitchFamily="34" charset="-128"/>
                <a:cs typeface="Arial" pitchFamily="34" charset="0"/>
              </a:rPr>
              <a:t>أو ال</a:t>
            </a:r>
            <a:r>
              <a:rPr lang="en-US" sz="2200" dirty="0" err="1">
                <a:latin typeface="Arial" pitchFamily="34" charset="0"/>
                <a:ea typeface="MS PGothic" pitchFamily="34" charset="-128"/>
                <a:cs typeface="Arial" pitchFamily="34" charset="0"/>
              </a:rPr>
              <a:t>حماس</a:t>
            </a:r>
            <a:endParaRPr lang="x-none" sz="2200" dirty="0">
              <a:latin typeface="Arial" pitchFamily="34" charset="0"/>
              <a:ea typeface="MS PGothic" pitchFamily="34" charset="-128"/>
              <a:cs typeface="Arial" pitchFamily="34" charset="0"/>
            </a:endParaRPr>
          </a:p>
          <a:p>
            <a:pPr marL="365125" indent="-255588" algn="r" rtl="1" eaLnBrk="0" hangingPunct="0">
              <a:spcBef>
                <a:spcPts val="400"/>
              </a:spcBef>
              <a:buClr>
                <a:schemeClr val="accent1"/>
              </a:buClr>
              <a:buSzPct val="68000"/>
              <a:buFont typeface="Wingdings 3" pitchFamily="18" charset="2"/>
              <a:buChar char=""/>
            </a:pPr>
            <a:r>
              <a:rPr lang="en-US" sz="2200" dirty="0" err="1">
                <a:latin typeface="Arial" pitchFamily="34" charset="0"/>
                <a:ea typeface="MS PGothic" pitchFamily="34" charset="-128"/>
                <a:cs typeface="Arial" pitchFamily="34" charset="0"/>
              </a:rPr>
              <a:t>التعب</a:t>
            </a:r>
            <a:r>
              <a:rPr lang="en-US" sz="2200" dirty="0">
                <a:latin typeface="Arial" pitchFamily="34" charset="0"/>
                <a:ea typeface="MS PGothic" pitchFamily="34" charset="-128"/>
                <a:cs typeface="Arial" pitchFamily="34" charset="0"/>
              </a:rPr>
              <a:t> </a:t>
            </a:r>
            <a:r>
              <a:rPr lang="en-US" sz="2200" dirty="0" err="1" smtClean="0">
                <a:latin typeface="Arial" pitchFamily="34" charset="0"/>
                <a:ea typeface="MS PGothic" pitchFamily="34" charset="-128"/>
                <a:cs typeface="Arial" pitchFamily="34" charset="0"/>
              </a:rPr>
              <a:t>ال</a:t>
            </a:r>
            <a:r>
              <a:rPr lang="ar-LB" sz="2200" dirty="0" smtClean="0">
                <a:latin typeface="Arial" pitchFamily="34" charset="0"/>
                <a:ea typeface="MS PGothic" pitchFamily="34" charset="-128"/>
                <a:cs typeface="Arial" pitchFamily="34" charset="0"/>
              </a:rPr>
              <a:t>مفرط</a:t>
            </a:r>
            <a:endParaRPr lang="x-none" sz="2200" dirty="0">
              <a:latin typeface="Arial" pitchFamily="34" charset="0"/>
              <a:ea typeface="MS PGothic" pitchFamily="34" charset="-128"/>
              <a:cs typeface="Arial" pitchFamily="34" charset="0"/>
            </a:endParaRPr>
          </a:p>
          <a:p>
            <a:pPr marL="365125" indent="-255588" algn="r" rtl="1" eaLnBrk="0" hangingPunct="0">
              <a:spcBef>
                <a:spcPts val="400"/>
              </a:spcBef>
              <a:buClr>
                <a:schemeClr val="accent1"/>
              </a:buClr>
              <a:buSzPct val="68000"/>
              <a:buFont typeface="Wingdings 3" pitchFamily="18" charset="2"/>
              <a:buChar char=""/>
            </a:pPr>
            <a:r>
              <a:rPr lang="en-US" sz="2200" dirty="0" err="1">
                <a:latin typeface="Arial" pitchFamily="34" charset="0"/>
                <a:ea typeface="MS PGothic" pitchFamily="34" charset="-128"/>
                <a:cs typeface="Arial" pitchFamily="34" charset="0"/>
              </a:rPr>
              <a:t>عدم</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القدرة</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على</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التركيز</a:t>
            </a:r>
            <a:endParaRPr lang="x-none" sz="2200" dirty="0">
              <a:latin typeface="Arial" pitchFamily="34" charset="0"/>
              <a:ea typeface="MS PGothic" pitchFamily="34" charset="-128"/>
              <a:cs typeface="Arial" pitchFamily="34" charset="0"/>
            </a:endParaRPr>
          </a:p>
          <a:p>
            <a:pPr marL="365125" indent="-255588" algn="r" rtl="1" eaLnBrk="0" hangingPunct="0">
              <a:spcBef>
                <a:spcPts val="400"/>
              </a:spcBef>
              <a:buClr>
                <a:schemeClr val="accent1"/>
              </a:buClr>
              <a:buSzPct val="68000"/>
              <a:buFont typeface="Wingdings 3" pitchFamily="18" charset="2"/>
              <a:buChar char=""/>
            </a:pPr>
            <a:r>
              <a:rPr lang="en-US" sz="2200" dirty="0" err="1">
                <a:latin typeface="Arial" pitchFamily="34" charset="0"/>
                <a:ea typeface="MS PGothic" pitchFamily="34" charset="-128"/>
                <a:cs typeface="Arial" pitchFamily="34" charset="0"/>
              </a:rPr>
              <a:t>أعراض</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المرض</a:t>
            </a:r>
            <a:r>
              <a:rPr lang="en-US" sz="2200" dirty="0">
                <a:latin typeface="Arial" pitchFamily="34" charset="0"/>
                <a:ea typeface="MS PGothic" pitchFamily="34" charset="-128"/>
                <a:cs typeface="Arial" pitchFamily="34" charset="0"/>
              </a:rPr>
              <a:t> </a:t>
            </a:r>
            <a:r>
              <a:rPr lang="ar-AE" sz="2200" dirty="0">
                <a:latin typeface="Arial" pitchFamily="34" charset="0"/>
                <a:ea typeface="MS PGothic" pitchFamily="34" charset="-128"/>
                <a:cs typeface="Arial" pitchFamily="34" charset="0"/>
              </a:rPr>
              <a:t>(مثلا </a:t>
            </a:r>
            <a:r>
              <a:rPr lang="x-none" sz="2200" dirty="0" smtClean="0">
                <a:latin typeface="Arial" pitchFamily="34" charset="0"/>
                <a:ea typeface="MS PGothic" pitchFamily="34" charset="-128"/>
                <a:cs typeface="Arial" pitchFamily="34" charset="0"/>
              </a:rPr>
              <a:t>مشاكل</a:t>
            </a:r>
            <a:r>
              <a:rPr lang="en-US" sz="2200" dirty="0" smtClean="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في</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المعدة</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والصداع</a:t>
            </a:r>
            <a:r>
              <a:rPr lang="ar-AE" sz="2200" dirty="0">
                <a:latin typeface="Arial" pitchFamily="34" charset="0"/>
                <a:ea typeface="MS PGothic" pitchFamily="34" charset="-128"/>
                <a:cs typeface="Arial" pitchFamily="34" charset="0"/>
              </a:rPr>
              <a:t>)</a:t>
            </a:r>
            <a:endParaRPr lang="x-none" sz="2200" dirty="0">
              <a:latin typeface="Arial" pitchFamily="34" charset="0"/>
              <a:ea typeface="MS PGothic" pitchFamily="34" charset="-128"/>
              <a:cs typeface="Arial" pitchFamily="34" charset="0"/>
            </a:endParaRPr>
          </a:p>
          <a:p>
            <a:pPr marL="365125" indent="-255588" algn="r" rtl="1" eaLnBrk="0" hangingPunct="0">
              <a:spcBef>
                <a:spcPts val="400"/>
              </a:spcBef>
              <a:buClr>
                <a:schemeClr val="accent1"/>
              </a:buClr>
              <a:buSzPct val="68000"/>
              <a:buFont typeface="Wingdings 3" pitchFamily="18" charset="2"/>
              <a:buChar char=""/>
            </a:pPr>
            <a:r>
              <a:rPr lang="ar-LB" sz="2200" dirty="0" smtClean="0">
                <a:latin typeface="Arial" pitchFamily="34" charset="0"/>
                <a:ea typeface="MS PGothic" pitchFamily="34" charset="-128"/>
                <a:cs typeface="Arial" pitchFamily="34" charset="0"/>
              </a:rPr>
              <a:t>مشكلات</a:t>
            </a:r>
            <a:r>
              <a:rPr lang="en-US" sz="2200" dirty="0" smtClean="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النوم</a:t>
            </a:r>
            <a:endParaRPr lang="x-none" sz="2200" dirty="0">
              <a:latin typeface="Arial" pitchFamily="34" charset="0"/>
              <a:ea typeface="MS PGothic" pitchFamily="34" charset="-128"/>
              <a:cs typeface="Arial" pitchFamily="34" charset="0"/>
            </a:endParaRPr>
          </a:p>
          <a:p>
            <a:pPr marL="365125" indent="-255588" algn="r" rtl="1" eaLnBrk="0" hangingPunct="0">
              <a:spcBef>
                <a:spcPts val="400"/>
              </a:spcBef>
              <a:buClr>
                <a:schemeClr val="accent1"/>
              </a:buClr>
              <a:buSzPct val="68000"/>
              <a:buFont typeface="Wingdings 3" pitchFamily="18" charset="2"/>
              <a:buChar char=""/>
            </a:pPr>
            <a:r>
              <a:rPr lang="ar-AE" sz="2200" dirty="0">
                <a:latin typeface="Arial" pitchFamily="34" charset="0"/>
                <a:ea typeface="MS PGothic" pitchFamily="34" charset="-128"/>
                <a:cs typeface="Arial" pitchFamily="34" charset="0"/>
              </a:rPr>
              <a:t>استخدام </a:t>
            </a:r>
            <a:r>
              <a:rPr lang="en-US" sz="2200" dirty="0" err="1">
                <a:latin typeface="Arial" pitchFamily="34" charset="0"/>
                <a:ea typeface="MS PGothic" pitchFamily="34" charset="-128"/>
                <a:cs typeface="Arial" pitchFamily="34" charset="0"/>
              </a:rPr>
              <a:t>التبغ</a:t>
            </a:r>
            <a:r>
              <a:rPr lang="en-US" sz="2200" dirty="0">
                <a:latin typeface="Arial" pitchFamily="34" charset="0"/>
                <a:ea typeface="MS PGothic" pitchFamily="34" charset="-128"/>
                <a:cs typeface="Arial" pitchFamily="34" charset="0"/>
              </a:rPr>
              <a:t> / </a:t>
            </a:r>
            <a:r>
              <a:rPr lang="en-US" sz="2200" dirty="0" err="1">
                <a:latin typeface="Arial" pitchFamily="34" charset="0"/>
                <a:ea typeface="MS PGothic" pitchFamily="34" charset="-128"/>
                <a:cs typeface="Arial" pitchFamily="34" charset="0"/>
              </a:rPr>
              <a:t>ال</a:t>
            </a:r>
            <a:r>
              <a:rPr lang="ar-AE" sz="2200" dirty="0">
                <a:latin typeface="Arial" pitchFamily="34" charset="0"/>
                <a:ea typeface="MS PGothic" pitchFamily="34" charset="-128"/>
                <a:cs typeface="Arial" pitchFamily="34" charset="0"/>
              </a:rPr>
              <a:t>أدوية بشكل كبير</a:t>
            </a:r>
            <a:endParaRPr lang="x-none" sz="2200" dirty="0">
              <a:latin typeface="Arial" pitchFamily="34" charset="0"/>
              <a:ea typeface="MS PGothic" pitchFamily="34" charset="-128"/>
              <a:cs typeface="Arial" pitchFamily="34" charset="0"/>
            </a:endParaRPr>
          </a:p>
          <a:p>
            <a:pPr marL="365125" indent="-255588" algn="r" rtl="1" eaLnBrk="0" hangingPunct="0">
              <a:spcBef>
                <a:spcPts val="400"/>
              </a:spcBef>
              <a:buClr>
                <a:schemeClr val="accent1"/>
              </a:buClr>
              <a:buSzPct val="68000"/>
              <a:buFont typeface="Wingdings 3" pitchFamily="18" charset="2"/>
              <a:buChar char=""/>
            </a:pPr>
            <a:r>
              <a:rPr lang="en-US" sz="2200" dirty="0" err="1">
                <a:latin typeface="Arial" pitchFamily="34" charset="0"/>
                <a:ea typeface="MS PGothic" pitchFamily="34" charset="-128"/>
                <a:cs typeface="Arial" pitchFamily="34" charset="0"/>
              </a:rPr>
              <a:t>عدم</a:t>
            </a:r>
            <a:r>
              <a:rPr lang="en-US" sz="2200" dirty="0">
                <a:latin typeface="Arial" pitchFamily="34" charset="0"/>
                <a:ea typeface="MS PGothic" pitchFamily="34" charset="-128"/>
                <a:cs typeface="Arial" pitchFamily="34" charset="0"/>
              </a:rPr>
              <a:t> </a:t>
            </a:r>
            <a:r>
              <a:rPr lang="en-US" sz="2200" dirty="0" err="1" smtClean="0">
                <a:latin typeface="Arial" pitchFamily="34" charset="0"/>
                <a:ea typeface="MS PGothic" pitchFamily="34" charset="-128"/>
                <a:cs typeface="Arial" pitchFamily="34" charset="0"/>
              </a:rPr>
              <a:t>الف</a:t>
            </a:r>
            <a:r>
              <a:rPr lang="ar-LB" sz="2200" dirty="0" smtClean="0">
                <a:latin typeface="Arial" pitchFamily="34" charset="0"/>
                <a:ea typeface="MS PGothic" pitchFamily="34" charset="-128"/>
                <a:cs typeface="Arial" pitchFamily="34" charset="0"/>
              </a:rPr>
              <a:t>اعلي</a:t>
            </a:r>
            <a:r>
              <a:rPr lang="en-US" sz="2200" dirty="0" smtClean="0">
                <a:latin typeface="Arial" pitchFamily="34" charset="0"/>
                <a:ea typeface="MS PGothic" pitchFamily="34" charset="-128"/>
                <a:cs typeface="Arial" pitchFamily="34" charset="0"/>
              </a:rPr>
              <a:t>ة</a:t>
            </a:r>
            <a:endParaRPr lang="x-none" sz="2200" dirty="0">
              <a:latin typeface="Arial" pitchFamily="34" charset="0"/>
              <a:ea typeface="MS PGothic" pitchFamily="34" charset="-128"/>
              <a:cs typeface="Arial" pitchFamily="34" charset="0"/>
            </a:endParaRPr>
          </a:p>
          <a:p>
            <a:pPr marL="365125" indent="-255588" algn="r" rtl="1" eaLnBrk="0" hangingPunct="0">
              <a:spcBef>
                <a:spcPts val="400"/>
              </a:spcBef>
              <a:buClr>
                <a:schemeClr val="accent1"/>
              </a:buClr>
              <a:buSzPct val="68000"/>
              <a:buFont typeface="Wingdings 3" pitchFamily="18" charset="2"/>
              <a:buChar char=""/>
            </a:pPr>
            <a:r>
              <a:rPr lang="en-US" sz="2200" dirty="0" err="1">
                <a:latin typeface="Arial" pitchFamily="34" charset="0"/>
                <a:ea typeface="MS PGothic" pitchFamily="34" charset="-128"/>
                <a:cs typeface="Arial" pitchFamily="34" charset="0"/>
              </a:rPr>
              <a:t>الحالات</a:t>
            </a:r>
            <a:r>
              <a:rPr lang="en-US" sz="2200" dirty="0">
                <a:latin typeface="Arial" pitchFamily="34" charset="0"/>
                <a:ea typeface="MS PGothic" pitchFamily="34" charset="-128"/>
                <a:cs typeface="Arial" pitchFamily="34" charset="0"/>
              </a:rPr>
              <a:t> </a:t>
            </a:r>
            <a:r>
              <a:rPr lang="en-US" sz="2200" dirty="0" err="1" smtClean="0">
                <a:latin typeface="Arial" pitchFamily="34" charset="0"/>
                <a:ea typeface="MS PGothic" pitchFamily="34" charset="-128"/>
                <a:cs typeface="Arial" pitchFamily="34" charset="0"/>
              </a:rPr>
              <a:t>المتطرفة</a:t>
            </a:r>
            <a:r>
              <a:rPr lang="en-US" sz="2200" dirty="0" smtClean="0">
                <a:latin typeface="Arial" pitchFamily="34" charset="0"/>
                <a:ea typeface="MS PGothic" pitchFamily="34" charset="-128"/>
                <a:cs typeface="Arial" pitchFamily="34" charset="0"/>
              </a:rPr>
              <a:t>: </a:t>
            </a:r>
            <a:r>
              <a:rPr lang="en-US" sz="2200" dirty="0" err="1" smtClean="0">
                <a:latin typeface="Arial" pitchFamily="34" charset="0"/>
                <a:ea typeface="MS PGothic" pitchFamily="34" charset="-128"/>
                <a:cs typeface="Arial" pitchFamily="34" charset="0"/>
              </a:rPr>
              <a:t>معتقدات</a:t>
            </a:r>
            <a:r>
              <a:rPr lang="en-US" sz="2200" dirty="0" smtClean="0">
                <a:latin typeface="Arial" pitchFamily="34" charset="0"/>
                <a:ea typeface="MS PGothic" pitchFamily="34" charset="-128"/>
                <a:cs typeface="Arial" pitchFamily="34" charset="0"/>
              </a:rPr>
              <a:t> </a:t>
            </a:r>
            <a:r>
              <a:rPr lang="ar-LB" sz="2200" dirty="0" smtClean="0">
                <a:latin typeface="Arial" pitchFamily="34" charset="0"/>
                <a:ea typeface="MS PGothic" pitchFamily="34" charset="-128"/>
                <a:cs typeface="Arial" pitchFamily="34" charset="0"/>
              </a:rPr>
              <a:t>العظمة</a:t>
            </a:r>
            <a:r>
              <a:rPr lang="en-US" sz="2200" dirty="0" smtClean="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عن</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أهمية</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المرء</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السلوك</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المتهور</a:t>
            </a:r>
            <a:endParaRPr lang="x-none" sz="2200" dirty="0">
              <a:latin typeface="Arial" pitchFamily="34" charset="0"/>
              <a:ea typeface="MS PGothic" pitchFamily="34" charset="-128"/>
              <a:cs typeface="Arial" pitchFamily="34" charset="0"/>
            </a:endParaRPr>
          </a:p>
          <a:p>
            <a:pPr marL="365125" indent="-255588" algn="r" rtl="1" eaLnBrk="0" hangingPunct="0">
              <a:spcBef>
                <a:spcPts val="400"/>
              </a:spcBef>
              <a:buClr>
                <a:schemeClr val="accent1"/>
              </a:buClr>
              <a:buSzPct val="68000"/>
              <a:buFont typeface="Wingdings 3" pitchFamily="18" charset="2"/>
              <a:buChar char=""/>
            </a:pPr>
            <a:r>
              <a:rPr lang="en-US" sz="2200" dirty="0" err="1">
                <a:latin typeface="Arial" pitchFamily="34" charset="0"/>
                <a:ea typeface="MS PGothic" pitchFamily="34" charset="-128"/>
                <a:cs typeface="Arial" pitchFamily="34" charset="0"/>
              </a:rPr>
              <a:t>عدم</a:t>
            </a:r>
            <a:r>
              <a:rPr lang="en-US" sz="2200" dirty="0">
                <a:latin typeface="Arial" pitchFamily="34" charset="0"/>
                <a:ea typeface="MS PGothic" pitchFamily="34" charset="-128"/>
                <a:cs typeface="Arial" pitchFamily="34" charset="0"/>
              </a:rPr>
              <a:t> </a:t>
            </a:r>
            <a:r>
              <a:rPr lang="x-none" sz="2200" dirty="0">
                <a:latin typeface="Arial" pitchFamily="34" charset="0"/>
                <a:ea typeface="MS PGothic" pitchFamily="34" charset="-128"/>
                <a:cs typeface="Arial" pitchFamily="34" charset="0"/>
              </a:rPr>
              <a:t>ال</a:t>
            </a:r>
            <a:r>
              <a:rPr lang="en-US" sz="2200" dirty="0" err="1">
                <a:latin typeface="Arial" pitchFamily="34" charset="0"/>
                <a:ea typeface="MS PGothic" pitchFamily="34" charset="-128"/>
                <a:cs typeface="Arial" pitchFamily="34" charset="0"/>
              </a:rPr>
              <a:t>ثقه</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في</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الآخرين</a:t>
            </a:r>
            <a:endParaRPr lang="x-none" sz="2200" dirty="0">
              <a:latin typeface="Arial" pitchFamily="34" charset="0"/>
              <a:ea typeface="MS PGothic" pitchFamily="34" charset="-128"/>
              <a:cs typeface="Arial" pitchFamily="34" charset="0"/>
            </a:endParaRPr>
          </a:p>
          <a:p>
            <a:pPr marL="365125" indent="-255588" algn="r" rtl="1" eaLnBrk="0" hangingPunct="0">
              <a:spcBef>
                <a:spcPts val="400"/>
              </a:spcBef>
              <a:buClr>
                <a:schemeClr val="accent1"/>
              </a:buClr>
              <a:buSzPct val="68000"/>
              <a:buFont typeface="Wingdings 3" pitchFamily="18" charset="2"/>
              <a:buChar char=""/>
            </a:pPr>
            <a:r>
              <a:rPr lang="en-US" sz="2200" dirty="0" err="1">
                <a:latin typeface="Arial" pitchFamily="34" charset="0"/>
                <a:ea typeface="MS PGothic" pitchFamily="34" charset="-128"/>
                <a:cs typeface="Arial" pitchFamily="34" charset="0"/>
              </a:rPr>
              <a:t>إهمال</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السلامة</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الشخصية</a:t>
            </a:r>
            <a:r>
              <a:rPr lang="en-US" sz="2200" dirty="0">
                <a:latin typeface="Arial" pitchFamily="34" charset="0"/>
                <a:ea typeface="MS PGothic" pitchFamily="34" charset="-128"/>
                <a:cs typeface="Arial" pitchFamily="34" charset="0"/>
              </a:rPr>
              <a:t> </a:t>
            </a:r>
            <a:r>
              <a:rPr lang="en-US" sz="2200" dirty="0" err="1">
                <a:latin typeface="Arial" pitchFamily="34" charset="0"/>
                <a:ea typeface="MS PGothic" pitchFamily="34" charset="-128"/>
                <a:cs typeface="Arial" pitchFamily="34" charset="0"/>
              </a:rPr>
              <a:t>والاحتياجات</a:t>
            </a:r>
            <a:r>
              <a:rPr lang="en-US" sz="2200" dirty="0">
                <a:latin typeface="Arial" pitchFamily="34" charset="0"/>
                <a:ea typeface="MS PGothic" pitchFamily="34" charset="-128"/>
                <a:cs typeface="Arial" pitchFamily="34" charset="0"/>
              </a:rPr>
              <a:t> </a:t>
            </a:r>
            <a:r>
              <a:rPr lang="ar-LB" sz="2200" dirty="0" smtClean="0">
                <a:latin typeface="Arial" pitchFamily="34" charset="0"/>
                <a:ea typeface="MS PGothic" pitchFamily="34" charset="-128"/>
                <a:cs typeface="Arial" pitchFamily="34" charset="0"/>
              </a:rPr>
              <a:t>البدنية</a:t>
            </a:r>
            <a:endParaRPr lang="en-US" sz="2200" dirty="0">
              <a:latin typeface="Arial" pitchFamily="34" charset="0"/>
              <a:ea typeface="MS PGothic" pitchFamily="34" charset="-128"/>
              <a:cs typeface="Arial" pitchFamily="34" charset="0"/>
            </a:endParaRPr>
          </a:p>
        </p:txBody>
      </p:sp>
      <p:pic>
        <p:nvPicPr>
          <p:cNvPr id="7" name="Picture 1"/>
          <p:cNvPicPr>
            <a:picLocks noChangeAspect="1" noChangeArrowheads="1"/>
          </p:cNvPicPr>
          <p:nvPr/>
        </p:nvPicPr>
        <p:blipFill>
          <a:blip r:embed="rId4" cstate="print"/>
          <a:srcRect/>
          <a:stretch>
            <a:fillRect/>
          </a:stretch>
        </p:blipFill>
        <p:spPr bwMode="auto">
          <a:xfrm>
            <a:off x="6629400" y="0"/>
            <a:ext cx="1990774" cy="1401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xmlns:mv="urn:schemas-microsoft-com:mac:vml" xmlns:mc="http://schemas.openxmlformats.org/markup-compatibility/2006" val="78445132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4"/>
          <p:cNvSpPr>
            <a:spLocks noGrp="1"/>
          </p:cNvSpPr>
          <p:nvPr>
            <p:ph idx="1"/>
          </p:nvPr>
        </p:nvSpPr>
        <p:spPr>
          <a:xfrm>
            <a:off x="457200" y="1219200"/>
            <a:ext cx="4191000" cy="4800600"/>
          </a:xfrm>
        </p:spPr>
        <p:txBody>
          <a:bodyPr>
            <a:normAutofit lnSpcReduction="10000"/>
          </a:bodyPr>
          <a:lstStyle/>
          <a:p>
            <a:pPr algn="l" rtl="0" eaLnBrk="1" hangingPunct="1"/>
            <a:r>
              <a:rPr lang="en-US" altLang="ja-JP" sz="2400" dirty="0" smtClean="0"/>
              <a:t>Think about the last prolonged stressful situation you were in… how did you manage your stress? What were some of your coping mechanisms?</a:t>
            </a:r>
          </a:p>
          <a:p>
            <a:pPr algn="l" rtl="0" eaLnBrk="1" hangingPunct="1">
              <a:buFont typeface="Wingdings 3" pitchFamily="18" charset="2"/>
              <a:buNone/>
            </a:pPr>
            <a:endParaRPr lang="en-US" altLang="ja-JP" sz="2400" dirty="0" smtClean="0"/>
          </a:p>
          <a:p>
            <a:pPr algn="l" rtl="0" eaLnBrk="1" hangingPunct="1"/>
            <a:r>
              <a:rPr lang="en-US" altLang="ja-JP" sz="2400" dirty="0" smtClean="0"/>
              <a:t>Write them down.</a:t>
            </a:r>
          </a:p>
          <a:p>
            <a:pPr algn="l" rtl="0" eaLnBrk="1" hangingPunct="1">
              <a:buFont typeface="Wingdings 3" pitchFamily="18" charset="2"/>
              <a:buNone/>
            </a:pPr>
            <a:endParaRPr lang="en-US" altLang="ja-JP" sz="2400" dirty="0" smtClean="0"/>
          </a:p>
          <a:p>
            <a:pPr algn="l" rtl="0" eaLnBrk="1" hangingPunct="1"/>
            <a:r>
              <a:rPr lang="en-US" altLang="ja-JP" sz="2400" dirty="0" smtClean="0"/>
              <a:t>Go around the room, everyone share one coping mechanism. </a:t>
            </a:r>
          </a:p>
        </p:txBody>
      </p:sp>
      <p:sp>
        <p:nvSpPr>
          <p:cNvPr id="126978" name="Title 1"/>
          <p:cNvSpPr>
            <a:spLocks noGrp="1"/>
          </p:cNvSpPr>
          <p:nvPr>
            <p:ph type="title"/>
          </p:nvPr>
        </p:nvSpPr>
        <p:spPr>
          <a:xfrm>
            <a:off x="831882" y="155575"/>
            <a:ext cx="5333028" cy="90805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solidFill>
                  <a:srgbClr val="FF0000"/>
                </a:solidFill>
                <a:ea typeface="+mj-ea"/>
                <a:cs typeface="+mj-cs"/>
              </a:rPr>
              <a:t>Exercise</a:t>
            </a:r>
          </a:p>
        </p:txBody>
      </p:sp>
      <p:sp>
        <p:nvSpPr>
          <p:cNvPr id="61444" name="Rectangle 7"/>
          <p:cNvSpPr>
            <a:spLocks noChangeArrowheads="1"/>
          </p:cNvSpPr>
          <p:nvPr/>
        </p:nvSpPr>
        <p:spPr bwMode="auto">
          <a:xfrm>
            <a:off x="5181600" y="228600"/>
            <a:ext cx="3733800" cy="609600"/>
          </a:xfrm>
          <a:prstGeom prst="rect">
            <a:avLst/>
          </a:prstGeom>
          <a:noFill/>
          <a:ln w="9525">
            <a:noFill/>
            <a:miter lim="800000"/>
            <a:headEnd/>
            <a:tailEnd/>
          </a:ln>
        </p:spPr>
        <p:txBody>
          <a:bodyPr wrap="none" anchor="ctr"/>
          <a:lstStyle/>
          <a:p>
            <a:pPr rtl="0">
              <a:defRPr/>
            </a:pPr>
            <a:r>
              <a:rPr lang="x-none" sz="3600" b="1" dirty="0">
                <a:solidFill>
                  <a:srgbClr val="FF0000"/>
                </a:solidFill>
                <a:effectLst>
                  <a:outerShdw blurRad="38100" dist="38100" dir="2700000" algn="tl">
                    <a:srgbClr val="C0C0C0"/>
                  </a:outerShdw>
                </a:effectLst>
                <a:latin typeface="Lucida Sans Unicode" pitchFamily="34" charset="0"/>
                <a:ea typeface="MS PGothic" pitchFamily="34" charset="-128"/>
              </a:rPr>
              <a:t>التمرين</a:t>
            </a:r>
            <a:endParaRPr lang="en-US" sz="4000" dirty="0">
              <a:solidFill>
                <a:srgbClr val="FF0000"/>
              </a:solidFill>
              <a:ea typeface="MS PGothic" pitchFamily="34" charset="-128"/>
              <a:cs typeface="Times New Roman" pitchFamily="18" charset="0"/>
            </a:endParaRPr>
          </a:p>
        </p:txBody>
      </p:sp>
      <p:sp>
        <p:nvSpPr>
          <p:cNvPr id="66565" name="Content Placeholder 4"/>
          <p:cNvSpPr>
            <a:spLocks/>
          </p:cNvSpPr>
          <p:nvPr/>
        </p:nvSpPr>
        <p:spPr bwMode="auto">
          <a:xfrm>
            <a:off x="4648200" y="1255713"/>
            <a:ext cx="4495800" cy="54102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marL="365125" indent="-255588" algn="r" rtl="1">
              <a:spcBef>
                <a:spcPts val="400"/>
              </a:spcBef>
              <a:buClr>
                <a:schemeClr val="accent1"/>
              </a:buClr>
              <a:buSzPct val="68000"/>
              <a:buFont typeface="Wingdings 3" pitchFamily="18" charset="2"/>
              <a:buChar char=""/>
            </a:pPr>
            <a:r>
              <a:rPr lang="x-none" sz="2600" dirty="0">
                <a:latin typeface="Lucida Sans Unicode" pitchFamily="34" charset="0"/>
                <a:ea typeface="MS PGothic" pitchFamily="34" charset="-128"/>
              </a:rPr>
              <a:t> فكر بآخر ضغوطات مررت </a:t>
            </a:r>
            <a:r>
              <a:rPr lang="x-none" sz="2600">
                <a:latin typeface="Lucida Sans Unicode" pitchFamily="34" charset="0"/>
                <a:ea typeface="MS PGothic" pitchFamily="34" charset="-128"/>
              </a:rPr>
              <a:t>بها </a:t>
            </a:r>
            <a:r>
              <a:rPr lang="x-none" sz="2600" smtClean="0">
                <a:latin typeface="Lucida Sans Unicode" pitchFamily="34" charset="0"/>
                <a:ea typeface="MS PGothic" pitchFamily="34" charset="-128"/>
              </a:rPr>
              <a:t>و</a:t>
            </a:r>
            <a:r>
              <a:rPr lang="ar-LB" sz="2600" dirty="0" smtClean="0">
                <a:latin typeface="Lucida Sans Unicode" pitchFamily="34" charset="0"/>
                <a:ea typeface="MS PGothic" pitchFamily="34" charset="-128"/>
              </a:rPr>
              <a:t>د</a:t>
            </a:r>
            <a:r>
              <a:rPr lang="x-none" sz="2600" smtClean="0">
                <a:latin typeface="Lucida Sans Unicode" pitchFamily="34" charset="0"/>
                <a:ea typeface="MS PGothic" pitchFamily="34" charset="-128"/>
              </a:rPr>
              <a:t>ا</a:t>
            </a:r>
            <a:r>
              <a:rPr lang="ar-LB" sz="2600" dirty="0" smtClean="0">
                <a:latin typeface="Lucida Sans Unicode" pitchFamily="34" charset="0"/>
                <a:ea typeface="MS PGothic" pitchFamily="34" charset="-128"/>
              </a:rPr>
              <a:t>م</a:t>
            </a:r>
            <a:r>
              <a:rPr lang="x-none" sz="2600" smtClean="0">
                <a:latin typeface="Lucida Sans Unicode" pitchFamily="34" charset="0"/>
                <a:ea typeface="MS PGothic" pitchFamily="34" charset="-128"/>
              </a:rPr>
              <a:t>ت </a:t>
            </a:r>
            <a:r>
              <a:rPr lang="x-none" sz="2600" dirty="0">
                <a:latin typeface="Lucida Sans Unicode" pitchFamily="34" charset="0"/>
                <a:ea typeface="MS PGothic" pitchFamily="34" charset="-128"/>
              </a:rPr>
              <a:t>لفتره طويله .. كيف عالجت ضغوطاتك؟ وماهي  بعض الاليات التي قمت </a:t>
            </a:r>
            <a:r>
              <a:rPr lang="x-none" sz="2600">
                <a:latin typeface="Lucida Sans Unicode" pitchFamily="34" charset="0"/>
                <a:ea typeface="MS PGothic" pitchFamily="34" charset="-128"/>
              </a:rPr>
              <a:t>بها </a:t>
            </a:r>
            <a:r>
              <a:rPr lang="x-none" sz="2600" smtClean="0">
                <a:latin typeface="Lucida Sans Unicode" pitchFamily="34" charset="0"/>
                <a:ea typeface="MS PGothic" pitchFamily="34" charset="-128"/>
              </a:rPr>
              <a:t>للت</a:t>
            </a:r>
            <a:r>
              <a:rPr lang="ar-LB" sz="2600" dirty="0" smtClean="0">
                <a:latin typeface="Lucida Sans Unicode" pitchFamily="34" charset="0"/>
                <a:ea typeface="MS PGothic" pitchFamily="34" charset="-128"/>
              </a:rPr>
              <a:t>كيّف</a:t>
            </a:r>
            <a:r>
              <a:rPr lang="x-none" sz="2600" smtClean="0">
                <a:latin typeface="Lucida Sans Unicode" pitchFamily="34" charset="0"/>
                <a:ea typeface="MS PGothic" pitchFamily="34" charset="-128"/>
              </a:rPr>
              <a:t> </a:t>
            </a:r>
            <a:r>
              <a:rPr lang="x-none" sz="2600" dirty="0">
                <a:latin typeface="Lucida Sans Unicode" pitchFamily="34" charset="0"/>
                <a:ea typeface="MS PGothic" pitchFamily="34" charset="-128"/>
              </a:rPr>
              <a:t>مع تلك الضغوطات؟</a:t>
            </a:r>
          </a:p>
          <a:p>
            <a:pPr marL="365125" indent="-255588" algn="r" rtl="1">
              <a:spcBef>
                <a:spcPts val="400"/>
              </a:spcBef>
              <a:buClr>
                <a:schemeClr val="accent1"/>
              </a:buClr>
              <a:buSzPct val="68000"/>
              <a:buFont typeface="Wingdings 3" pitchFamily="18" charset="2"/>
              <a:buChar char=""/>
            </a:pPr>
            <a:r>
              <a:rPr lang="x-none" sz="2600" dirty="0">
                <a:latin typeface="Lucida Sans Unicode" pitchFamily="34" charset="0"/>
                <a:ea typeface="MS PGothic" pitchFamily="34" charset="-128"/>
              </a:rPr>
              <a:t>قم بكتابتها</a:t>
            </a:r>
          </a:p>
          <a:p>
            <a:pPr marL="365125" indent="-255588" algn="r" rtl="1">
              <a:spcBef>
                <a:spcPts val="400"/>
              </a:spcBef>
              <a:buClr>
                <a:schemeClr val="accent1"/>
              </a:buClr>
              <a:buSzPct val="68000"/>
              <a:buFont typeface="Wingdings 3" pitchFamily="18" charset="2"/>
              <a:buChar char=""/>
            </a:pPr>
            <a:endParaRPr lang="x-none" sz="26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x-none" sz="26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x-none" sz="2600" dirty="0">
                <a:latin typeface="Lucida Sans Unicode" pitchFamily="34" charset="0"/>
                <a:ea typeface="MS PGothic" pitchFamily="34" charset="-128"/>
              </a:rPr>
              <a:t> كل شخص في الغرفه سيشارك </a:t>
            </a:r>
            <a:r>
              <a:rPr lang="x-none" sz="2600">
                <a:latin typeface="Lucida Sans Unicode" pitchFamily="34" charset="0"/>
                <a:ea typeface="MS PGothic" pitchFamily="34" charset="-128"/>
              </a:rPr>
              <a:t>بآلية </a:t>
            </a:r>
            <a:r>
              <a:rPr lang="x-none" sz="2600" smtClean="0">
                <a:latin typeface="Lucida Sans Unicode" pitchFamily="34" charset="0"/>
                <a:ea typeface="MS PGothic" pitchFamily="34" charset="-128"/>
              </a:rPr>
              <a:t>ت</a:t>
            </a:r>
            <a:r>
              <a:rPr lang="ar-LB" sz="2600" dirty="0" smtClean="0">
                <a:latin typeface="Lucida Sans Unicode" pitchFamily="34" charset="0"/>
                <a:ea typeface="MS PGothic" pitchFamily="34" charset="-128"/>
              </a:rPr>
              <a:t>كيّف</a:t>
            </a:r>
            <a:r>
              <a:rPr lang="x-none" sz="2600" smtClean="0">
                <a:latin typeface="Lucida Sans Unicode" pitchFamily="34" charset="0"/>
                <a:ea typeface="MS PGothic" pitchFamily="34" charset="-128"/>
              </a:rPr>
              <a:t> </a:t>
            </a:r>
            <a:r>
              <a:rPr lang="x-none" sz="2600" dirty="0">
                <a:latin typeface="Lucida Sans Unicode" pitchFamily="34" charset="0"/>
                <a:ea typeface="MS PGothic" pitchFamily="34" charset="-128"/>
              </a:rPr>
              <a:t>واحده.</a:t>
            </a:r>
            <a:endParaRPr lang="en-US" sz="2600" dirty="0">
              <a:latin typeface="Lucida Sans Unicode" pitchFamily="34" charset="0"/>
              <a:ea typeface="MS PGothic" pitchFamily="34" charset="-128"/>
            </a:endParaRPr>
          </a:p>
        </p:txBody>
      </p:sp>
    </p:spTree>
    <p:extLst>
      <p:ext uri="{BB962C8B-B14F-4D97-AF65-F5344CB8AC3E}">
        <p14:creationId xmlns:p14="http://schemas.microsoft.com/office/powerpoint/2010/main" xmlns="" xmlns:mv="urn:schemas-microsoft-com:mac:vml" xmlns:mc="http://schemas.openxmlformats.org/markup-compatibility/2006" val="30758379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752600"/>
            <a:ext cx="4343400" cy="4191000"/>
          </a:xfrm>
        </p:spPr>
        <p:txBody>
          <a:bodyPr>
            <a:normAutofit fontScale="92500" lnSpcReduction="20000"/>
          </a:bodyPr>
          <a:lstStyle/>
          <a:p>
            <a:pPr algn="l" rtl="0"/>
            <a:r>
              <a:rPr lang="en-US" sz="2400" dirty="0"/>
              <a:t>Know the normal reactions to stressful events </a:t>
            </a:r>
          </a:p>
          <a:p>
            <a:pPr algn="l" rtl="0"/>
            <a:r>
              <a:rPr lang="en-US" sz="2400" dirty="0"/>
              <a:t>Be aware of your tension and consciously try to relax </a:t>
            </a:r>
          </a:p>
          <a:p>
            <a:pPr algn="l" rtl="0"/>
            <a:r>
              <a:rPr lang="en-US" sz="2400" dirty="0"/>
              <a:t>Take breaks (tea, sleep)</a:t>
            </a:r>
          </a:p>
          <a:p>
            <a:pPr algn="l" rtl="0"/>
            <a:r>
              <a:rPr lang="en-US" sz="2400" dirty="0"/>
              <a:t>Take hot showers</a:t>
            </a:r>
          </a:p>
          <a:p>
            <a:pPr algn="l" rtl="0"/>
            <a:r>
              <a:rPr lang="en-US" sz="2400" dirty="0"/>
              <a:t>Relaxation techniques </a:t>
            </a:r>
            <a:r>
              <a:rPr lang="en-US" sz="2400" dirty="0" smtClean="0"/>
              <a:t>.</a:t>
            </a:r>
            <a:endParaRPr lang="en-US" sz="2400" dirty="0"/>
          </a:p>
          <a:p>
            <a:pPr algn="l" rtl="0"/>
            <a:r>
              <a:rPr lang="en-US" sz="2400" dirty="0"/>
              <a:t>Spend time with your friends and relatives</a:t>
            </a:r>
          </a:p>
          <a:p>
            <a:pPr algn="l" rtl="0"/>
            <a:r>
              <a:rPr lang="en-US" sz="2400" dirty="0"/>
              <a:t>Humor</a:t>
            </a:r>
          </a:p>
          <a:p>
            <a:pPr algn="l" rtl="0"/>
            <a:r>
              <a:rPr lang="en-US" sz="2400" dirty="0"/>
              <a:t>Reading (e.g. paper) or watching TV</a:t>
            </a:r>
          </a:p>
          <a:p>
            <a:pPr algn="l" rtl="0"/>
            <a:r>
              <a:rPr lang="en-US" sz="2400" dirty="0"/>
              <a:t>Extra sleep</a:t>
            </a:r>
          </a:p>
          <a:p>
            <a:pPr algn="l" rtl="0"/>
            <a:endParaRPr lang="x-none" dirty="0"/>
          </a:p>
        </p:txBody>
      </p:sp>
      <p:sp>
        <p:nvSpPr>
          <p:cNvPr id="11266" name="Rectangle 2"/>
          <p:cNvSpPr>
            <a:spLocks noGrp="1" noChangeArrowheads="1"/>
          </p:cNvSpPr>
          <p:nvPr>
            <p:ph type="title"/>
          </p:nvPr>
        </p:nvSpPr>
        <p:spPr>
          <a:xfrm>
            <a:off x="381000" y="0"/>
            <a:ext cx="8153400" cy="1143000"/>
          </a:xfrm>
        </p:spPr>
        <p:txBody>
          <a:bodyPr>
            <a:normAutofit fontScale="90000"/>
          </a:bodyPr>
          <a:lstStyle/>
          <a:p>
            <a:r>
              <a:rPr lang="x-none" dirty="0" smtClean="0"/>
              <a:t/>
            </a:r>
            <a:br>
              <a:rPr lang="x-none" dirty="0" smtClean="0"/>
            </a:br>
            <a:r>
              <a:rPr lang="en-US" dirty="0" smtClean="0"/>
              <a:t>Self-Help Techniques</a:t>
            </a:r>
            <a:br>
              <a:rPr lang="en-US" dirty="0" smtClean="0"/>
            </a:br>
            <a:r>
              <a:rPr lang="x-none" dirty="0" smtClean="0"/>
              <a:t>تقنيات العناية بالنفس</a:t>
            </a:r>
            <a:endParaRPr lang="en-US" dirty="0"/>
          </a:p>
        </p:txBody>
      </p:sp>
      <p:sp>
        <p:nvSpPr>
          <p:cNvPr id="11267" name="Rectangle 3"/>
          <p:cNvSpPr>
            <a:spLocks noGrp="1" noChangeArrowheads="1"/>
          </p:cNvSpPr>
          <p:nvPr>
            <p:ph type="body" idx="4294967295"/>
          </p:nvPr>
        </p:nvSpPr>
        <p:spPr>
          <a:xfrm>
            <a:off x="0" y="5410200"/>
            <a:ext cx="4040188" cy="762000"/>
          </a:xfrm>
        </p:spPr>
        <p:txBody>
          <a:bodyPr>
            <a:normAutofit/>
          </a:bodyPr>
          <a:lstStyle/>
          <a:p>
            <a:pPr algn="l" rtl="0"/>
            <a:endParaRPr lang="en-US" dirty="0" smtClean="0"/>
          </a:p>
          <a:p>
            <a:pPr algn="l" rtl="0"/>
            <a:endParaRPr lang="en-US" sz="2700" dirty="0"/>
          </a:p>
        </p:txBody>
      </p:sp>
      <p:sp>
        <p:nvSpPr>
          <p:cNvPr id="10" name="Content Placeholder 9"/>
          <p:cNvSpPr>
            <a:spLocks noGrp="1"/>
          </p:cNvSpPr>
          <p:nvPr>
            <p:ph sz="quarter" idx="4294967295"/>
          </p:nvPr>
        </p:nvSpPr>
        <p:spPr>
          <a:xfrm>
            <a:off x="4800601" y="1600200"/>
            <a:ext cx="4343400" cy="4684713"/>
          </a:xfrm>
        </p:spPr>
        <p:txBody>
          <a:bodyPr>
            <a:normAutofit fontScale="92500" lnSpcReduction="20000"/>
          </a:bodyPr>
          <a:lstStyle/>
          <a:p>
            <a:pPr algn="r" rtl="1"/>
            <a:r>
              <a:rPr lang="x-none" dirty="0" smtClean="0"/>
              <a:t>معرفة ردود الفعل الطبيعية للاحداث الضاغطة.</a:t>
            </a:r>
          </a:p>
          <a:p>
            <a:pPr algn="r" rtl="1"/>
            <a:r>
              <a:rPr lang="x-none" dirty="0" smtClean="0"/>
              <a:t>الانتباه لنفسك عندما تتوتر و حاول الاسترخاء باستمرار .</a:t>
            </a:r>
          </a:p>
          <a:p>
            <a:pPr algn="r" rtl="1"/>
            <a:r>
              <a:rPr lang="x-none" dirty="0" smtClean="0"/>
              <a:t>خذ فترات استراحة </a:t>
            </a:r>
            <a:r>
              <a:rPr lang="x-none" smtClean="0"/>
              <a:t>منتظمة </a:t>
            </a:r>
            <a:r>
              <a:rPr lang="ar-LB" dirty="0" smtClean="0"/>
              <a:t>(</a:t>
            </a:r>
            <a:r>
              <a:rPr lang="x-none" smtClean="0"/>
              <a:t>نوم مثلا</a:t>
            </a:r>
            <a:r>
              <a:rPr lang="ar-LB" dirty="0" smtClean="0"/>
              <a:t>)</a:t>
            </a:r>
            <a:r>
              <a:rPr lang="x-none" smtClean="0"/>
              <a:t> </a:t>
            </a:r>
            <a:endParaRPr lang="x-none" dirty="0" smtClean="0"/>
          </a:p>
          <a:p>
            <a:pPr algn="r" rtl="1"/>
            <a:r>
              <a:rPr lang="x-none" dirty="0" smtClean="0"/>
              <a:t>خذ </a:t>
            </a:r>
            <a:r>
              <a:rPr lang="x-none" smtClean="0"/>
              <a:t>حمام </a:t>
            </a:r>
            <a:r>
              <a:rPr lang="ar-LB" dirty="0" smtClean="0"/>
              <a:t>بال</a:t>
            </a:r>
            <a:r>
              <a:rPr lang="x-none" smtClean="0"/>
              <a:t>ماء </a:t>
            </a:r>
            <a:r>
              <a:rPr lang="ar-LB" dirty="0" smtClean="0"/>
              <a:t>ال</a:t>
            </a:r>
            <a:r>
              <a:rPr lang="x-none" smtClean="0"/>
              <a:t>دافئ</a:t>
            </a:r>
            <a:r>
              <a:rPr lang="x-none" dirty="0" smtClean="0"/>
              <a:t>.</a:t>
            </a:r>
          </a:p>
          <a:p>
            <a:pPr algn="r" rtl="1"/>
            <a:r>
              <a:rPr lang="x-none" dirty="0" smtClean="0"/>
              <a:t>تقنيات الاسترخاء.</a:t>
            </a:r>
          </a:p>
          <a:p>
            <a:pPr algn="r" rtl="1"/>
            <a:r>
              <a:rPr lang="ar-LB" dirty="0" smtClean="0"/>
              <a:t>قم بقضاء</a:t>
            </a:r>
            <a:r>
              <a:rPr lang="x-none" smtClean="0"/>
              <a:t> </a:t>
            </a:r>
            <a:r>
              <a:rPr lang="ar-LB" dirty="0" smtClean="0"/>
              <a:t>ال</a:t>
            </a:r>
            <a:r>
              <a:rPr lang="x-none" smtClean="0"/>
              <a:t>وقت </a:t>
            </a:r>
            <a:r>
              <a:rPr lang="x-none" dirty="0" smtClean="0"/>
              <a:t>مع الاصدقاء والعائلة .</a:t>
            </a:r>
          </a:p>
          <a:p>
            <a:pPr algn="r" rtl="1"/>
            <a:r>
              <a:rPr lang="x-none" dirty="0" smtClean="0"/>
              <a:t>المزاح .</a:t>
            </a:r>
          </a:p>
          <a:p>
            <a:pPr algn="r" rtl="1"/>
            <a:r>
              <a:rPr lang="x-none" smtClean="0"/>
              <a:t>القراءة</a:t>
            </a:r>
            <a:r>
              <a:rPr lang="ar-LB" dirty="0" smtClean="0"/>
              <a:t> (صحيفة) أو مشاهدة التلفاز</a:t>
            </a:r>
            <a:r>
              <a:rPr lang="x-none" smtClean="0"/>
              <a:t> </a:t>
            </a:r>
            <a:r>
              <a:rPr lang="x-none" dirty="0" smtClean="0"/>
              <a:t>.</a:t>
            </a:r>
          </a:p>
          <a:p>
            <a:pPr algn="r" rtl="1"/>
            <a:r>
              <a:rPr lang="ar-LB" dirty="0" smtClean="0"/>
              <a:t>الحصول على المزيد</a:t>
            </a:r>
            <a:r>
              <a:rPr lang="x-none" smtClean="0"/>
              <a:t> </a:t>
            </a:r>
            <a:r>
              <a:rPr lang="x-none" dirty="0" smtClean="0"/>
              <a:t>من النوم .</a:t>
            </a:r>
          </a:p>
          <a:p>
            <a:pPr marL="0" indent="0" algn="r" rtl="1">
              <a:buNone/>
            </a:pPr>
            <a:endParaRPr lang="x-none" dirty="0" smtClean="0"/>
          </a:p>
          <a:p>
            <a:pPr algn="r" rtl="1"/>
            <a:endParaRPr lang="x-none" dirty="0"/>
          </a:p>
        </p:txBody>
      </p:sp>
    </p:spTree>
    <p:extLst>
      <p:ext uri="{BB962C8B-B14F-4D97-AF65-F5344CB8AC3E}">
        <p14:creationId xmlns:p14="http://schemas.microsoft.com/office/powerpoint/2010/main" xmlns="" xmlns:mv="urn:schemas-microsoft-com:mac:vml" xmlns:mc="http://schemas.openxmlformats.org/markup-compatibility/2006" val="31457731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304800" y="1524000"/>
            <a:ext cx="4040188" cy="4953000"/>
          </a:xfrm>
        </p:spPr>
        <p:txBody>
          <a:bodyPr>
            <a:normAutofit fontScale="92500" lnSpcReduction="20000"/>
          </a:bodyPr>
          <a:lstStyle/>
          <a:p>
            <a:pPr algn="l" rtl="0"/>
            <a:r>
              <a:rPr lang="en-US" sz="2600" dirty="0" smtClean="0"/>
              <a:t>Avoid </a:t>
            </a:r>
            <a:r>
              <a:rPr lang="en-US" sz="2600" dirty="0"/>
              <a:t>alcohol, caffeine, drugs</a:t>
            </a:r>
          </a:p>
          <a:p>
            <a:pPr algn="l" rtl="0"/>
            <a:r>
              <a:rPr lang="en-US" sz="2600" dirty="0"/>
              <a:t>Moderate physical exercise (walking, jogging)</a:t>
            </a:r>
          </a:p>
          <a:p>
            <a:pPr algn="l" rtl="0"/>
            <a:r>
              <a:rPr lang="en-US" sz="2600" dirty="0"/>
              <a:t>Talk to someone you trust and with whom feel at ease and can rely on</a:t>
            </a:r>
          </a:p>
          <a:p>
            <a:pPr algn="l" rtl="0">
              <a:lnSpc>
                <a:spcPct val="90000"/>
              </a:lnSpc>
            </a:pPr>
            <a:r>
              <a:rPr lang="en-US" sz="2600" dirty="0"/>
              <a:t>Express your feelings in ways other than talking:</a:t>
            </a:r>
          </a:p>
          <a:p>
            <a:pPr lvl="1" algn="l" rtl="0">
              <a:lnSpc>
                <a:spcPct val="90000"/>
              </a:lnSpc>
            </a:pPr>
            <a:r>
              <a:rPr lang="en-US" sz="2200" dirty="0"/>
              <a:t>Draw</a:t>
            </a:r>
          </a:p>
          <a:p>
            <a:pPr lvl="1" algn="l" rtl="0">
              <a:lnSpc>
                <a:spcPct val="90000"/>
              </a:lnSpc>
            </a:pPr>
            <a:r>
              <a:rPr lang="en-US" sz="2200" dirty="0"/>
              <a:t>Paint</a:t>
            </a:r>
          </a:p>
          <a:p>
            <a:pPr lvl="1" algn="l" rtl="0">
              <a:lnSpc>
                <a:spcPct val="90000"/>
              </a:lnSpc>
            </a:pPr>
            <a:r>
              <a:rPr lang="en-US" sz="2200" dirty="0"/>
              <a:t>Play music</a:t>
            </a:r>
          </a:p>
          <a:p>
            <a:pPr lvl="1" algn="l" rtl="0">
              <a:lnSpc>
                <a:spcPct val="90000"/>
              </a:lnSpc>
            </a:pPr>
            <a:r>
              <a:rPr lang="en-US" sz="2200" dirty="0"/>
              <a:t>Journal</a:t>
            </a:r>
          </a:p>
          <a:p>
            <a:pPr algn="l" rtl="0"/>
            <a:endParaRPr lang="x-none" dirty="0"/>
          </a:p>
        </p:txBody>
      </p:sp>
      <p:sp>
        <p:nvSpPr>
          <p:cNvPr id="8" name="Content Placeholder 7"/>
          <p:cNvSpPr>
            <a:spLocks noGrp="1"/>
          </p:cNvSpPr>
          <p:nvPr>
            <p:ph sz="quarter" idx="4"/>
          </p:nvPr>
        </p:nvSpPr>
        <p:spPr>
          <a:xfrm>
            <a:off x="4645025" y="1524000"/>
            <a:ext cx="4041775" cy="5029200"/>
          </a:xfrm>
        </p:spPr>
        <p:txBody>
          <a:bodyPr/>
          <a:lstStyle/>
          <a:p>
            <a:pPr algn="r" rtl="1"/>
            <a:r>
              <a:rPr lang="x-none" smtClean="0"/>
              <a:t>تجنب الكحو</a:t>
            </a:r>
            <a:r>
              <a:rPr lang="ar-LB" dirty="0" smtClean="0"/>
              <a:t>ل،</a:t>
            </a:r>
            <a:r>
              <a:rPr lang="x-none" smtClean="0"/>
              <a:t> </a:t>
            </a:r>
            <a:r>
              <a:rPr lang="ar-LB" dirty="0" smtClean="0"/>
              <a:t>ا</a:t>
            </a:r>
            <a:r>
              <a:rPr lang="x-none" smtClean="0"/>
              <a:t>لكافيين و المخدرات</a:t>
            </a:r>
            <a:r>
              <a:rPr lang="ar-LB" dirty="0" smtClean="0"/>
              <a:t>.</a:t>
            </a:r>
            <a:r>
              <a:rPr lang="x-none" smtClean="0"/>
              <a:t> </a:t>
            </a:r>
            <a:endParaRPr lang="x-none" dirty="0" smtClean="0"/>
          </a:p>
          <a:p>
            <a:pPr algn="r" rtl="1"/>
            <a:r>
              <a:rPr lang="x-none" dirty="0" smtClean="0"/>
              <a:t>تمارين </a:t>
            </a:r>
            <a:r>
              <a:rPr lang="x-none" smtClean="0"/>
              <a:t>رياضية معقولة</a:t>
            </a:r>
            <a:r>
              <a:rPr lang="ar-LB" dirty="0" smtClean="0"/>
              <a:t> (</a:t>
            </a:r>
            <a:r>
              <a:rPr lang="x-none" smtClean="0"/>
              <a:t>المشي</a:t>
            </a:r>
            <a:r>
              <a:rPr lang="ar-LB" dirty="0" smtClean="0"/>
              <a:t>،</a:t>
            </a:r>
            <a:r>
              <a:rPr lang="x-none" smtClean="0"/>
              <a:t> الهرولة</a:t>
            </a:r>
            <a:r>
              <a:rPr lang="ar-LB" dirty="0" smtClean="0"/>
              <a:t>)</a:t>
            </a:r>
            <a:endParaRPr lang="x-none" dirty="0" smtClean="0"/>
          </a:p>
          <a:p>
            <a:pPr algn="r" rtl="1"/>
            <a:r>
              <a:rPr lang="x-none" dirty="0" smtClean="0"/>
              <a:t>تحدث مع شخص تثق </a:t>
            </a:r>
            <a:r>
              <a:rPr lang="x-none" smtClean="0"/>
              <a:t>به  وتشعر </a:t>
            </a:r>
            <a:r>
              <a:rPr lang="x-none" dirty="0" smtClean="0"/>
              <a:t>معه </a:t>
            </a:r>
            <a:r>
              <a:rPr lang="x-none" smtClean="0"/>
              <a:t>بالراحة ويمكنك الاعتماد عليه</a:t>
            </a:r>
            <a:r>
              <a:rPr lang="ar-LB" dirty="0" smtClean="0"/>
              <a:t>.</a:t>
            </a:r>
            <a:endParaRPr lang="x-none" dirty="0" smtClean="0"/>
          </a:p>
          <a:p>
            <a:pPr algn="r" rtl="1"/>
            <a:r>
              <a:rPr lang="x-none" dirty="0" smtClean="0"/>
              <a:t>عبر عن مشاعرك بطرق غير الكلام :</a:t>
            </a:r>
          </a:p>
          <a:p>
            <a:pPr algn="r" rtl="1"/>
            <a:r>
              <a:rPr lang="x-none" dirty="0" smtClean="0"/>
              <a:t>الرسم .</a:t>
            </a:r>
          </a:p>
          <a:p>
            <a:pPr algn="r" rtl="1"/>
            <a:r>
              <a:rPr lang="x-none" dirty="0" smtClean="0"/>
              <a:t>التلوين .</a:t>
            </a:r>
          </a:p>
          <a:p>
            <a:pPr algn="r" rtl="1"/>
            <a:r>
              <a:rPr lang="x-none" dirty="0" smtClean="0"/>
              <a:t>الموسيقى .</a:t>
            </a:r>
          </a:p>
          <a:p>
            <a:pPr algn="r" rtl="1"/>
            <a:r>
              <a:rPr lang="x-none" dirty="0" smtClean="0"/>
              <a:t>الكتابة ....</a:t>
            </a:r>
          </a:p>
        </p:txBody>
      </p:sp>
      <p:sp>
        <p:nvSpPr>
          <p:cNvPr id="4" name="Rectangle 2"/>
          <p:cNvSpPr>
            <a:spLocks noGrp="1" noChangeArrowheads="1"/>
          </p:cNvSpPr>
          <p:nvPr>
            <p:ph type="title"/>
          </p:nvPr>
        </p:nvSpPr>
        <p:spPr>
          <a:xfrm>
            <a:off x="381000" y="0"/>
            <a:ext cx="8153400" cy="1143000"/>
          </a:xfrm>
        </p:spPr>
        <p:txBody>
          <a:bodyPr>
            <a:normAutofit fontScale="90000"/>
          </a:bodyPr>
          <a:lstStyle/>
          <a:p>
            <a:r>
              <a:rPr lang="x-none" dirty="0" smtClean="0"/>
              <a:t/>
            </a:r>
            <a:br>
              <a:rPr lang="x-none" dirty="0" smtClean="0"/>
            </a:br>
            <a:r>
              <a:rPr lang="en-US" dirty="0" smtClean="0"/>
              <a:t>Self-Help Techniques</a:t>
            </a:r>
            <a:br>
              <a:rPr lang="en-US" dirty="0" smtClean="0"/>
            </a:br>
            <a:r>
              <a:rPr lang="x-none" dirty="0" smtClean="0"/>
              <a:t>تقنيات العناية بالنفس</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37503903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1036320"/>
          </a:xfrm>
        </p:spPr>
        <p:txBody>
          <a:bodyPr>
            <a:normAutofit/>
          </a:bodyPr>
          <a:lstStyle/>
          <a:p>
            <a:pPr marL="0" indent="0" algn="r" rtl="1">
              <a:buNone/>
            </a:pPr>
            <a:r>
              <a:rPr lang="ar-LB" sz="4400" b="1" dirty="0" smtClean="0">
                <a:solidFill>
                  <a:srgbClr val="FFFFFF"/>
                </a:solidFill>
              </a:rPr>
              <a:t>تقنيات </a:t>
            </a:r>
            <a:r>
              <a:rPr lang="x-none" sz="4400" b="1" smtClean="0">
                <a:solidFill>
                  <a:srgbClr val="FFFFFF"/>
                </a:solidFill>
              </a:rPr>
              <a:t>الاسترخاء</a:t>
            </a:r>
            <a:endParaRPr lang="x-none" sz="4400" b="1" dirty="0">
              <a:solidFill>
                <a:srgbClr val="FFFFFF"/>
              </a:solidFill>
            </a:endParaRPr>
          </a:p>
        </p:txBody>
      </p:sp>
      <p:sp>
        <p:nvSpPr>
          <p:cNvPr id="2" name="Title 1"/>
          <p:cNvSpPr>
            <a:spLocks noGrp="1"/>
          </p:cNvSpPr>
          <p:nvPr>
            <p:ph type="title"/>
          </p:nvPr>
        </p:nvSpPr>
        <p:spPr>
          <a:xfrm>
            <a:off x="381000" y="838200"/>
            <a:ext cx="8229600" cy="1143000"/>
          </a:xfrm>
        </p:spPr>
        <p:txBody>
          <a:bodyPr/>
          <a:lstStyle/>
          <a:p>
            <a:r>
              <a:rPr lang="en-US" dirty="0" smtClean="0">
                <a:solidFill>
                  <a:srgbClr val="FFFFFF"/>
                </a:solidFill>
              </a:rPr>
              <a:t>10. Relaxation techniques </a:t>
            </a:r>
            <a:endParaRPr lang="x-none" dirty="0">
              <a:solidFill>
                <a:srgbClr val="FFFFFF"/>
              </a:solidFill>
            </a:endParaRPr>
          </a:p>
        </p:txBody>
      </p:sp>
      <p:pic>
        <p:nvPicPr>
          <p:cNvPr id="6146" name="Picture 2" descr="C:\Users\IMC-LY-009\Desktop\PFA pix\imagesCA832OKF.jpg"/>
          <p:cNvPicPr>
            <a:picLocks noChangeAspect="1" noChangeArrowheads="1"/>
          </p:cNvPicPr>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2590800" y="3505200"/>
            <a:ext cx="3962400" cy="2609850"/>
          </a:xfrm>
          <a:prstGeom prst="rect">
            <a:avLst/>
          </a:prstGeom>
          <a:ln>
            <a:noFill/>
          </a:ln>
          <a:effectLst>
            <a:softEdge rad="112500"/>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xmlns="" xmlns:mv="urn:schemas-microsoft-com:mac:vml" xmlns:mc="http://schemas.openxmlformats.org/markup-compatibility/2006" val="19538358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304800" y="1905000"/>
            <a:ext cx="4495800" cy="3048000"/>
          </a:xfrm>
        </p:spPr>
        <p:txBody>
          <a:bodyPr/>
          <a:lstStyle/>
          <a:p>
            <a:pPr marL="0" algn="l" rtl="0" eaLnBrk="1" hangingPunct="1">
              <a:lnSpc>
                <a:spcPct val="80000"/>
              </a:lnSpc>
              <a:spcBef>
                <a:spcPts val="600"/>
              </a:spcBef>
              <a:buFont typeface="Times New Roman" pitchFamily="18" charset="0"/>
              <a:buNone/>
            </a:pPr>
            <a:r>
              <a:rPr lang="en-US" altLang="ja-JP" sz="2400" dirty="0" smtClean="0"/>
              <a:t>Breathing is too fast and chest breathing (hyperventilation) and can lead to physical sensations:</a:t>
            </a:r>
          </a:p>
          <a:p>
            <a:pPr marL="0" algn="l" rtl="0" eaLnBrk="1" hangingPunct="1">
              <a:lnSpc>
                <a:spcPct val="80000"/>
              </a:lnSpc>
              <a:spcBef>
                <a:spcPts val="600"/>
              </a:spcBef>
            </a:pPr>
            <a:r>
              <a:rPr lang="en-US" altLang="ja-JP" sz="2400" dirty="0" smtClean="0"/>
              <a:t>Choking</a:t>
            </a:r>
          </a:p>
          <a:p>
            <a:pPr marL="0" algn="l" rtl="0" eaLnBrk="1" hangingPunct="1">
              <a:lnSpc>
                <a:spcPct val="80000"/>
              </a:lnSpc>
              <a:spcBef>
                <a:spcPts val="600"/>
              </a:spcBef>
            </a:pPr>
            <a:r>
              <a:rPr lang="en-US" altLang="ja-JP" sz="2400" dirty="0" smtClean="0"/>
              <a:t>Chest pain/palpitations</a:t>
            </a:r>
          </a:p>
          <a:p>
            <a:pPr marL="0" algn="l" rtl="0" eaLnBrk="1" hangingPunct="1">
              <a:lnSpc>
                <a:spcPct val="80000"/>
              </a:lnSpc>
              <a:spcBef>
                <a:spcPts val="600"/>
              </a:spcBef>
            </a:pPr>
            <a:r>
              <a:rPr lang="en-US" altLang="ja-JP" sz="2400" dirty="0" smtClean="0"/>
              <a:t>Pins and needles (hands)</a:t>
            </a:r>
          </a:p>
          <a:p>
            <a:pPr marL="0" algn="l" rtl="0" eaLnBrk="1" hangingPunct="1">
              <a:lnSpc>
                <a:spcPct val="80000"/>
              </a:lnSpc>
              <a:spcBef>
                <a:spcPts val="600"/>
              </a:spcBef>
            </a:pPr>
            <a:r>
              <a:rPr lang="en-US" altLang="ja-JP" sz="2400" dirty="0" smtClean="0"/>
              <a:t>Dizziness and fainting</a:t>
            </a:r>
          </a:p>
        </p:txBody>
      </p:sp>
      <p:pic>
        <p:nvPicPr>
          <p:cNvPr id="87042" name="Title 1"/>
          <p:cNvPicPr>
            <a:picLocks noGrp="1" noChangeArrowheads="1"/>
          </p:cNvPicPr>
          <p:nvPr>
            <p:ph type="title"/>
          </p:nvPr>
        </p:nvPicPr>
        <p:blipFill>
          <a:blip r:embed="rId3" cstate="print"/>
          <a:srcRect b="61340"/>
          <a:stretch>
            <a:fillRect/>
          </a:stretch>
        </p:blipFill>
        <p:spPr bwMode="auto">
          <a:xfrm>
            <a:off x="-21021" y="846083"/>
            <a:ext cx="7864475" cy="549275"/>
          </a:xfrm>
        </p:spPr>
      </p:pic>
      <p:sp>
        <p:nvSpPr>
          <p:cNvPr id="68617" name="Text Box 9"/>
          <p:cNvSpPr txBox="1">
            <a:spLocks noChangeArrowheads="1"/>
          </p:cNvSpPr>
          <p:nvPr/>
        </p:nvSpPr>
        <p:spPr bwMode="auto">
          <a:xfrm>
            <a:off x="5029199" y="829066"/>
            <a:ext cx="3790043" cy="400110"/>
          </a:xfrm>
          <a:prstGeom prst="rect">
            <a:avLst/>
          </a:prstGeom>
          <a:noFill/>
          <a:ln w="9525">
            <a:noFill/>
            <a:miter lim="800000"/>
            <a:headEnd/>
            <a:tailEnd/>
          </a:ln>
          <a:effectLst/>
        </p:spPr>
        <p:txBody>
          <a:bodyPr wrap="square">
            <a:spAutoFit/>
          </a:bodyPr>
          <a:lstStyle/>
          <a:p>
            <a:pPr algn="r">
              <a:spcBef>
                <a:spcPct val="50000"/>
              </a:spcBef>
            </a:pPr>
            <a:r>
              <a:rPr lang="ar-LB" sz="2000" b="1" dirty="0" smtClean="0"/>
              <a:t>التنفس والاسترخاء</a:t>
            </a:r>
            <a:endParaRPr lang="en-US" sz="2000" b="1" dirty="0"/>
          </a:p>
        </p:txBody>
      </p:sp>
      <p:sp>
        <p:nvSpPr>
          <p:cNvPr id="68618" name="Content Placeholder 2"/>
          <p:cNvSpPr>
            <a:spLocks/>
          </p:cNvSpPr>
          <p:nvPr/>
        </p:nvSpPr>
        <p:spPr bwMode="auto">
          <a:xfrm>
            <a:off x="5029200" y="1447800"/>
            <a:ext cx="3886200" cy="4038600"/>
          </a:xfrm>
          <a:prstGeom prst="rect">
            <a:avLst/>
          </a:prstGeom>
          <a:noFill/>
          <a:ln w="9525">
            <a:noFill/>
            <a:miter lim="800000"/>
            <a:headEnd/>
            <a:tailEnd/>
          </a:ln>
        </p:spPr>
        <p:txBody>
          <a:bodyPr/>
          <a:lstStyle/>
          <a:p>
            <a:pPr marL="365125" indent="-255588" algn="just" rtl="1">
              <a:lnSpc>
                <a:spcPct val="90000"/>
              </a:lnSpc>
              <a:spcBef>
                <a:spcPts val="600"/>
              </a:spcBef>
              <a:buClr>
                <a:schemeClr val="accent1"/>
              </a:buClr>
              <a:buSzPct val="68000"/>
              <a:buFont typeface="Wingdings 3" pitchFamily="18" charset="2"/>
              <a:buChar char=""/>
            </a:pPr>
            <a:r>
              <a:rPr lang="ar-LB" dirty="0" smtClean="0">
                <a:latin typeface="Lucida Sans Unicode" pitchFamily="34" charset="0"/>
                <a:ea typeface="MS PGothic" pitchFamily="34" charset="-128"/>
                <a:cs typeface="Times New Roman" pitchFamily="18" charset="0"/>
              </a:rPr>
              <a:t>يمكن أن يؤدي التنفس السريع جدا والتنفس عبر الصدر الى أحاسيس جسدية: </a:t>
            </a:r>
            <a:endParaRPr lang="en-US" dirty="0">
              <a:latin typeface="Lucida Sans Unicode" pitchFamily="34" charset="0"/>
              <a:ea typeface="MS PGothic" pitchFamily="34" charset="-128"/>
              <a:cs typeface="Times New Roman" pitchFamily="18" charset="0"/>
            </a:endParaRPr>
          </a:p>
          <a:p>
            <a:pPr marL="365125" indent="-255588" algn="just" rtl="1">
              <a:lnSpc>
                <a:spcPct val="90000"/>
              </a:lnSpc>
              <a:spcBef>
                <a:spcPts val="600"/>
              </a:spcBef>
              <a:buClr>
                <a:schemeClr val="accent1"/>
              </a:buClr>
              <a:buSzPct val="68000"/>
              <a:buFont typeface="Wingdings 3" pitchFamily="18" charset="2"/>
              <a:buChar char=""/>
            </a:pPr>
            <a:r>
              <a:rPr lang="ar-LB" dirty="0" smtClean="0">
                <a:latin typeface="Lucida Sans Unicode" pitchFamily="34" charset="0"/>
                <a:ea typeface="MS PGothic" pitchFamily="34" charset="-128"/>
                <a:cs typeface="Times New Roman" pitchFamily="18" charset="0"/>
              </a:rPr>
              <a:t>الاختناق</a:t>
            </a:r>
            <a:endParaRPr lang="en-US" dirty="0">
              <a:latin typeface="Lucida Sans Unicode" pitchFamily="34" charset="0"/>
              <a:ea typeface="MS PGothic" pitchFamily="34" charset="-128"/>
              <a:cs typeface="Times New Roman" pitchFamily="18" charset="0"/>
            </a:endParaRPr>
          </a:p>
          <a:p>
            <a:pPr marL="365125" indent="-255588" algn="just" rtl="1">
              <a:lnSpc>
                <a:spcPct val="90000"/>
              </a:lnSpc>
              <a:spcBef>
                <a:spcPts val="600"/>
              </a:spcBef>
              <a:buClr>
                <a:schemeClr val="accent1"/>
              </a:buClr>
              <a:buSzPct val="68000"/>
              <a:buFont typeface="Wingdings 3" pitchFamily="18" charset="2"/>
              <a:buChar char=""/>
            </a:pPr>
            <a:r>
              <a:rPr lang="ar-LB" dirty="0" smtClean="0">
                <a:latin typeface="Lucida Sans Unicode" pitchFamily="34" charset="0"/>
                <a:ea typeface="MS PGothic" pitchFamily="34" charset="-128"/>
                <a:cs typeface="Times New Roman" pitchFamily="18" charset="0"/>
              </a:rPr>
              <a:t>آلام في الصدر/ سرعة خفقان القلب</a:t>
            </a:r>
          </a:p>
          <a:p>
            <a:pPr marL="365125" indent="-255588" algn="just" rtl="1">
              <a:lnSpc>
                <a:spcPct val="90000"/>
              </a:lnSpc>
              <a:spcBef>
                <a:spcPts val="600"/>
              </a:spcBef>
              <a:buClr>
                <a:schemeClr val="accent1"/>
              </a:buClr>
              <a:buSzPct val="68000"/>
              <a:buFont typeface="Wingdings 3" pitchFamily="18" charset="2"/>
              <a:buChar char=""/>
            </a:pPr>
            <a:r>
              <a:rPr lang="ar-LB" dirty="0" smtClean="0">
                <a:latin typeface="Lucida Sans Unicode" pitchFamily="34" charset="0"/>
                <a:ea typeface="MS PGothic" pitchFamily="34" charset="-128"/>
                <a:cs typeface="Times New Roman" pitchFamily="18" charset="0"/>
              </a:rPr>
              <a:t>وخز في اليدين</a:t>
            </a:r>
          </a:p>
          <a:p>
            <a:pPr marL="365125" indent="-255588" algn="just" rtl="1">
              <a:lnSpc>
                <a:spcPct val="90000"/>
              </a:lnSpc>
              <a:spcBef>
                <a:spcPts val="600"/>
              </a:spcBef>
              <a:buClr>
                <a:schemeClr val="accent1"/>
              </a:buClr>
              <a:buSzPct val="68000"/>
              <a:buFont typeface="Wingdings 3" pitchFamily="18" charset="2"/>
              <a:buChar char=""/>
            </a:pPr>
            <a:r>
              <a:rPr lang="ar-LB" dirty="0" smtClean="0">
                <a:latin typeface="Lucida Sans Unicode" pitchFamily="34" charset="0"/>
                <a:ea typeface="MS PGothic" pitchFamily="34" charset="-128"/>
                <a:cs typeface="Times New Roman" pitchFamily="18" charset="0"/>
              </a:rPr>
              <a:t>دوار وإغماء</a:t>
            </a:r>
            <a:endParaRPr lang="en-US" dirty="0">
              <a:latin typeface="Lucida Sans Unicode" pitchFamily="34" charset="0"/>
              <a:ea typeface="MS PGothic" pitchFamily="34" charset="-128"/>
              <a:cs typeface="Times New Roman" pitchFamily="18" charset="0"/>
            </a:endParaRPr>
          </a:p>
        </p:txBody>
      </p:sp>
    </p:spTree>
    <p:extLst>
      <p:ext uri="{BB962C8B-B14F-4D97-AF65-F5344CB8AC3E}">
        <p14:creationId xmlns:p14="http://schemas.microsoft.com/office/powerpoint/2010/main" xmlns="" xmlns:mv="urn:schemas-microsoft-com:mac:vml" xmlns:mc="http://schemas.openxmlformats.org/markup-compatibility/2006" val="73862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152400" y="2438400"/>
            <a:ext cx="3276600" cy="3276600"/>
          </a:xfrm>
        </p:spPr>
        <p:txBody>
          <a:bodyPr>
            <a:normAutofit/>
          </a:bodyPr>
          <a:lstStyle/>
          <a:p>
            <a:pPr algn="l" rtl="0" eaLnBrk="1" hangingPunct="1">
              <a:lnSpc>
                <a:spcPct val="90000"/>
              </a:lnSpc>
              <a:spcBef>
                <a:spcPts val="600"/>
              </a:spcBef>
            </a:pPr>
            <a:r>
              <a:rPr lang="en-US" altLang="ja-JP" sz="2400" dirty="0" smtClean="0">
                <a:cs typeface="Times New Roman" pitchFamily="18" charset="0"/>
              </a:rPr>
              <a:t>Chest breathing versus diaphragmatic breathing</a:t>
            </a:r>
          </a:p>
          <a:p>
            <a:pPr algn="l" rtl="0" eaLnBrk="1" hangingPunct="1">
              <a:lnSpc>
                <a:spcPct val="90000"/>
              </a:lnSpc>
              <a:spcBef>
                <a:spcPts val="600"/>
              </a:spcBef>
            </a:pPr>
            <a:r>
              <a:rPr lang="en-US" altLang="ja-JP" sz="2400" dirty="0" smtClean="0">
                <a:cs typeface="Times New Roman" pitchFamily="18" charset="0"/>
              </a:rPr>
              <a:t>10 slow breaths</a:t>
            </a:r>
          </a:p>
          <a:p>
            <a:pPr algn="l" rtl="0" eaLnBrk="1" hangingPunct="1">
              <a:lnSpc>
                <a:spcPct val="90000"/>
              </a:lnSpc>
              <a:spcBef>
                <a:spcPts val="600"/>
              </a:spcBef>
            </a:pPr>
            <a:r>
              <a:rPr lang="en-US" altLang="ja-JP" sz="2400" dirty="0" smtClean="0">
                <a:cs typeface="Times New Roman" pitchFamily="18" charset="0"/>
              </a:rPr>
              <a:t>Practice often </a:t>
            </a:r>
          </a:p>
          <a:p>
            <a:pPr eaLnBrk="1" hangingPunct="1">
              <a:lnSpc>
                <a:spcPct val="90000"/>
              </a:lnSpc>
              <a:spcBef>
                <a:spcPts val="600"/>
              </a:spcBef>
              <a:buFont typeface="Times New Roman" pitchFamily="18" charset="0"/>
              <a:buNone/>
            </a:pPr>
            <a:endParaRPr lang="en-US" altLang="ja-JP" sz="2400" dirty="0" smtClean="0">
              <a:cs typeface="Times New Roman" pitchFamily="18" charset="0"/>
            </a:endParaRPr>
          </a:p>
        </p:txBody>
      </p:sp>
      <p:pic>
        <p:nvPicPr>
          <p:cNvPr id="67587" name="Title 1"/>
          <p:cNvPicPr>
            <a:picLocks noGrp="1" noChangeArrowheads="1"/>
          </p:cNvPicPr>
          <p:nvPr>
            <p:ph type="title"/>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b="59418"/>
          <a:stretch>
            <a:fillRect/>
          </a:stretch>
        </p:blipFill>
        <p:spPr bwMode="auto">
          <a:xfrm>
            <a:off x="381000" y="457200"/>
            <a:ext cx="9034463" cy="509588"/>
          </a:xfrm>
        </p:spPr>
      </p:pic>
      <p:sp>
        <p:nvSpPr>
          <p:cNvPr id="6" name="Title 1"/>
          <p:cNvSpPr txBox="1">
            <a:spLocks/>
          </p:cNvSpPr>
          <p:nvPr/>
        </p:nvSpPr>
        <p:spPr>
          <a:xfrm>
            <a:off x="4770438" y="609600"/>
            <a:ext cx="4297362" cy="968375"/>
          </a:xfrm>
          <a:prstGeom prst="rect">
            <a:avLst/>
          </a:prstGeom>
        </p:spPr>
        <p:txBody>
          <a:bodyPr anchor="ctr"/>
          <a:lstStyle/>
          <a:p>
            <a:pPr algn="l" rtl="0">
              <a:defRPr/>
            </a:pPr>
            <a:endParaRPr lang="en-US" sz="2800" b="1">
              <a:solidFill>
                <a:schemeClr val="tx2"/>
              </a:solidFill>
              <a:effectLst>
                <a:outerShdw blurRad="38100" dist="38100" dir="2700000" algn="tl">
                  <a:srgbClr val="C0C0C0"/>
                </a:outerShdw>
              </a:effectLst>
              <a:latin typeface="Lucida Sans Unicode" pitchFamily="34" charset="0"/>
            </a:endParaRPr>
          </a:p>
        </p:txBody>
      </p:sp>
      <p:sp>
        <p:nvSpPr>
          <p:cNvPr id="67590" name="Rectangle 8"/>
          <p:cNvSpPr>
            <a:spLocks noChangeArrowheads="1"/>
          </p:cNvSpPr>
          <p:nvPr/>
        </p:nvSpPr>
        <p:spPr bwMode="auto">
          <a:xfrm>
            <a:off x="2057400" y="1143000"/>
            <a:ext cx="5867400" cy="9144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nchor="ctr"/>
          <a:lstStyle/>
          <a:p>
            <a:pPr rtl="0"/>
            <a:r>
              <a:rPr lang="ar-LB" sz="3200" b="1" dirty="0" smtClean="0">
                <a:solidFill>
                  <a:schemeClr val="tx2"/>
                </a:solidFill>
                <a:ea typeface="MS PGothic" pitchFamily="34" charset="-128"/>
                <a:cs typeface="Times New Roman" pitchFamily="18" charset="0"/>
              </a:rPr>
              <a:t>تقنيات </a:t>
            </a:r>
            <a:r>
              <a:rPr lang="x-none" sz="3200" b="1" smtClean="0">
                <a:solidFill>
                  <a:schemeClr val="tx2"/>
                </a:solidFill>
                <a:ea typeface="MS PGothic" pitchFamily="34" charset="-128"/>
                <a:cs typeface="Times New Roman" pitchFamily="18" charset="0"/>
              </a:rPr>
              <a:t>لك </a:t>
            </a:r>
            <a:r>
              <a:rPr lang="x-none" sz="3200" b="1" dirty="0">
                <a:solidFill>
                  <a:schemeClr val="tx2"/>
                </a:solidFill>
                <a:ea typeface="MS PGothic" pitchFamily="34" charset="-128"/>
                <a:cs typeface="Times New Roman" pitchFamily="18" charset="0"/>
              </a:rPr>
              <a:t>ولمن تقوم بمساعدتهم:</a:t>
            </a:r>
            <a:r>
              <a:rPr lang="ar-LB" sz="3200" b="1" dirty="0">
                <a:solidFill>
                  <a:schemeClr val="tx2"/>
                </a:solidFill>
                <a:ea typeface="MS PGothic" pitchFamily="34" charset="-128"/>
                <a:cs typeface="Times New Roman" pitchFamily="18" charset="0"/>
              </a:rPr>
              <a:t> </a:t>
            </a:r>
            <a:r>
              <a:rPr lang="x-none" sz="3200" b="1" dirty="0">
                <a:solidFill>
                  <a:schemeClr val="tx2"/>
                </a:solidFill>
                <a:ea typeface="MS PGothic" pitchFamily="34" charset="-128"/>
                <a:cs typeface="Times New Roman" pitchFamily="18" charset="0"/>
              </a:rPr>
              <a:t>التنفس </a:t>
            </a:r>
            <a:endParaRPr lang="en-US" sz="3200" b="1" dirty="0">
              <a:solidFill>
                <a:schemeClr val="tx2"/>
              </a:solidFill>
              <a:ea typeface="MS PGothic" pitchFamily="34" charset="-128"/>
              <a:cs typeface="Times New Roman" pitchFamily="18" charset="0"/>
            </a:endParaRPr>
          </a:p>
        </p:txBody>
      </p:sp>
      <p:sp>
        <p:nvSpPr>
          <p:cNvPr id="67591" name="Content Placeholder 2"/>
          <p:cNvSpPr>
            <a:spLocks/>
          </p:cNvSpPr>
          <p:nvPr/>
        </p:nvSpPr>
        <p:spPr bwMode="auto">
          <a:xfrm>
            <a:off x="5410200" y="2286000"/>
            <a:ext cx="3429000" cy="29718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marL="365125" indent="-255588" algn="just" rtl="1">
              <a:lnSpc>
                <a:spcPct val="90000"/>
              </a:lnSpc>
              <a:spcBef>
                <a:spcPts val="600"/>
              </a:spcBef>
              <a:buClr>
                <a:schemeClr val="accent1"/>
              </a:buClr>
              <a:buSzPct val="68000"/>
              <a:buFont typeface="Wingdings 3" pitchFamily="18" charset="2"/>
              <a:buChar char=""/>
            </a:pPr>
            <a:r>
              <a:rPr lang="x-none" sz="2600" dirty="0">
                <a:latin typeface="Lucida Sans Unicode" pitchFamily="34" charset="0"/>
                <a:ea typeface="MS PGothic" pitchFamily="34" charset="-128"/>
                <a:cs typeface="Times New Roman" pitchFamily="18" charset="0"/>
              </a:rPr>
              <a:t>التنفس الصدري مقابل التنفس </a:t>
            </a:r>
            <a:r>
              <a:rPr lang="ar-AE" sz="2600" dirty="0">
                <a:latin typeface="Lucida Sans Unicode" pitchFamily="34" charset="0"/>
                <a:ea typeface="MS PGothic" pitchFamily="34" charset="-128"/>
                <a:cs typeface="Times New Roman" pitchFamily="18" charset="0"/>
              </a:rPr>
              <a:t>عبر </a:t>
            </a:r>
            <a:r>
              <a:rPr lang="ar-LB" sz="2600" smtClean="0">
                <a:latin typeface="Lucida Sans Unicode" pitchFamily="34" charset="0"/>
                <a:ea typeface="MS PGothic" pitchFamily="34" charset="-128"/>
                <a:cs typeface="Times New Roman" pitchFamily="18" charset="0"/>
              </a:rPr>
              <a:t>البطن</a:t>
            </a:r>
            <a:endParaRPr lang="en-US" sz="2600" dirty="0">
              <a:latin typeface="Lucida Sans Unicode" pitchFamily="34" charset="0"/>
              <a:ea typeface="MS PGothic" pitchFamily="34" charset="-128"/>
              <a:cs typeface="Times New Roman" pitchFamily="18" charset="0"/>
            </a:endParaRPr>
          </a:p>
          <a:p>
            <a:pPr marL="365125" indent="-255588" algn="just" rtl="1">
              <a:lnSpc>
                <a:spcPct val="90000"/>
              </a:lnSpc>
              <a:spcBef>
                <a:spcPts val="600"/>
              </a:spcBef>
              <a:buClr>
                <a:schemeClr val="accent1"/>
              </a:buClr>
              <a:buSzPct val="68000"/>
              <a:buFont typeface="Wingdings 3" pitchFamily="18" charset="2"/>
              <a:buChar char=""/>
            </a:pPr>
            <a:endParaRPr lang="en-US" sz="2600" dirty="0">
              <a:latin typeface="Lucida Sans Unicode" pitchFamily="34" charset="0"/>
              <a:ea typeface="MS PGothic" pitchFamily="34" charset="-128"/>
              <a:cs typeface="Times New Roman" pitchFamily="18" charset="0"/>
            </a:endParaRPr>
          </a:p>
          <a:p>
            <a:pPr marL="365125" indent="-255588" algn="just" rtl="1">
              <a:lnSpc>
                <a:spcPct val="90000"/>
              </a:lnSpc>
              <a:spcBef>
                <a:spcPts val="600"/>
              </a:spcBef>
              <a:buClr>
                <a:schemeClr val="accent1"/>
              </a:buClr>
              <a:buSzPct val="68000"/>
              <a:buFont typeface="Wingdings 3" pitchFamily="18" charset="2"/>
              <a:buChar char=""/>
            </a:pPr>
            <a:r>
              <a:rPr lang="x-none" sz="2600" dirty="0">
                <a:latin typeface="Lucida Sans Unicode" pitchFamily="34" charset="0"/>
                <a:ea typeface="MS PGothic" pitchFamily="34" charset="-128"/>
                <a:cs typeface="Times New Roman" pitchFamily="18" charset="0"/>
              </a:rPr>
              <a:t>القيام بالتنفس 10 مرات ببطء</a:t>
            </a:r>
            <a:endParaRPr lang="en-US" sz="2600" dirty="0">
              <a:latin typeface="Lucida Sans Unicode" pitchFamily="34" charset="0"/>
              <a:ea typeface="MS PGothic" pitchFamily="34" charset="-128"/>
              <a:cs typeface="Times New Roman" pitchFamily="18" charset="0"/>
            </a:endParaRPr>
          </a:p>
          <a:p>
            <a:pPr marL="365125" indent="-255588" algn="just" rtl="1">
              <a:lnSpc>
                <a:spcPct val="90000"/>
              </a:lnSpc>
              <a:spcBef>
                <a:spcPts val="600"/>
              </a:spcBef>
              <a:buClr>
                <a:schemeClr val="accent1"/>
              </a:buClr>
              <a:buSzPct val="68000"/>
              <a:buFont typeface="Wingdings 3" pitchFamily="18" charset="2"/>
              <a:buChar char=""/>
            </a:pPr>
            <a:endParaRPr lang="en-US" sz="2600" dirty="0">
              <a:latin typeface="Lucida Sans Unicode" pitchFamily="34" charset="0"/>
              <a:ea typeface="MS PGothic" pitchFamily="34" charset="-128"/>
              <a:cs typeface="Times New Roman" pitchFamily="18" charset="0"/>
            </a:endParaRPr>
          </a:p>
          <a:p>
            <a:pPr marL="365125" indent="-255588" algn="just" rtl="1">
              <a:lnSpc>
                <a:spcPct val="90000"/>
              </a:lnSpc>
              <a:spcBef>
                <a:spcPts val="600"/>
              </a:spcBef>
              <a:buClr>
                <a:schemeClr val="accent1"/>
              </a:buClr>
              <a:buSzPct val="68000"/>
              <a:buFont typeface="Wingdings 3" pitchFamily="18" charset="2"/>
              <a:buChar char=""/>
            </a:pPr>
            <a:r>
              <a:rPr lang="x-none" sz="2600">
                <a:latin typeface="Lucida Sans Unicode" pitchFamily="34" charset="0"/>
                <a:ea typeface="MS PGothic" pitchFamily="34" charset="-128"/>
                <a:cs typeface="Times New Roman" pitchFamily="18" charset="0"/>
              </a:rPr>
              <a:t>ممارستها </a:t>
            </a:r>
            <a:r>
              <a:rPr lang="ar-LB" sz="2600" dirty="0" smtClean="0">
                <a:latin typeface="Lucida Sans Unicode" pitchFamily="34" charset="0"/>
                <a:ea typeface="MS PGothic" pitchFamily="34" charset="-128"/>
                <a:cs typeface="Times New Roman" pitchFamily="18" charset="0"/>
              </a:rPr>
              <a:t>باستمرار</a:t>
            </a:r>
            <a:endParaRPr lang="en-US" sz="2600" dirty="0">
              <a:latin typeface="Lucida Sans Unicode" pitchFamily="34" charset="0"/>
              <a:ea typeface="MS PGothic" pitchFamily="34" charset="-128"/>
              <a:cs typeface="Times New Roman" pitchFamily="18" charset="0"/>
            </a:endParaRPr>
          </a:p>
          <a:p>
            <a:pPr marL="365125" indent="-255588" algn="r" rtl="1">
              <a:lnSpc>
                <a:spcPct val="90000"/>
              </a:lnSpc>
              <a:spcBef>
                <a:spcPts val="600"/>
              </a:spcBef>
              <a:buClr>
                <a:schemeClr val="accent1"/>
              </a:buClr>
              <a:buSzPct val="68000"/>
              <a:buFont typeface="Wingdings" pitchFamily="2" charset="2"/>
              <a:buNone/>
            </a:pPr>
            <a:endParaRPr lang="en-US" sz="3100" dirty="0">
              <a:latin typeface="Lucida Sans Unicode" pitchFamily="34" charset="0"/>
              <a:ea typeface="MS PGothic" pitchFamily="34" charset="-128"/>
              <a:cs typeface="Times New Roman" pitchFamily="18" charset="0"/>
            </a:endParaRPr>
          </a:p>
        </p:txBody>
      </p:sp>
      <p:pic>
        <p:nvPicPr>
          <p:cNvPr id="3074" name="Picture 2" descr="C:\Users\IMC-LY-009\Desktop\PFA pix\imagesCA0GWKBD.jpg"/>
          <p:cNvPicPr>
            <a:picLocks noChangeAspect="1" noChangeArrowheads="1"/>
          </p:cNvPicPr>
          <p:nvPr/>
        </p:nvPicPr>
        <p:blipFill>
          <a:blip r:embed="rId4"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3276600" y="4114800"/>
            <a:ext cx="1905000" cy="2185988"/>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xmlns="" xmlns:mv="urn:schemas-microsoft-com:mac:vml" xmlns:mc="http://schemas.openxmlformats.org/markup-compatibility/2006" val="33165813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304800" y="1524000"/>
            <a:ext cx="3962400" cy="5105400"/>
          </a:xfrm>
        </p:spPr>
        <p:txBody>
          <a:bodyPr/>
          <a:lstStyle/>
          <a:p>
            <a:pPr algn="l" rtl="0">
              <a:buFont typeface="Wingdings 3" pitchFamily="18" charset="2"/>
              <a:buNone/>
            </a:pPr>
            <a:endParaRPr lang="en-US" altLang="ja-JP" dirty="0" smtClean="0"/>
          </a:p>
          <a:p>
            <a:pPr algn="l" rtl="0"/>
            <a:r>
              <a:rPr lang="en-US" altLang="ja-JP" dirty="0" smtClean="0"/>
              <a:t>Know your signs of stress and burn-out</a:t>
            </a:r>
            <a:endParaRPr lang="en-US" altLang="ja-JP" dirty="0" smtClean="0">
              <a:solidFill>
                <a:schemeClr val="accent1"/>
              </a:solidFill>
            </a:endParaRPr>
          </a:p>
          <a:p>
            <a:pPr algn="l" rtl="0"/>
            <a:endParaRPr lang="en-US" altLang="ja-JP" dirty="0" smtClean="0">
              <a:solidFill>
                <a:schemeClr val="accent1"/>
              </a:solidFill>
            </a:endParaRPr>
          </a:p>
          <a:p>
            <a:pPr algn="l" rtl="0"/>
            <a:r>
              <a:rPr lang="en-US" altLang="ja-JP" dirty="0" smtClean="0">
                <a:solidFill>
                  <a:schemeClr val="accent1"/>
                </a:solidFill>
              </a:rPr>
              <a:t>Take responsibility </a:t>
            </a:r>
            <a:r>
              <a:rPr lang="en-US" altLang="ja-JP" dirty="0" smtClean="0"/>
              <a:t>for knowing and practicing self –care—this is part of being an effective helper</a:t>
            </a:r>
            <a:endParaRPr lang="en-US" altLang="ja-JP" dirty="0" smtClean="0">
              <a:solidFill>
                <a:schemeClr val="accent1"/>
              </a:solidFill>
            </a:endParaRPr>
          </a:p>
          <a:p>
            <a:endParaRPr lang="en-US" altLang="ja-JP" dirty="0" smtClean="0"/>
          </a:p>
        </p:txBody>
      </p:sp>
      <p:sp>
        <p:nvSpPr>
          <p:cNvPr id="3" name="Title 2"/>
          <p:cNvSpPr>
            <a:spLocks noGrp="1"/>
          </p:cNvSpPr>
          <p:nvPr>
            <p:ph type="title"/>
          </p:nvPr>
        </p:nvSpPr>
        <p:spPr>
          <a:xfrm>
            <a:off x="457200" y="685800"/>
            <a:ext cx="8229600" cy="1143000"/>
          </a:xfrm>
        </p:spPr>
        <p:txBody>
          <a:bodyPr/>
          <a:lstStyle/>
          <a:p>
            <a:r>
              <a:rPr lang="en-US" altLang="ja-JP" sz="3600" dirty="0" smtClean="0">
                <a:effectLst>
                  <a:outerShdw blurRad="38100" dist="38100" dir="2700000" algn="tl">
                    <a:srgbClr val="C0C0C0"/>
                  </a:outerShdw>
                </a:effectLst>
              </a:rPr>
              <a:t>Points to Remember</a:t>
            </a:r>
            <a:r>
              <a:rPr lang="ja-JP" altLang="en-US" sz="3600" smtClean="0">
                <a:effectLst>
                  <a:outerShdw blurRad="38100" dist="38100" dir="2700000" algn="tl">
                    <a:srgbClr val="C0C0C0"/>
                  </a:outerShdw>
                </a:effectLst>
              </a:rPr>
              <a:t>　</a:t>
            </a:r>
            <a:r>
              <a:rPr lang="ar-LB" altLang="ja-JP" sz="3600" dirty="0" smtClean="0">
                <a:effectLst>
                  <a:outerShdw blurRad="38100" dist="38100" dir="2700000" algn="tl">
                    <a:srgbClr val="C0C0C0"/>
                  </a:outerShdw>
                </a:effectLst>
              </a:rPr>
              <a:t>نقاط نتذكرها</a:t>
            </a:r>
            <a:endParaRPr lang="en-US" altLang="ja-JP" sz="3600" dirty="0" smtClean="0">
              <a:effectLst>
                <a:outerShdw blurRad="38100" dist="38100" dir="2700000" algn="tl">
                  <a:srgbClr val="C0C0C0"/>
                </a:outerShdw>
              </a:effectLst>
            </a:endParaRPr>
          </a:p>
        </p:txBody>
      </p:sp>
      <p:pic>
        <p:nvPicPr>
          <p:cNvPr id="70660" name="Picture 4" descr="http://t2.gstatic.com/images?q=tbn:ANd9GcQSdOTssGU22V0LvC8cO3rR02sJ37gpFQFAflvCsCojYP3gewJiPg"/>
          <p:cNvPicPr>
            <a:picLocks noChangeAspect="1" noChangeArrowheads="1"/>
          </p:cNvPicPr>
          <p:nvPr/>
        </p:nvPicPr>
        <p:blipFill>
          <a:blip r:embed="rId2" cstate="print"/>
          <a:srcRect/>
          <a:stretch>
            <a:fillRect/>
          </a:stretch>
        </p:blipFill>
        <p:spPr bwMode="auto">
          <a:xfrm>
            <a:off x="7432675" y="0"/>
            <a:ext cx="1711325" cy="1600200"/>
          </a:xfrm>
          <a:prstGeom prst="rect">
            <a:avLst/>
          </a:prstGeom>
          <a:noFill/>
          <a:ln w="9525">
            <a:noFill/>
            <a:miter lim="800000"/>
            <a:headEnd/>
            <a:tailEnd/>
          </a:ln>
        </p:spPr>
      </p:pic>
      <p:sp>
        <p:nvSpPr>
          <p:cNvPr id="5" name="Rectangle 3"/>
          <p:cNvSpPr txBox="1">
            <a:spLocks/>
          </p:cNvSpPr>
          <p:nvPr/>
        </p:nvSpPr>
        <p:spPr bwMode="auto">
          <a:xfrm>
            <a:off x="4343400" y="1676400"/>
            <a:ext cx="4800600" cy="5181600"/>
          </a:xfrm>
          <a:prstGeom prst="rect">
            <a:avLst/>
          </a:prstGeom>
          <a:noFill/>
          <a:ln w="9525">
            <a:noFill/>
            <a:miter lim="800000"/>
            <a:headEnd/>
            <a:tailEnd/>
          </a:ln>
        </p:spPr>
        <p:txBody>
          <a:bodyPr/>
          <a:lstStyle/>
          <a:p>
            <a:pPr marL="365125" indent="-255588" algn="r" rtl="1" eaLnBrk="0" hangingPunct="0">
              <a:spcBef>
                <a:spcPts val="4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اعرف علامات الضغط النفسي الخاصة بك وعلامات الاستنزاف </a:t>
            </a:r>
            <a:endParaRPr lang="en-US" sz="2600" dirty="0">
              <a:latin typeface="Lucida Sans Unicode" pitchFamily="34" charset="0"/>
              <a:ea typeface="MS PGothic" pitchFamily="34" charset="-128"/>
            </a:endParaRPr>
          </a:p>
          <a:p>
            <a:pPr marL="365125" indent="-255588" algn="r" rtl="1" eaLnBrk="0" hangingPunct="0">
              <a:spcBef>
                <a:spcPts val="400"/>
              </a:spcBef>
              <a:buClr>
                <a:schemeClr val="accent1"/>
              </a:buClr>
              <a:buSzPct val="68000"/>
              <a:buFont typeface="Wingdings 3" pitchFamily="18" charset="2"/>
              <a:buChar char=""/>
            </a:pPr>
            <a:endParaRPr lang="en-US" sz="2600" dirty="0">
              <a:latin typeface="Lucida Sans Unicode" pitchFamily="34" charset="0"/>
              <a:ea typeface="MS PGothic" pitchFamily="34" charset="-128"/>
            </a:endParaRPr>
          </a:p>
          <a:p>
            <a:pPr marL="365125" indent="-255588" algn="r" rtl="1" eaLnBrk="0" hangingPunct="0">
              <a:spcBef>
                <a:spcPts val="400"/>
              </a:spcBef>
              <a:buClr>
                <a:schemeClr val="accent1"/>
              </a:buClr>
              <a:buSzPct val="68000"/>
              <a:buFont typeface="Wingdings 3" pitchFamily="18" charset="2"/>
              <a:buChar char=""/>
            </a:pPr>
            <a:endParaRPr lang="en-US" sz="2600" dirty="0">
              <a:latin typeface="Lucida Sans Unicode" pitchFamily="34" charset="0"/>
              <a:ea typeface="MS PGothic" pitchFamily="34" charset="-128"/>
            </a:endParaRPr>
          </a:p>
          <a:p>
            <a:pPr marL="365125" indent="-255588" algn="r" rtl="1" eaLnBrk="0" hangingPunct="0">
              <a:spcBef>
                <a:spcPts val="4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تحمّل مسؤولية معرفة وممارسة العناية بالنفس – فهذا جزء من أن تكون مساعد فعال</a:t>
            </a:r>
            <a:endParaRPr lang="en-US" sz="2600" dirty="0">
              <a:latin typeface="Lucida Sans Unicode" pitchFamily="34" charset="0"/>
              <a:ea typeface="MS PGothic" pitchFamily="34" charset="-128"/>
            </a:endParaRPr>
          </a:p>
          <a:p>
            <a:pPr marL="365125" indent="-255588" algn="r" rtl="1" eaLnBrk="0" hangingPunct="0">
              <a:spcBef>
                <a:spcPts val="400"/>
              </a:spcBef>
              <a:buClr>
                <a:schemeClr val="accent1"/>
              </a:buClr>
              <a:buSzPct val="68000"/>
              <a:buFont typeface="Wingdings 3" pitchFamily="18" charset="2"/>
              <a:buChar char=""/>
            </a:pPr>
            <a:endParaRPr lang="en-US" sz="2800" dirty="0">
              <a:latin typeface="Lucida Sans Unicode" pitchFamily="34" charset="0"/>
              <a:ea typeface="MS PGothic" pitchFamily="34" charset="-128"/>
            </a:endParaRPr>
          </a:p>
        </p:txBody>
      </p:sp>
    </p:spTree>
    <p:extLst>
      <p:ext uri="{BB962C8B-B14F-4D97-AF65-F5344CB8AC3E}">
        <p14:creationId xmlns:p14="http://schemas.microsoft.com/office/powerpoint/2010/main" xmlns="" xmlns:mv="urn:schemas-microsoft-com:mac:vml" xmlns:mc="http://schemas.openxmlformats.org/markup-compatibility/2006" val="412196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4648200" y="1600200"/>
            <a:ext cx="4191000" cy="3886200"/>
          </a:xfrm>
        </p:spPr>
        <p:txBody>
          <a:bodyPr/>
          <a:lstStyle/>
          <a:p>
            <a:pPr algn="r" rtl="1" eaLnBrk="1" hangingPunct="1">
              <a:lnSpc>
                <a:spcPct val="80000"/>
              </a:lnSpc>
            </a:pPr>
            <a:r>
              <a:rPr kumimoji="0" lang="ar-LB" altLang="ja-JP" sz="2300" dirty="0" smtClean="0"/>
              <a:t>يؤثر </a:t>
            </a:r>
            <a:r>
              <a:rPr kumimoji="0" lang="ar-LB" altLang="ja-JP" sz="2300" dirty="0" smtClean="0">
                <a:solidFill>
                  <a:schemeClr val="accent2"/>
                </a:solidFill>
              </a:rPr>
              <a:t>كل</a:t>
            </a:r>
            <a:r>
              <a:rPr kumimoji="0" lang="ar-LB" altLang="ja-JP" sz="2300" dirty="0" smtClean="0"/>
              <a:t> تدخل أو جهد في مجال الإغاثة في سياق حالات الطوارىء، في الصحة النفسية والرفاه إما إيجابا أو سلبا</a:t>
            </a:r>
            <a:endParaRPr kumimoji="0" lang="ja-JP" altLang="en-US" sz="2300" dirty="0" smtClean="0"/>
          </a:p>
          <a:p>
            <a:pPr eaLnBrk="1" hangingPunct="1">
              <a:lnSpc>
                <a:spcPct val="80000"/>
              </a:lnSpc>
              <a:buFont typeface="Wingdings 3" pitchFamily="18" charset="2"/>
              <a:buNone/>
            </a:pPr>
            <a:endParaRPr kumimoji="0" lang="en-US" altLang="ja-JP" sz="2300" dirty="0" smtClean="0"/>
          </a:p>
          <a:p>
            <a:pPr algn="r" rtl="1" eaLnBrk="1" hangingPunct="1">
              <a:lnSpc>
                <a:spcPct val="80000"/>
              </a:lnSpc>
            </a:pPr>
            <a:r>
              <a:rPr kumimoji="0" lang="ar-LB" altLang="ja-JP" sz="2300" dirty="0" smtClean="0"/>
              <a:t>تحتاج المجتمعات الى </a:t>
            </a:r>
            <a:r>
              <a:rPr kumimoji="0" lang="ar-LB" altLang="ja-JP" sz="2300" dirty="0" smtClean="0">
                <a:solidFill>
                  <a:schemeClr val="accent2"/>
                </a:solidFill>
              </a:rPr>
              <a:t>منظور الصحة العامة</a:t>
            </a:r>
            <a:r>
              <a:rPr kumimoji="0" lang="ar-LB" altLang="ja-JP" sz="2300" dirty="0" smtClean="0"/>
              <a:t> لمعالجة الصحة النفسية والرفاه للأشخاص المتأثرين</a:t>
            </a:r>
            <a:endParaRPr kumimoji="0" lang="en-US" altLang="ja-JP" sz="2300" dirty="0" smtClean="0"/>
          </a:p>
          <a:p>
            <a:pPr eaLnBrk="1" hangingPunct="1">
              <a:lnSpc>
                <a:spcPct val="80000"/>
              </a:lnSpc>
            </a:pPr>
            <a:endParaRPr kumimoji="0" lang="en-US" altLang="ja-JP" sz="2300" dirty="0" smtClean="0"/>
          </a:p>
          <a:p>
            <a:pPr algn="r" rtl="1" eaLnBrk="1" hangingPunct="1">
              <a:lnSpc>
                <a:spcPct val="80000"/>
              </a:lnSpc>
            </a:pPr>
            <a:r>
              <a:rPr kumimoji="0" lang="ar-LB" altLang="ja-JP" sz="2300" dirty="0" smtClean="0"/>
              <a:t>الإرشادات موجودة - إقرأوها</a:t>
            </a:r>
            <a:endParaRPr kumimoji="0" lang="ja-JP" altLang="en-US" sz="2300" dirty="0" smtClean="0"/>
          </a:p>
        </p:txBody>
      </p:sp>
      <p:sp>
        <p:nvSpPr>
          <p:cNvPr id="3" name="Title 2"/>
          <p:cNvSpPr>
            <a:spLocks noGrp="1"/>
          </p:cNvSpPr>
          <p:nvPr>
            <p:ph type="title"/>
          </p:nvPr>
        </p:nvSpPr>
        <p:spPr>
          <a:xfrm>
            <a:off x="381000" y="266700"/>
            <a:ext cx="8229600" cy="1143000"/>
          </a:xfrm>
        </p:spPr>
        <p:txBody>
          <a:bodyPr/>
          <a:lstStyle/>
          <a:p>
            <a:pPr eaLnBrk="1" fontAlgn="auto" hangingPunct="1">
              <a:spcAft>
                <a:spcPts val="0"/>
              </a:spcAft>
              <a:defRPr/>
            </a:pPr>
            <a:r>
              <a:rPr lang="en-US" dirty="0" smtClean="0">
                <a:ea typeface="+mj-ea"/>
                <a:cs typeface="+mj-cs"/>
              </a:rPr>
              <a:t>Points to Remember</a:t>
            </a:r>
            <a:endParaRPr lang="en-US" dirty="0">
              <a:ea typeface="+mj-ea"/>
              <a:cs typeface="+mj-cs"/>
            </a:endParaRPr>
          </a:p>
        </p:txBody>
      </p:sp>
      <p:pic>
        <p:nvPicPr>
          <p:cNvPr id="28676" name="Picture 4" descr="http://t2.gstatic.com/images?q=tbn:ANd9GcQSdOTssGU22V0LvC8cO3rR02sJ37gpFQFAflvCsCojYP3gewJiPg"/>
          <p:cNvPicPr>
            <a:picLocks noChangeAspect="1" noChangeArrowheads="1"/>
          </p:cNvPicPr>
          <p:nvPr/>
        </p:nvPicPr>
        <p:blipFill>
          <a:blip r:embed="rId3" cstate="print"/>
          <a:srcRect/>
          <a:stretch>
            <a:fillRect/>
          </a:stretch>
        </p:blipFill>
        <p:spPr bwMode="auto">
          <a:xfrm>
            <a:off x="6248400" y="4876800"/>
            <a:ext cx="1711325" cy="1600200"/>
          </a:xfrm>
          <a:prstGeom prst="rect">
            <a:avLst/>
          </a:prstGeom>
          <a:noFill/>
          <a:ln w="9525">
            <a:noFill/>
            <a:miter lim="800000"/>
            <a:headEnd/>
            <a:tailEnd/>
          </a:ln>
        </p:spPr>
      </p:pic>
      <p:sp>
        <p:nvSpPr>
          <p:cNvPr id="28677" name="Text Box 5"/>
          <p:cNvSpPr txBox="1">
            <a:spLocks noChangeArrowheads="1"/>
          </p:cNvSpPr>
          <p:nvPr/>
        </p:nvSpPr>
        <p:spPr bwMode="auto">
          <a:xfrm>
            <a:off x="5943600" y="381000"/>
            <a:ext cx="1828800" cy="457200"/>
          </a:xfrm>
          <a:prstGeom prst="rect">
            <a:avLst/>
          </a:prstGeom>
          <a:noFill/>
          <a:ln w="9525">
            <a:noFill/>
            <a:miter lim="800000"/>
            <a:headEnd/>
            <a:tailEnd/>
          </a:ln>
        </p:spPr>
        <p:txBody>
          <a:bodyPr>
            <a:spAutoFit/>
          </a:bodyPr>
          <a:lstStyle/>
          <a:p>
            <a:endParaRPr lang="ja-JP" altLang="en-US"/>
          </a:p>
        </p:txBody>
      </p:sp>
      <p:sp>
        <p:nvSpPr>
          <p:cNvPr id="28678" name="Text Box 6"/>
          <p:cNvSpPr txBox="1">
            <a:spLocks noChangeArrowheads="1"/>
          </p:cNvSpPr>
          <p:nvPr/>
        </p:nvSpPr>
        <p:spPr bwMode="auto">
          <a:xfrm>
            <a:off x="5791200" y="685800"/>
            <a:ext cx="2667000" cy="461963"/>
          </a:xfrm>
          <a:prstGeom prst="rect">
            <a:avLst/>
          </a:prstGeom>
          <a:noFill/>
          <a:ln w="9525">
            <a:noFill/>
            <a:miter lim="800000"/>
            <a:headEnd/>
            <a:tailEnd/>
          </a:ln>
        </p:spPr>
        <p:txBody>
          <a:bodyPr>
            <a:spAutoFit/>
          </a:bodyPr>
          <a:lstStyle/>
          <a:p>
            <a:pPr algn="r" rtl="1">
              <a:spcBef>
                <a:spcPct val="50000"/>
              </a:spcBef>
            </a:pPr>
            <a:r>
              <a:rPr lang="ar-LB" altLang="ja-JP" dirty="0" smtClean="0"/>
              <a:t>نقاط نتذكرها</a:t>
            </a:r>
            <a:endParaRPr lang="ja-JP" altLang="en-US"/>
          </a:p>
        </p:txBody>
      </p:sp>
      <p:sp>
        <p:nvSpPr>
          <p:cNvPr id="28679" name="Content Placeholder 1"/>
          <p:cNvSpPr txBox="1">
            <a:spLocks/>
          </p:cNvSpPr>
          <p:nvPr/>
        </p:nvSpPr>
        <p:spPr bwMode="auto">
          <a:xfrm>
            <a:off x="381000" y="1447800"/>
            <a:ext cx="4495800" cy="4800600"/>
          </a:xfrm>
          <a:prstGeom prst="rect">
            <a:avLst/>
          </a:prstGeom>
          <a:noFill/>
          <a:ln w="9525">
            <a:noFill/>
            <a:miter lim="800000"/>
            <a:headEnd/>
            <a:tailEnd/>
          </a:ln>
        </p:spPr>
        <p:txBody>
          <a:bodyPr/>
          <a:lstStyle/>
          <a:p>
            <a:pPr marL="365125" indent="-255588" eaLnBrk="0" hangingPunct="0">
              <a:lnSpc>
                <a:spcPct val="80000"/>
              </a:lnSpc>
              <a:spcBef>
                <a:spcPts val="400"/>
              </a:spcBef>
              <a:buClr>
                <a:schemeClr val="accent1"/>
              </a:buClr>
              <a:buSzPct val="68000"/>
              <a:buFont typeface="Wingdings 3" pitchFamily="18" charset="2"/>
              <a:buChar char=""/>
            </a:pPr>
            <a:r>
              <a:rPr lang="en-US" altLang="ja-JP" sz="2300" dirty="0">
                <a:solidFill>
                  <a:schemeClr val="accent1"/>
                </a:solidFill>
                <a:latin typeface="Lucida Sans Unicode" pitchFamily="34" charset="0"/>
              </a:rPr>
              <a:t>Every</a:t>
            </a:r>
            <a:r>
              <a:rPr lang="en-US" altLang="ja-JP" sz="2300" dirty="0">
                <a:latin typeface="Lucida Sans Unicode" pitchFamily="34" charset="0"/>
              </a:rPr>
              <a:t> relief effort or intervention in the context of emergencies impacts mental health and well-being-positively or </a:t>
            </a:r>
            <a:r>
              <a:rPr lang="en-US" altLang="ja-JP" sz="2300" dirty="0" smtClean="0">
                <a:latin typeface="Lucida Sans Unicode" pitchFamily="34" charset="0"/>
              </a:rPr>
              <a:t>negatively</a:t>
            </a:r>
          </a:p>
          <a:p>
            <a:pPr marL="365125" indent="-255588" eaLnBrk="0" hangingPunct="0">
              <a:lnSpc>
                <a:spcPct val="80000"/>
              </a:lnSpc>
              <a:spcBef>
                <a:spcPts val="400"/>
              </a:spcBef>
              <a:buClr>
                <a:schemeClr val="accent1"/>
              </a:buClr>
              <a:buSzPct val="68000"/>
            </a:pPr>
            <a:endParaRPr lang="en-US" altLang="ja-JP" sz="2300" dirty="0">
              <a:latin typeface="Lucida Sans Unicode" pitchFamily="34" charset="0"/>
            </a:endParaRPr>
          </a:p>
          <a:p>
            <a:pPr marL="365125" indent="-255588" eaLnBrk="0" hangingPunct="0">
              <a:lnSpc>
                <a:spcPct val="80000"/>
              </a:lnSpc>
              <a:spcBef>
                <a:spcPts val="400"/>
              </a:spcBef>
              <a:buClr>
                <a:schemeClr val="accent1"/>
              </a:buClr>
              <a:buSzPct val="68000"/>
              <a:buFont typeface="Wingdings 3" pitchFamily="18" charset="2"/>
              <a:buChar char=""/>
            </a:pPr>
            <a:r>
              <a:rPr lang="en-US" altLang="ja-JP" sz="2300" dirty="0">
                <a:latin typeface="Lucida Sans Unicode" pitchFamily="34" charset="0"/>
              </a:rPr>
              <a:t>A</a:t>
            </a:r>
            <a:r>
              <a:rPr lang="en-US" altLang="ja-JP" sz="2300" dirty="0">
                <a:solidFill>
                  <a:schemeClr val="accent1"/>
                </a:solidFill>
                <a:latin typeface="Lucida Sans Unicode" pitchFamily="34" charset="0"/>
              </a:rPr>
              <a:t> public health perspective </a:t>
            </a:r>
            <a:r>
              <a:rPr lang="en-US" altLang="ja-JP" sz="2300" dirty="0">
                <a:latin typeface="Lucida Sans Unicode" pitchFamily="34" charset="0"/>
              </a:rPr>
              <a:t>is needed to address mental health and well-being of affected population</a:t>
            </a:r>
          </a:p>
          <a:p>
            <a:pPr marL="365125" indent="-255588" eaLnBrk="0" hangingPunct="0">
              <a:lnSpc>
                <a:spcPct val="80000"/>
              </a:lnSpc>
              <a:spcBef>
                <a:spcPts val="400"/>
              </a:spcBef>
              <a:buClr>
                <a:schemeClr val="accent1"/>
              </a:buClr>
              <a:buSzPct val="68000"/>
              <a:buFont typeface="Wingdings 3" pitchFamily="18" charset="2"/>
              <a:buNone/>
            </a:pPr>
            <a:endParaRPr lang="en-US" altLang="ja-JP" sz="2300" dirty="0">
              <a:latin typeface="Lucida Sans Unicode" pitchFamily="34" charset="0"/>
            </a:endParaRPr>
          </a:p>
          <a:p>
            <a:pPr marL="365125" indent="-255588" eaLnBrk="0" hangingPunct="0">
              <a:lnSpc>
                <a:spcPct val="80000"/>
              </a:lnSpc>
              <a:spcBef>
                <a:spcPts val="400"/>
              </a:spcBef>
              <a:buClr>
                <a:schemeClr val="accent1"/>
              </a:buClr>
              <a:buSzPct val="68000"/>
              <a:buFont typeface="Wingdings 3" pitchFamily="18" charset="2"/>
              <a:buChar char=""/>
            </a:pPr>
            <a:r>
              <a:rPr lang="en-US" altLang="ja-JP" sz="2300" dirty="0">
                <a:latin typeface="Lucida Sans Unicode" pitchFamily="34" charset="0"/>
              </a:rPr>
              <a:t>Guidelines already exist- </a:t>
            </a:r>
            <a:r>
              <a:rPr lang="en-US" altLang="ja-JP" sz="2300" dirty="0">
                <a:solidFill>
                  <a:schemeClr val="accent1"/>
                </a:solidFill>
                <a:latin typeface="Lucida Sans Unicode" pitchFamily="34" charset="0"/>
              </a:rPr>
              <a:t>read them</a:t>
            </a:r>
            <a:r>
              <a:rPr lang="en-US" altLang="ja-JP" sz="2300" dirty="0">
                <a:latin typeface="Lucida Sans Unicode" pitchFamily="34" charset="0"/>
              </a:rPr>
              <a: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rtl="0"/>
            <a:endParaRPr lang="en-US" dirty="0" smtClean="0"/>
          </a:p>
          <a:p>
            <a:pPr marL="0" indent="0" algn="l" rtl="0">
              <a:buNone/>
            </a:pPr>
            <a:endParaRPr lang="en-US" dirty="0" smtClean="0"/>
          </a:p>
          <a:p>
            <a:pPr marL="0" indent="0" algn="l" rtl="0">
              <a:buNone/>
            </a:pPr>
            <a:r>
              <a:rPr lang="en-US" dirty="0"/>
              <a:t> </a:t>
            </a:r>
            <a:r>
              <a:rPr lang="en-US" dirty="0" smtClean="0"/>
              <a:t>                        </a:t>
            </a:r>
          </a:p>
          <a:p>
            <a:pPr marL="0" indent="0" algn="l" rtl="0">
              <a:buNone/>
            </a:pPr>
            <a:endParaRPr lang="en-US" dirty="0"/>
          </a:p>
          <a:p>
            <a:pPr marL="0" indent="0" algn="l" rtl="0">
              <a:buNone/>
            </a:pPr>
            <a:r>
              <a:rPr lang="en-US" dirty="0" smtClean="0"/>
              <a:t>                       </a:t>
            </a:r>
          </a:p>
          <a:p>
            <a:pPr marL="0" indent="0" algn="l" rtl="0">
              <a:buNone/>
            </a:pPr>
            <a:r>
              <a:rPr lang="en-US" sz="4800" b="1" dirty="0" smtClean="0">
                <a:solidFill>
                  <a:schemeClr val="accent4"/>
                </a:solidFill>
              </a:rPr>
              <a:t>Thank you</a:t>
            </a:r>
          </a:p>
          <a:p>
            <a:pPr marL="0" indent="0" algn="l" rtl="0">
              <a:buNone/>
            </a:pPr>
            <a:endParaRPr lang="en-US" sz="4800" b="1" dirty="0"/>
          </a:p>
          <a:p>
            <a:pPr marL="0" indent="0" algn="l" rtl="0">
              <a:buNone/>
            </a:pPr>
            <a:r>
              <a:rPr lang="en-US" sz="4800" b="1" dirty="0" smtClean="0"/>
              <a:t>                                   </a:t>
            </a:r>
            <a:endParaRPr lang="x-none" sz="4800" b="1" dirty="0"/>
          </a:p>
        </p:txBody>
      </p:sp>
      <p:graphicFrame>
        <p:nvGraphicFramePr>
          <p:cNvPr id="4" name="Object 3"/>
          <p:cNvGraphicFramePr>
            <a:graphicFrameLocks noChangeAspect="1"/>
          </p:cNvGraphicFramePr>
          <p:nvPr>
            <p:extLst>
              <p:ext uri="{D42A27DB-BD31-4B8C-83A1-F6EECF244321}">
                <p14:modId xmlns:p14="http://schemas.microsoft.com/office/powerpoint/2010/main" xmlns="" xmlns:mv="urn:schemas-microsoft-com:mac:vml" xmlns:mc="http://schemas.openxmlformats.org/markup-compatibility/2006" val="1651051887"/>
              </p:ext>
            </p:extLst>
          </p:nvPr>
        </p:nvGraphicFramePr>
        <p:xfrm>
          <a:off x="1371600" y="990600"/>
          <a:ext cx="6781800" cy="1981200"/>
        </p:xfrm>
        <a:graphic>
          <a:graphicData uri="http://schemas.openxmlformats.org/presentationml/2006/ole">
            <p:oleObj spid="_x0000_s6193" name="Picture" r:id="rId3" imgW="7315200" imgH="1603022" progId="Word.Picture.8">
              <p:embed/>
            </p:oleObj>
          </a:graphicData>
        </a:graphic>
      </p:graphicFrame>
      <p:pic>
        <p:nvPicPr>
          <p:cNvPr id="6" name="Picture 13" descr="first-aid-kit.gif"/>
          <p:cNvPicPr>
            <a:picLocks noChangeAspect="1"/>
          </p:cNvPicPr>
          <p:nvPr/>
        </p:nvPicPr>
        <p:blipFill>
          <a:blip r:embed="rId4" cstate="print"/>
          <a:srcRect/>
          <a:stretch>
            <a:fillRect/>
          </a:stretch>
        </p:blipFill>
        <p:spPr bwMode="auto">
          <a:xfrm>
            <a:off x="4724400" y="4191000"/>
            <a:ext cx="1708150" cy="1287463"/>
          </a:xfrm>
          <a:prstGeom prst="rect">
            <a:avLst/>
          </a:prstGeom>
          <a:noFill/>
          <a:ln w="9525">
            <a:noFill/>
            <a:miter lim="800000"/>
            <a:headEnd/>
            <a:tailEnd/>
          </a:ln>
        </p:spPr>
      </p:pic>
    </p:spTree>
    <p:extLst>
      <p:ext uri="{BB962C8B-B14F-4D97-AF65-F5344CB8AC3E}">
        <p14:creationId xmlns:p14="http://schemas.microsoft.com/office/powerpoint/2010/main" xmlns="" xmlns:mv="urn:schemas-microsoft-com:mac:vml" xmlns:mc="http://schemas.openxmlformats.org/markup-compatibility/2006" val="2917356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smtClean="0">
                <a:solidFill>
                  <a:schemeClr val="tx1"/>
                </a:solidFill>
                <a:ea typeface="ＭＳ Ｐゴシック" charset="-128"/>
              </a:rPr>
              <a:t>2</a:t>
            </a:r>
            <a:r>
              <a:rPr lang="en-US" dirty="0" smtClean="0">
                <a:solidFill>
                  <a:schemeClr val="tx1"/>
                </a:solidFill>
                <a:ea typeface="ＭＳ Ｐゴシック" charset="-128"/>
                <a:cs typeface="+mj-cs"/>
              </a:rPr>
              <a:t>. What is Psychological First Aid (PFA)?</a:t>
            </a:r>
            <a:endParaRPr lang="en-US" dirty="0">
              <a:solidFill>
                <a:schemeClr val="tx1"/>
              </a:solidFill>
              <a:ea typeface="ＭＳ Ｐゴシック" charset="-128"/>
              <a:cs typeface="+mj-cs"/>
            </a:endParaRPr>
          </a:p>
        </p:txBody>
      </p:sp>
      <p:sp>
        <p:nvSpPr>
          <p:cNvPr id="32771" name="Rectangle 5"/>
          <p:cNvSpPr>
            <a:spLocks noChangeArrowheads="1"/>
          </p:cNvSpPr>
          <p:nvPr/>
        </p:nvSpPr>
        <p:spPr bwMode="auto">
          <a:xfrm>
            <a:off x="1447800" y="4191000"/>
            <a:ext cx="7010400" cy="17526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nchor="ctr"/>
          <a:lstStyle/>
          <a:p>
            <a:pPr algn="ctr"/>
            <a:r>
              <a:rPr lang="ar-LB" altLang="ja-JP" sz="2800"/>
              <a:t>ما هو الإسعاف الأولي النفسي؟</a:t>
            </a:r>
            <a:endParaRPr lang="ja-JP" altLang="en-US" sz="2800">
              <a:solidFill>
                <a:schemeClr val="tx2"/>
              </a:solidFill>
              <a:latin typeface="Lucida Sans Unicode" pitchFamily="34" charset="0"/>
              <a:cs typeface="Times New Roman" pitchFamily="18" charset="0"/>
            </a:endParaRPr>
          </a:p>
        </p:txBody>
      </p:sp>
    </p:spTree>
    <p:extLst>
      <p:ext uri="{BB962C8B-B14F-4D97-AF65-F5344CB8AC3E}">
        <p14:creationId xmlns:p14="http://schemas.microsoft.com/office/powerpoint/2010/main" xmlns="" xmlns:mv="urn:schemas-microsoft-com:mac:vml" xmlns:mc="http://schemas.openxmlformats.org/markup-compatibility/2006" val="866495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1"/>
          <p:cNvSpPr>
            <a:spLocks noChangeArrowheads="1"/>
          </p:cNvSpPr>
          <p:nvPr/>
        </p:nvSpPr>
        <p:spPr bwMode="auto">
          <a:xfrm>
            <a:off x="0" y="1481138"/>
            <a:ext cx="4724400" cy="490061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9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charset="-128"/>
              </a:rPr>
              <a:t>To </a:t>
            </a:r>
            <a:r>
              <a:rPr lang="en-GB" altLang="ja-JP" sz="2600" u="sng" dirty="0">
                <a:solidFill>
                  <a:srgbClr val="000000"/>
                </a:solidFill>
                <a:latin typeface="Lucida Sans Unicode" pitchFamily="34" charset="0"/>
                <a:ea typeface="mspgothic" charset="-128"/>
              </a:rPr>
              <a:t>define</a:t>
            </a:r>
            <a:r>
              <a:rPr lang="en-GB" altLang="ja-JP" sz="2600" dirty="0">
                <a:solidFill>
                  <a:srgbClr val="000000"/>
                </a:solidFill>
                <a:latin typeface="Lucida Sans Unicode" pitchFamily="34" charset="0"/>
                <a:ea typeface="mspgothic" charset="-128"/>
              </a:rPr>
              <a:t> Psychological First Aid (PFA)</a:t>
            </a:r>
            <a:r>
              <a:rPr lang="x-none" altLang="ja-JP" sz="2600" dirty="0">
                <a:solidFill>
                  <a:srgbClr val="000000"/>
                </a:solidFill>
                <a:latin typeface="Lucida Sans Unicode" pitchFamily="34" charset="0"/>
                <a:ea typeface="mspgothic" charset="-128"/>
              </a:rPr>
              <a:t>‏</a:t>
            </a:r>
            <a:endParaRPr lang="en-GB" altLang="ja-JP" sz="2600" dirty="0">
              <a:solidFill>
                <a:srgbClr val="000000"/>
              </a:solidFill>
              <a:latin typeface="Lucida Sans Unicode" pitchFamily="34" charset="0"/>
              <a:ea typeface="mspgothic" charset="-128"/>
            </a:endParaRPr>
          </a:p>
          <a:p>
            <a:pPr marL="361950" indent="-255588">
              <a:lnSpc>
                <a:spcPct val="9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charset="-128"/>
              </a:rPr>
              <a:t>To understand the </a:t>
            </a:r>
            <a:r>
              <a:rPr lang="en-GB" altLang="ja-JP" sz="2600" u="sng" dirty="0">
                <a:solidFill>
                  <a:srgbClr val="000000"/>
                </a:solidFill>
                <a:latin typeface="Lucida Sans Unicode" pitchFamily="34" charset="0"/>
                <a:ea typeface="mspgothic" charset="-128"/>
              </a:rPr>
              <a:t>rationale</a:t>
            </a:r>
            <a:r>
              <a:rPr lang="en-GB" altLang="ja-JP" sz="2600" dirty="0">
                <a:solidFill>
                  <a:srgbClr val="000000"/>
                </a:solidFill>
                <a:latin typeface="Lucida Sans Unicode" pitchFamily="34" charset="0"/>
                <a:ea typeface="mspgothic" charset="-128"/>
              </a:rPr>
              <a:t> behind its use</a:t>
            </a:r>
          </a:p>
          <a:p>
            <a:pPr marL="361950" indent="-255588">
              <a:lnSpc>
                <a:spcPct val="9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charset="-128"/>
              </a:rPr>
              <a:t>To clarify when it is used and the </a:t>
            </a:r>
            <a:r>
              <a:rPr lang="en-GB" altLang="ja-JP" sz="2600" u="sng" dirty="0">
                <a:solidFill>
                  <a:srgbClr val="000000"/>
                </a:solidFill>
                <a:latin typeface="Lucida Sans Unicode" pitchFamily="34" charset="0"/>
                <a:ea typeface="mspgothic" charset="-128"/>
              </a:rPr>
              <a:t>roles</a:t>
            </a:r>
            <a:r>
              <a:rPr lang="en-GB" altLang="ja-JP" sz="2600" dirty="0">
                <a:solidFill>
                  <a:srgbClr val="000000"/>
                </a:solidFill>
                <a:latin typeface="Lucida Sans Unicode" pitchFamily="34" charset="0"/>
                <a:ea typeface="mspgothic" charset="-128"/>
              </a:rPr>
              <a:t> of those who provide PFA</a:t>
            </a:r>
          </a:p>
          <a:p>
            <a:pPr marL="361950" indent="-255588">
              <a:lnSpc>
                <a:spcPct val="9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charset="-128"/>
              </a:rPr>
              <a:t>To </a:t>
            </a:r>
            <a:r>
              <a:rPr lang="en-GB" altLang="ja-JP" sz="2600" u="sng" dirty="0">
                <a:solidFill>
                  <a:srgbClr val="000000"/>
                </a:solidFill>
                <a:latin typeface="Lucida Sans Unicode" pitchFamily="34" charset="0"/>
                <a:ea typeface="mspgothic" charset="-128"/>
              </a:rPr>
              <a:t>learn, practice and be able to apply </a:t>
            </a:r>
            <a:r>
              <a:rPr lang="en-GB" altLang="ja-JP" sz="2600" dirty="0">
                <a:solidFill>
                  <a:srgbClr val="000000"/>
                </a:solidFill>
                <a:latin typeface="Lucida Sans Unicode" pitchFamily="34" charset="0"/>
                <a:ea typeface="mspgothic" charset="-128"/>
              </a:rPr>
              <a:t>the basic principles involved in PFA</a:t>
            </a:r>
          </a:p>
          <a:p>
            <a:pPr marL="361950" indent="-255588">
              <a:lnSpc>
                <a:spcPct val="9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600" dirty="0">
              <a:solidFill>
                <a:srgbClr val="000000"/>
              </a:solidFill>
              <a:latin typeface="Lucida Sans Unicode" pitchFamily="34" charset="0"/>
              <a:ea typeface="mspgothic" charset="-128"/>
            </a:endParaRPr>
          </a:p>
        </p:txBody>
      </p:sp>
      <p:grpSp>
        <p:nvGrpSpPr>
          <p:cNvPr id="30723" name="Group 2"/>
          <p:cNvGrpSpPr>
            <a:grpSpLocks/>
          </p:cNvGrpSpPr>
          <p:nvPr/>
        </p:nvGrpSpPr>
        <p:grpSpPr bwMode="auto">
          <a:xfrm>
            <a:off x="304800" y="381000"/>
            <a:ext cx="8497888" cy="1152525"/>
            <a:chOff x="0" y="79200"/>
            <a:chExt cx="8497800" cy="1152720"/>
          </a:xfrm>
        </p:grpSpPr>
        <p:pic>
          <p:nvPicPr>
            <p:cNvPr id="30727" name="Picture 3"/>
            <p:cNvPicPr>
              <a:picLocks noChangeAspect="1"/>
            </p:cNvPicPr>
            <p:nvPr/>
          </p:nvPicPr>
          <p:blipFill>
            <a:blip r:embed="rId3" cstate="print"/>
            <a:srcRect/>
            <a:stretch>
              <a:fillRect/>
            </a:stretch>
          </p:blipFill>
          <p:spPr bwMode="auto">
            <a:xfrm>
              <a:off x="0" y="79200"/>
              <a:ext cx="8497800" cy="1152720"/>
            </a:xfrm>
            <a:prstGeom prst="rect">
              <a:avLst/>
            </a:prstGeom>
            <a:noFill/>
            <a:ln w="9525">
              <a:noFill/>
              <a:miter lim="800000"/>
              <a:headEnd/>
              <a:tailEnd/>
            </a:ln>
          </p:spPr>
        </p:pic>
        <p:sp>
          <p:nvSpPr>
            <p:cNvPr id="5" name="Freeform 4"/>
            <p:cNvSpPr/>
            <p:nvPr/>
          </p:nvSpPr>
          <p:spPr>
            <a:xfrm>
              <a:off x="0" y="79200"/>
              <a:ext cx="8497800" cy="1152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6" name="Freeform 5"/>
          <p:cNvSpPr/>
          <p:nvPr/>
        </p:nvSpPr>
        <p:spPr>
          <a:xfrm>
            <a:off x="4419600" y="1633538"/>
            <a:ext cx="4724400" cy="45386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sp>
        <p:nvSpPr>
          <p:cNvPr id="7" name="Freeform 6"/>
          <p:cNvSpPr/>
          <p:nvPr/>
        </p:nvSpPr>
        <p:spPr>
          <a:xfrm>
            <a:off x="4724400" y="1295400"/>
            <a:ext cx="4419600" cy="45386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sp>
        <p:nvSpPr>
          <p:cNvPr id="30726" name="Text Placeholder 7"/>
          <p:cNvSpPr>
            <a:spLocks noGrp="1"/>
          </p:cNvSpPr>
          <p:nvPr>
            <p:ph type="body" idx="4294967295"/>
          </p:nvPr>
        </p:nvSpPr>
        <p:spPr>
          <a:xfrm>
            <a:off x="4705350" y="1447800"/>
            <a:ext cx="4438650" cy="4927600"/>
          </a:xfrm>
        </p:spPr>
        <p:txBody>
          <a:bodyPr/>
          <a:lstStyle/>
          <a:p>
            <a:pPr algn="r" rtl="1">
              <a:lnSpc>
                <a:spcPct val="90000"/>
              </a:lnSpc>
              <a:buFont typeface="Wingdings 3" charset="2"/>
              <a:buChar char=""/>
              <a:defRPr/>
            </a:pPr>
            <a:r>
              <a:rPr lang="x-none" sz="2800" dirty="0" smtClean="0">
                <a:ea typeface="ＭＳ Ｐゴシック" charset="-128"/>
              </a:rPr>
              <a:t>تعريف الإسعاف الأولي النفسي</a:t>
            </a:r>
            <a:endParaRPr lang="en-US" sz="2800" dirty="0" smtClean="0">
              <a:ea typeface="ＭＳ Ｐゴシック" charset="-128"/>
            </a:endParaRPr>
          </a:p>
          <a:p>
            <a:pPr algn="r" rtl="1">
              <a:lnSpc>
                <a:spcPct val="90000"/>
              </a:lnSpc>
              <a:buFont typeface="Wingdings 3" charset="2"/>
              <a:buChar char=""/>
              <a:defRPr/>
            </a:pPr>
            <a:r>
              <a:rPr lang="x-none" sz="2800" dirty="0" smtClean="0">
                <a:ea typeface="ＭＳ Ｐゴシック" charset="-128"/>
              </a:rPr>
              <a:t>فهم </a:t>
            </a:r>
            <a:r>
              <a:rPr lang="ar-LB" sz="2800" dirty="0" smtClean="0">
                <a:ea typeface="ＭＳ Ｐゴシック" charset="-128"/>
              </a:rPr>
              <a:t>منطق</a:t>
            </a:r>
            <a:r>
              <a:rPr lang="x-none" sz="2800" dirty="0" smtClean="0">
                <a:ea typeface="ＭＳ Ｐゴシック" charset="-128"/>
              </a:rPr>
              <a:t> استخدا</a:t>
            </a:r>
            <a:r>
              <a:rPr lang="ar-AE" sz="2800" dirty="0" smtClean="0">
                <a:ea typeface="ＭＳ Ｐゴシック" charset="-128"/>
              </a:rPr>
              <a:t>مه</a:t>
            </a:r>
            <a:endParaRPr lang="x-none" sz="2800" dirty="0" smtClean="0">
              <a:ea typeface="ＭＳ Ｐゴシック" charset="-128"/>
            </a:endParaRPr>
          </a:p>
          <a:p>
            <a:pPr algn="r" rtl="1">
              <a:lnSpc>
                <a:spcPct val="90000"/>
              </a:lnSpc>
              <a:buFont typeface="Wingdings 3" charset="2"/>
              <a:buChar char=""/>
              <a:defRPr/>
            </a:pPr>
            <a:r>
              <a:rPr lang="x-none" sz="2800" dirty="0" smtClean="0">
                <a:ea typeface="ＭＳ Ｐゴシック" charset="-128"/>
              </a:rPr>
              <a:t>توضيح متى يتم استخدامه ودور مقدمي الإسعاف الأولي النفسي</a:t>
            </a:r>
          </a:p>
          <a:p>
            <a:pPr algn="r" rtl="1">
              <a:lnSpc>
                <a:spcPct val="90000"/>
              </a:lnSpc>
              <a:buFont typeface="Wingdings 3" charset="2"/>
              <a:buChar char=""/>
              <a:defRPr/>
            </a:pPr>
            <a:r>
              <a:rPr lang="x-none" sz="2800" dirty="0" smtClean="0">
                <a:ea typeface="ＭＳ Ｐゴシック" charset="-128"/>
              </a:rPr>
              <a:t>تعل</a:t>
            </a:r>
            <a:r>
              <a:rPr lang="ar-LB" sz="2800" dirty="0" smtClean="0">
                <a:ea typeface="ＭＳ Ｐゴシック" charset="-128"/>
              </a:rPr>
              <a:t>ُّ</a:t>
            </a:r>
            <a:r>
              <a:rPr lang="x-none" sz="2800" dirty="0" smtClean="0">
                <a:ea typeface="ＭＳ Ｐゴシック" charset="-128"/>
              </a:rPr>
              <a:t>م وممارسة وتطبيق المبادئ الأساسية ل</a:t>
            </a:r>
            <a:r>
              <a:rPr lang="ar-AE" sz="2800" dirty="0" smtClean="0">
                <a:ea typeface="ＭＳ Ｐゴシック" charset="-128"/>
              </a:rPr>
              <a:t>لإسعاف الأولي النفسي</a:t>
            </a:r>
            <a:endParaRPr lang="en-US" sz="2800" dirty="0" smtClean="0">
              <a:ea typeface="ＭＳ Ｐゴシック" charset="-128"/>
            </a:endParaRPr>
          </a:p>
          <a:p>
            <a:pPr algn="r" rtl="1">
              <a:lnSpc>
                <a:spcPct val="90000"/>
              </a:lnSpc>
              <a:buFont typeface="Wingdings 3" charset="2"/>
              <a:buChar char=""/>
              <a:defRPr/>
            </a:pPr>
            <a:endParaRPr lang="en-US" dirty="0">
              <a:latin typeface="Lucida Sans Unicode" charset="-52"/>
              <a:ea typeface="ＭＳ Ｐゴシック"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1"/>
          <p:cNvSpPr>
            <a:spLocks noChangeArrowheads="1"/>
          </p:cNvSpPr>
          <p:nvPr/>
        </p:nvSpPr>
        <p:spPr bwMode="auto">
          <a:xfrm>
            <a:off x="76200" y="1371600"/>
            <a:ext cx="4343400" cy="59848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charset="-128"/>
              </a:rPr>
              <a:t>PFA is</a:t>
            </a:r>
            <a:r>
              <a:rPr lang="en-GB" altLang="ja-JP" sz="2600" dirty="0" smtClean="0">
                <a:solidFill>
                  <a:srgbClr val="000000"/>
                </a:solidFill>
                <a:latin typeface="Lucida Sans Unicode" pitchFamily="34" charset="0"/>
                <a:ea typeface="mspgothic" charset="-128"/>
              </a:rPr>
              <a:t> “a humane</a:t>
            </a:r>
            <a:r>
              <a:rPr lang="en-GB" altLang="ja-JP" sz="2600" dirty="0">
                <a:solidFill>
                  <a:srgbClr val="000000"/>
                </a:solidFill>
                <a:latin typeface="Lucida Sans Unicode" pitchFamily="34" charset="0"/>
                <a:ea typeface="mspgothic" charset="-128"/>
              </a:rPr>
              <a:t>, supportive response to a fellow human being who is suffering in ways that respect their dignity, culture and </a:t>
            </a:r>
            <a:r>
              <a:rPr lang="en-GB" altLang="ja-JP" sz="2600" dirty="0" smtClean="0">
                <a:solidFill>
                  <a:srgbClr val="000000"/>
                </a:solidFill>
                <a:latin typeface="Lucida Sans Unicode" pitchFamily="34" charset="0"/>
                <a:ea typeface="mspgothic" charset="-128"/>
              </a:rPr>
              <a:t>capacities” </a:t>
            </a:r>
            <a:r>
              <a:rPr lang="en-GB" altLang="ja-JP" sz="2600" dirty="0">
                <a:solidFill>
                  <a:srgbClr val="000000"/>
                </a:solidFill>
                <a:latin typeface="Lucida Sans Unicode" pitchFamily="34" charset="0"/>
                <a:ea typeface="mspgothic" charset="-128"/>
              </a:rPr>
              <a:t>(IASC, 2007</a:t>
            </a:r>
            <a:r>
              <a:rPr lang="en-GB" altLang="ja-JP" sz="2600" dirty="0" smtClean="0">
                <a:solidFill>
                  <a:srgbClr val="000000"/>
                </a:solidFill>
                <a:latin typeface="Lucida Sans Unicode" pitchFamily="34" charset="0"/>
                <a:ea typeface="mspgothic" charset="-128"/>
              </a:rPr>
              <a:t>)</a:t>
            </a:r>
          </a:p>
          <a:p>
            <a:pPr marL="361950" indent="-255588">
              <a:lnSpc>
                <a:spcPct val="8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600" dirty="0">
              <a:solidFill>
                <a:srgbClr val="000000"/>
              </a:solidFill>
              <a:latin typeface="Lucida Sans Unicode" pitchFamily="34" charset="0"/>
              <a:ea typeface="mspgothic" charset="-128"/>
            </a:endParaRPr>
          </a:p>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charset="-128"/>
              </a:rPr>
              <a:t>It is used for distressed people after exposure to a distressing event who may need and WANT this support.</a:t>
            </a:r>
          </a:p>
          <a:p>
            <a:pPr marL="361950" indent="-255588">
              <a:lnSpc>
                <a:spcPct val="8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en-US" sz="2600" dirty="0">
              <a:solidFill>
                <a:srgbClr val="000000"/>
              </a:solidFill>
              <a:latin typeface="Lucida Sans Unicode" pitchFamily="34" charset="0"/>
              <a:ea typeface="mspgothic" charset="-128"/>
            </a:endParaRPr>
          </a:p>
        </p:txBody>
      </p:sp>
      <p:grpSp>
        <p:nvGrpSpPr>
          <p:cNvPr id="31747" name="Group 2"/>
          <p:cNvGrpSpPr>
            <a:grpSpLocks/>
          </p:cNvGrpSpPr>
          <p:nvPr/>
        </p:nvGrpSpPr>
        <p:grpSpPr bwMode="auto">
          <a:xfrm>
            <a:off x="304800" y="609600"/>
            <a:ext cx="8424863" cy="731838"/>
            <a:chOff x="115920" y="334800"/>
            <a:chExt cx="8424720" cy="731880"/>
          </a:xfrm>
        </p:grpSpPr>
        <p:pic>
          <p:nvPicPr>
            <p:cNvPr id="31750" name="Picture 3"/>
            <p:cNvPicPr>
              <a:picLocks noChangeAspect="1"/>
            </p:cNvPicPr>
            <p:nvPr/>
          </p:nvPicPr>
          <p:blipFill>
            <a:blip r:embed="rId3" cstate="print"/>
            <a:srcRect/>
            <a:stretch>
              <a:fillRect/>
            </a:stretch>
          </p:blipFill>
          <p:spPr bwMode="auto">
            <a:xfrm>
              <a:off x="115920" y="334800"/>
              <a:ext cx="8424720" cy="731880"/>
            </a:xfrm>
            <a:prstGeom prst="rect">
              <a:avLst/>
            </a:prstGeom>
            <a:noFill/>
            <a:ln w="9525">
              <a:noFill/>
              <a:miter lim="800000"/>
              <a:headEnd/>
              <a:tailEnd/>
            </a:ln>
          </p:spPr>
        </p:pic>
        <p:sp>
          <p:nvSpPr>
            <p:cNvPr id="5" name="Freeform 4"/>
            <p:cNvSpPr/>
            <p:nvPr/>
          </p:nvSpPr>
          <p:spPr>
            <a:xfrm>
              <a:off x="115920" y="334800"/>
              <a:ext cx="8424720" cy="731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6" name="Freeform 5"/>
          <p:cNvSpPr/>
          <p:nvPr/>
        </p:nvSpPr>
        <p:spPr>
          <a:xfrm>
            <a:off x="4495800" y="1481138"/>
            <a:ext cx="4495800" cy="45386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sp>
        <p:nvSpPr>
          <p:cNvPr id="31749" name="TextBox 6"/>
          <p:cNvSpPr txBox="1">
            <a:spLocks noChangeArrowheads="1"/>
          </p:cNvSpPr>
          <p:nvPr/>
        </p:nvSpPr>
        <p:spPr bwMode="auto">
          <a:xfrm>
            <a:off x="4356100" y="1476375"/>
            <a:ext cx="4464050" cy="4548188"/>
          </a:xfrm>
          <a:prstGeom prst="rect">
            <a:avLst/>
          </a:prstGeom>
          <a:noFill/>
          <a:ln w="9525">
            <a:noFill/>
            <a:miter lim="800000"/>
            <a:headEnd/>
            <a:tailEnd/>
          </a:ln>
        </p:spPr>
        <p:txBody>
          <a:bodyPr lIns="90000" tIns="45000" rIns="90000" bIns="45000"/>
          <a:lstStyle/>
          <a:p>
            <a:pPr marL="365125" indent="-255588" algn="just" rtl="1" eaLnBrk="0" hangingPunct="0">
              <a:lnSpc>
                <a:spcPct val="80000"/>
              </a:lnSpc>
              <a:spcBef>
                <a:spcPts val="400"/>
              </a:spcBef>
              <a:buClr>
                <a:schemeClr val="accent1"/>
              </a:buClr>
              <a:buSzPct val="68000"/>
              <a:buFont typeface="Wingdings 3" pitchFamily="18" charset="2"/>
              <a:buChar char=""/>
            </a:pPr>
            <a:r>
              <a:rPr lang="ar-LB" sz="2800" dirty="0" smtClean="0">
                <a:latin typeface="Lucida Sans Unicode" pitchFamily="34" charset="0"/>
              </a:rPr>
              <a:t>الاسعاف الأولي النفسي </a:t>
            </a:r>
            <a:r>
              <a:rPr lang="x-none" sz="2800" dirty="0" smtClean="0">
                <a:latin typeface="Lucida Sans Unicode" pitchFamily="34" charset="0"/>
              </a:rPr>
              <a:t>هو</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استجابة</a:t>
            </a:r>
            <a:r>
              <a:rPr lang="en-US" sz="2800" dirty="0" smtClean="0">
                <a:latin typeface="Lucida Sans Unicode" pitchFamily="34" charset="0"/>
                <a:cs typeface="Arial" pitchFamily="34" charset="0"/>
              </a:rPr>
              <a:t> </a:t>
            </a:r>
            <a:r>
              <a:rPr lang="ar-LB" sz="2800" dirty="0" smtClean="0">
                <a:latin typeface="Lucida Sans Unicode" pitchFamily="34" charset="0"/>
              </a:rPr>
              <a:t>انسانية</a:t>
            </a:r>
            <a:r>
              <a:rPr lang="en-US" sz="2800" dirty="0" smtClean="0">
                <a:latin typeface="Lucida Sans Unicode" pitchFamily="34" charset="0"/>
                <a:cs typeface="Arial" pitchFamily="34" charset="0"/>
              </a:rPr>
              <a:t> </a:t>
            </a:r>
            <a:r>
              <a:rPr lang="ar-LB" sz="2800" dirty="0" smtClean="0">
                <a:latin typeface="Lucida Sans Unicode" pitchFamily="34" charset="0"/>
              </a:rPr>
              <a:t>و</a:t>
            </a:r>
            <a:r>
              <a:rPr lang="en-US" sz="2800" dirty="0" err="1" smtClean="0">
                <a:latin typeface="Lucida Sans Unicode" pitchFamily="34" charset="0"/>
                <a:cs typeface="Arial" pitchFamily="34" charset="0"/>
              </a:rPr>
              <a:t>داعمة</a:t>
            </a:r>
            <a:r>
              <a:rPr lang="en-US" sz="2800" dirty="0" smtClean="0">
                <a:latin typeface="Lucida Sans Unicode" pitchFamily="34" charset="0"/>
                <a:cs typeface="Arial" pitchFamily="34" charset="0"/>
              </a:rPr>
              <a:t> </a:t>
            </a:r>
            <a:r>
              <a:rPr lang="ar-AE" sz="2800" dirty="0" smtClean="0">
                <a:latin typeface="Lucida Sans Unicode" pitchFamily="34" charset="0"/>
              </a:rPr>
              <a:t>ل</a:t>
            </a:r>
            <a:r>
              <a:rPr lang="ar-LB" sz="2800" dirty="0" smtClean="0">
                <a:latin typeface="Lucida Sans Unicode" pitchFamily="34" charset="0"/>
              </a:rPr>
              <a:t>كائن بشري يعاني،</a:t>
            </a:r>
            <a:r>
              <a:rPr lang="ar-AE" sz="2800" dirty="0" smtClean="0">
                <a:latin typeface="Lucida Sans Unicode" pitchFamily="34" charset="0"/>
              </a:rPr>
              <a:t> </a:t>
            </a:r>
            <a:r>
              <a:rPr lang="en-US" sz="2800" dirty="0" err="1" smtClean="0">
                <a:latin typeface="Lucida Sans Unicode" pitchFamily="34" charset="0"/>
                <a:cs typeface="Arial" pitchFamily="34" charset="0"/>
              </a:rPr>
              <a:t>بطرق</a:t>
            </a:r>
            <a:r>
              <a:rPr lang="ar-LB" sz="2800" dirty="0" smtClean="0">
                <a:latin typeface="Lucida Sans Unicode" pitchFamily="34" charset="0"/>
              </a:rPr>
              <a:t> </a:t>
            </a:r>
            <a:endParaRPr lang="ar-AE" sz="2800" dirty="0" smtClean="0">
              <a:latin typeface="Lucida Sans Unicode" pitchFamily="34" charset="0"/>
            </a:endParaRPr>
          </a:p>
          <a:p>
            <a:pPr marL="365125" indent="-255588" algn="just" rtl="1" eaLnBrk="0" hangingPunct="0">
              <a:lnSpc>
                <a:spcPct val="80000"/>
              </a:lnSpc>
              <a:spcBef>
                <a:spcPts val="400"/>
              </a:spcBef>
              <a:buClr>
                <a:schemeClr val="accent1"/>
              </a:buClr>
              <a:buSzPct val="68000"/>
            </a:pP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تحترم</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كرامته</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وثقاف</a:t>
            </a:r>
            <a:r>
              <a:rPr lang="ar-LB" sz="2800" dirty="0" smtClean="0">
                <a:latin typeface="Lucida Sans Unicode" pitchFamily="34" charset="0"/>
              </a:rPr>
              <a:t>ته</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وقدرات</a:t>
            </a:r>
            <a:r>
              <a:rPr lang="ar-LB" sz="2800" dirty="0" smtClean="0">
                <a:latin typeface="Lucida Sans Unicode" pitchFamily="34" charset="0"/>
              </a:rPr>
              <a:t>ه</a:t>
            </a:r>
            <a:r>
              <a:rPr lang="en-US" sz="2800" dirty="0" smtClean="0">
                <a:latin typeface="Lucida Sans Unicode" pitchFamily="34" charset="0"/>
                <a:cs typeface="Arial" pitchFamily="34" charset="0"/>
              </a:rPr>
              <a:t>.</a:t>
            </a:r>
            <a:r>
              <a:rPr lang="ar-LB" sz="2800" dirty="0" smtClean="0">
                <a:latin typeface="Lucida Sans Unicode" pitchFamily="34" charset="0"/>
                <a:cs typeface="Arial" pitchFamily="34" charset="0"/>
              </a:rPr>
              <a:t>(</a:t>
            </a:r>
            <a:r>
              <a:rPr lang="en-US" sz="2800" dirty="0" smtClean="0">
                <a:latin typeface="Lucida Sans Unicode" pitchFamily="34" charset="0"/>
                <a:cs typeface="Arial" pitchFamily="34" charset="0"/>
              </a:rPr>
              <a:t>IASC 2007</a:t>
            </a:r>
            <a:r>
              <a:rPr lang="ar-LB" sz="2800" dirty="0" smtClean="0">
                <a:latin typeface="Lucida Sans Unicode" pitchFamily="34" charset="0"/>
                <a:cs typeface="Arial" pitchFamily="34" charset="0"/>
              </a:rPr>
              <a:t> )</a:t>
            </a:r>
            <a:endParaRPr lang="x-none" sz="2800" dirty="0" smtClean="0">
              <a:latin typeface="Lucida Sans Unicode" pitchFamily="34" charset="0"/>
            </a:endParaRPr>
          </a:p>
          <a:p>
            <a:pPr marL="365125" indent="-255588" algn="just" rtl="1" eaLnBrk="0" hangingPunct="0">
              <a:lnSpc>
                <a:spcPct val="80000"/>
              </a:lnSpc>
              <a:spcBef>
                <a:spcPts val="400"/>
              </a:spcBef>
              <a:buClr>
                <a:schemeClr val="accent1"/>
              </a:buClr>
              <a:buSzPct val="68000"/>
              <a:buFont typeface="Wingdings 3" pitchFamily="18" charset="2"/>
              <a:buChar char=""/>
            </a:pPr>
            <a:r>
              <a:rPr lang="en-US" sz="2800" dirty="0" err="1" smtClean="0">
                <a:latin typeface="Lucida Sans Unicode" pitchFamily="34" charset="0"/>
                <a:cs typeface="Arial" pitchFamily="34" charset="0"/>
              </a:rPr>
              <a:t>وهو</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يستخدم</a:t>
            </a:r>
            <a:r>
              <a:rPr lang="en-US" sz="2800" dirty="0" smtClean="0">
                <a:latin typeface="Lucida Sans Unicode" pitchFamily="34" charset="0"/>
                <a:cs typeface="Arial" pitchFamily="34" charset="0"/>
              </a:rPr>
              <a:t> ل</a:t>
            </a:r>
            <a:r>
              <a:rPr lang="x-none" sz="2800" dirty="0" smtClean="0">
                <a:latin typeface="Lucida Sans Unicode" pitchFamily="34" charset="0"/>
              </a:rPr>
              <a:t>ل</a:t>
            </a:r>
            <a:r>
              <a:rPr lang="ar-LB" sz="2800" dirty="0" smtClean="0">
                <a:latin typeface="Lucida Sans Unicode" pitchFamily="34" charset="0"/>
              </a:rPr>
              <a:t>أشخاص ال</a:t>
            </a:r>
            <a:r>
              <a:rPr lang="en-US" sz="2800" dirty="0" err="1" smtClean="0">
                <a:latin typeface="Lucida Sans Unicode" pitchFamily="34" charset="0"/>
                <a:cs typeface="Arial" pitchFamily="34" charset="0"/>
              </a:rPr>
              <a:t>منكوبين</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بعد</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التعرض</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لحدث</a:t>
            </a:r>
            <a:r>
              <a:rPr lang="en-US" sz="2800" dirty="0" smtClean="0">
                <a:latin typeface="Lucida Sans Unicode" pitchFamily="34" charset="0"/>
                <a:cs typeface="Arial" pitchFamily="34" charset="0"/>
              </a:rPr>
              <a:t> </a:t>
            </a:r>
            <a:r>
              <a:rPr lang="ar-LB" sz="2800" dirty="0" smtClean="0">
                <a:latin typeface="Lucida Sans Unicode" pitchFamily="34" charset="0"/>
              </a:rPr>
              <a:t>مُجهد</a:t>
            </a:r>
            <a:r>
              <a:rPr lang="en-US" sz="2800" dirty="0" smtClean="0">
                <a:latin typeface="Lucida Sans Unicode" pitchFamily="34" charset="0"/>
                <a:cs typeface="Arial" pitchFamily="34" charset="0"/>
              </a:rPr>
              <a:t> </a:t>
            </a:r>
            <a:r>
              <a:rPr lang="x-none" sz="2800" dirty="0" smtClean="0">
                <a:latin typeface="Lucida Sans Unicode" pitchFamily="34" charset="0"/>
              </a:rPr>
              <a:t>و</a:t>
            </a:r>
            <a:r>
              <a:rPr lang="en-US" sz="2800" dirty="0" err="1" smtClean="0">
                <a:latin typeface="Lucida Sans Unicode" pitchFamily="34" charset="0"/>
                <a:cs typeface="Arial" pitchFamily="34" charset="0"/>
              </a:rPr>
              <a:t>الذين</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قد</a:t>
            </a:r>
            <a:r>
              <a:rPr lang="en-US" sz="2800" dirty="0" smtClean="0">
                <a:latin typeface="Lucida Sans Unicode" pitchFamily="34" charset="0"/>
                <a:cs typeface="Arial" pitchFamily="34" charset="0"/>
              </a:rPr>
              <a:t> </a:t>
            </a:r>
            <a:r>
              <a:rPr lang="x-none" sz="2800" dirty="0" smtClean="0">
                <a:latin typeface="Lucida Sans Unicode" pitchFamily="34" charset="0"/>
              </a:rPr>
              <a:t>ي</a:t>
            </a:r>
            <a:r>
              <a:rPr lang="en-US" sz="2800" dirty="0" err="1" smtClean="0">
                <a:latin typeface="Lucida Sans Unicode" pitchFamily="34" charset="0"/>
                <a:cs typeface="Arial" pitchFamily="34" charset="0"/>
              </a:rPr>
              <a:t>حتاج</a:t>
            </a:r>
            <a:r>
              <a:rPr lang="x-none" sz="2800" dirty="0" smtClean="0">
                <a:latin typeface="Lucida Sans Unicode" pitchFamily="34" charset="0"/>
              </a:rPr>
              <a:t>ون</a:t>
            </a:r>
            <a:r>
              <a:rPr lang="en-US" sz="2800" dirty="0" smtClean="0">
                <a:latin typeface="Lucida Sans Unicode" pitchFamily="34" charset="0"/>
                <a:cs typeface="Arial" pitchFamily="34" charset="0"/>
              </a:rPr>
              <a:t> </a:t>
            </a:r>
            <a:r>
              <a:rPr lang="ar-LB" sz="2800" dirty="0" smtClean="0">
                <a:latin typeface="Lucida Sans Unicode" pitchFamily="34" charset="0"/>
              </a:rPr>
              <a:t>ويرغبون بالحصول على </a:t>
            </a:r>
            <a:r>
              <a:rPr lang="en-US" sz="2800" dirty="0" err="1" smtClean="0">
                <a:latin typeface="Lucida Sans Unicode" pitchFamily="34" charset="0"/>
                <a:cs typeface="Arial" pitchFamily="34" charset="0"/>
              </a:rPr>
              <a:t>هذا</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الدعم</a:t>
            </a:r>
            <a:r>
              <a:rPr lang="en-US" sz="2800" dirty="0" smtClean="0">
                <a:latin typeface="Lucida Sans Unicode" pitchFamily="34" charset="0"/>
                <a:cs typeface="Arial" pitchFamily="34" charset="0"/>
              </a:rPr>
              <a:t>.</a:t>
            </a:r>
            <a:endParaRPr lang="en-US" sz="2800" dirty="0" smtClean="0">
              <a:latin typeface="Lucida Sans Unicode"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1"/>
          <p:cNvSpPr>
            <a:spLocks noChangeArrowheads="1"/>
          </p:cNvSpPr>
          <p:nvPr/>
        </p:nvSpPr>
        <p:spPr bwMode="auto">
          <a:xfrm>
            <a:off x="304800" y="1371600"/>
            <a:ext cx="4343400" cy="51054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70000"/>
              </a:lnSpc>
              <a:spcBef>
                <a:spcPts val="2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Non-intrusive, </a:t>
            </a:r>
            <a:r>
              <a:rPr lang="en-GB" altLang="ja-JP" sz="2200" u="sng" dirty="0">
                <a:solidFill>
                  <a:srgbClr val="000000"/>
                </a:solidFill>
                <a:latin typeface="Lucida Sans Unicode" pitchFamily="34" charset="0"/>
                <a:ea typeface="mspgothic" charset="-128"/>
              </a:rPr>
              <a:t>practical care and support</a:t>
            </a:r>
          </a:p>
          <a:p>
            <a:pPr marL="361950" indent="-255588">
              <a:lnSpc>
                <a:spcPct val="70000"/>
              </a:lnSpc>
              <a:spcBef>
                <a:spcPts val="2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u="sng" dirty="0">
                <a:solidFill>
                  <a:srgbClr val="000000"/>
                </a:solidFill>
                <a:latin typeface="Lucida Sans Unicode" pitchFamily="34" charset="0"/>
                <a:ea typeface="mspgothic" charset="-128"/>
              </a:rPr>
              <a:t>Protecting</a:t>
            </a:r>
            <a:r>
              <a:rPr lang="en-GB" altLang="ja-JP" sz="2200" dirty="0">
                <a:solidFill>
                  <a:srgbClr val="000000"/>
                </a:solidFill>
                <a:latin typeface="Lucida Sans Unicode" pitchFamily="34" charset="0"/>
                <a:ea typeface="mspgothic" charset="-128"/>
              </a:rPr>
              <a:t> people from further harm</a:t>
            </a:r>
          </a:p>
          <a:p>
            <a:pPr marL="361950" indent="-255588">
              <a:lnSpc>
                <a:spcPct val="70000"/>
              </a:lnSpc>
              <a:spcBef>
                <a:spcPts val="2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u="sng" dirty="0">
                <a:solidFill>
                  <a:srgbClr val="000000"/>
                </a:solidFill>
                <a:latin typeface="Lucida Sans Unicode" pitchFamily="34" charset="0"/>
                <a:ea typeface="mspgothic" charset="-128"/>
              </a:rPr>
              <a:t>Assessing</a:t>
            </a:r>
            <a:r>
              <a:rPr lang="en-GB" altLang="ja-JP" sz="2200" dirty="0">
                <a:solidFill>
                  <a:srgbClr val="000000"/>
                </a:solidFill>
                <a:latin typeface="Lucida Sans Unicode" pitchFamily="34" charset="0"/>
                <a:ea typeface="mspgothic" charset="-128"/>
              </a:rPr>
              <a:t> needs and concerns</a:t>
            </a:r>
          </a:p>
          <a:p>
            <a:pPr marL="361950" indent="-255588">
              <a:lnSpc>
                <a:spcPct val="70000"/>
              </a:lnSpc>
              <a:spcBef>
                <a:spcPts val="2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Comforting people in distress by </a:t>
            </a:r>
            <a:r>
              <a:rPr lang="en-GB" altLang="ja-JP" sz="2200" u="sng" dirty="0" smtClean="0">
                <a:solidFill>
                  <a:srgbClr val="000000"/>
                </a:solidFill>
                <a:latin typeface="Lucida Sans Unicode" pitchFamily="34" charset="0"/>
                <a:ea typeface="mspgothic" charset="-128"/>
              </a:rPr>
              <a:t>listening</a:t>
            </a:r>
            <a:endParaRPr lang="en-GB" altLang="ja-JP" sz="2200" dirty="0" smtClean="0">
              <a:solidFill>
                <a:srgbClr val="000000"/>
              </a:solidFill>
              <a:latin typeface="Lucida Sans Unicode" pitchFamily="34" charset="0"/>
              <a:ea typeface="mspgothic" charset="-128"/>
            </a:endParaRPr>
          </a:p>
          <a:p>
            <a:pPr marL="361950" indent="-255588">
              <a:lnSpc>
                <a:spcPct val="70000"/>
              </a:lnSpc>
              <a:spcBef>
                <a:spcPts val="2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Helping people meet </a:t>
            </a:r>
            <a:r>
              <a:rPr lang="en-GB" altLang="ja-JP" sz="2200" u="sng" dirty="0">
                <a:solidFill>
                  <a:srgbClr val="000000"/>
                </a:solidFill>
                <a:latin typeface="Lucida Sans Unicode" pitchFamily="34" charset="0"/>
                <a:ea typeface="mspgothic" charset="-128"/>
              </a:rPr>
              <a:t>basic needs</a:t>
            </a:r>
            <a:r>
              <a:rPr lang="en-GB" altLang="ja-JP" sz="2200" dirty="0">
                <a:solidFill>
                  <a:srgbClr val="000000"/>
                </a:solidFill>
                <a:latin typeface="Lucida Sans Unicode" pitchFamily="34" charset="0"/>
                <a:ea typeface="mspgothic" charset="-128"/>
              </a:rPr>
              <a:t> (e.g. </a:t>
            </a:r>
            <a:r>
              <a:rPr lang="en-GB" altLang="ja-JP" sz="2200" dirty="0" smtClean="0">
                <a:solidFill>
                  <a:srgbClr val="000000"/>
                </a:solidFill>
                <a:latin typeface="Lucida Sans Unicode" pitchFamily="34" charset="0"/>
                <a:ea typeface="mspgothic" charset="-128"/>
              </a:rPr>
              <a:t>food, water)</a:t>
            </a:r>
            <a:r>
              <a:rPr lang="x-none" altLang="ja-JP" sz="2200" dirty="0" smtClean="0">
                <a:solidFill>
                  <a:srgbClr val="000000"/>
                </a:solidFill>
                <a:latin typeface="Lucida Sans Unicode" pitchFamily="34" charset="0"/>
                <a:ea typeface="mspgothic" charset="-128"/>
              </a:rPr>
              <a:t>‏</a:t>
            </a:r>
            <a:endParaRPr lang="en-GB" altLang="ja-JP" sz="2200" dirty="0">
              <a:solidFill>
                <a:srgbClr val="000000"/>
              </a:solidFill>
              <a:latin typeface="Lucida Sans Unicode" pitchFamily="34" charset="0"/>
              <a:ea typeface="mspgothic" charset="-128"/>
            </a:endParaRPr>
          </a:p>
          <a:p>
            <a:pPr marL="361950" indent="-255588">
              <a:lnSpc>
                <a:spcPct val="70000"/>
              </a:lnSpc>
              <a:spcBef>
                <a:spcPts val="2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Helping people </a:t>
            </a:r>
            <a:r>
              <a:rPr lang="en-GB" altLang="ja-JP" sz="2200" u="sng" dirty="0">
                <a:solidFill>
                  <a:srgbClr val="000000"/>
                </a:solidFill>
                <a:latin typeface="Lucida Sans Unicode" pitchFamily="34" charset="0"/>
                <a:ea typeface="mspgothic" charset="-128"/>
              </a:rPr>
              <a:t>connect</a:t>
            </a:r>
            <a:r>
              <a:rPr lang="en-GB" altLang="ja-JP" sz="2200" dirty="0">
                <a:solidFill>
                  <a:srgbClr val="000000"/>
                </a:solidFill>
                <a:latin typeface="Lucida Sans Unicode" pitchFamily="34" charset="0"/>
                <a:ea typeface="mspgothic" charset="-128"/>
              </a:rPr>
              <a:t> </a:t>
            </a:r>
            <a:r>
              <a:rPr lang="en-GB" altLang="ja-JP" sz="2200" dirty="0" smtClean="0">
                <a:solidFill>
                  <a:srgbClr val="000000"/>
                </a:solidFill>
                <a:latin typeface="Lucida Sans Unicode" pitchFamily="34" charset="0"/>
                <a:ea typeface="mspgothic" charset="-128"/>
              </a:rPr>
              <a:t>to information, </a:t>
            </a:r>
            <a:r>
              <a:rPr lang="en-GB" altLang="ja-JP" sz="2200" dirty="0">
                <a:solidFill>
                  <a:srgbClr val="000000"/>
                </a:solidFill>
                <a:latin typeface="Lucida Sans Unicode" pitchFamily="34" charset="0"/>
                <a:ea typeface="mspgothic" charset="-128"/>
              </a:rPr>
              <a:t>social supports, services and loved ones</a:t>
            </a:r>
          </a:p>
          <a:p>
            <a:pPr marL="361950" indent="-255588">
              <a:lnSpc>
                <a:spcPct val="70000"/>
              </a:lnSpc>
              <a:spcBef>
                <a:spcPts val="2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Encouraging use of </a:t>
            </a:r>
            <a:r>
              <a:rPr lang="en-GB" altLang="ja-JP" sz="2200" u="sng" dirty="0">
                <a:solidFill>
                  <a:srgbClr val="000000"/>
                </a:solidFill>
                <a:latin typeface="Lucida Sans Unicode" pitchFamily="34" charset="0"/>
                <a:ea typeface="mspgothic" charset="-128"/>
              </a:rPr>
              <a:t>positive </a:t>
            </a:r>
            <a:r>
              <a:rPr lang="en-GB" altLang="ja-JP" sz="2200" u="sng" dirty="0" smtClean="0">
                <a:solidFill>
                  <a:srgbClr val="000000"/>
                </a:solidFill>
                <a:latin typeface="Lucida Sans Unicode" pitchFamily="34" charset="0"/>
                <a:ea typeface="mspgothic" charset="-128"/>
              </a:rPr>
              <a:t>coping</a:t>
            </a:r>
            <a:endParaRPr lang="en-GB" altLang="ja-JP" sz="2200" dirty="0">
              <a:solidFill>
                <a:srgbClr val="000000"/>
              </a:solidFill>
              <a:latin typeface="Lucida Sans Unicode" pitchFamily="34" charset="0"/>
              <a:ea typeface="mspgothic" charset="-128"/>
            </a:endParaRPr>
          </a:p>
        </p:txBody>
      </p:sp>
      <p:grpSp>
        <p:nvGrpSpPr>
          <p:cNvPr id="32771" name="Group 2"/>
          <p:cNvGrpSpPr>
            <a:grpSpLocks/>
          </p:cNvGrpSpPr>
          <p:nvPr/>
        </p:nvGrpSpPr>
        <p:grpSpPr bwMode="auto">
          <a:xfrm>
            <a:off x="719138" y="457200"/>
            <a:ext cx="8424862" cy="695325"/>
            <a:chOff x="115920" y="225360"/>
            <a:chExt cx="8424720" cy="695520"/>
          </a:xfrm>
        </p:grpSpPr>
        <p:pic>
          <p:nvPicPr>
            <p:cNvPr id="32774" name="Picture 3"/>
            <p:cNvPicPr>
              <a:picLocks noChangeAspect="1"/>
            </p:cNvPicPr>
            <p:nvPr/>
          </p:nvPicPr>
          <p:blipFill>
            <a:blip r:embed="rId3" cstate="print"/>
            <a:srcRect/>
            <a:stretch>
              <a:fillRect/>
            </a:stretch>
          </p:blipFill>
          <p:spPr bwMode="auto">
            <a:xfrm>
              <a:off x="115920" y="225360"/>
              <a:ext cx="8424720" cy="695520"/>
            </a:xfrm>
            <a:prstGeom prst="rect">
              <a:avLst/>
            </a:prstGeom>
            <a:noFill/>
            <a:ln w="9525">
              <a:noFill/>
              <a:miter lim="800000"/>
              <a:headEnd/>
              <a:tailEnd/>
            </a:ln>
          </p:spPr>
        </p:pic>
        <p:sp>
          <p:nvSpPr>
            <p:cNvPr id="5" name="Freeform 4"/>
            <p:cNvSpPr/>
            <p:nvPr/>
          </p:nvSpPr>
          <p:spPr>
            <a:xfrm>
              <a:off x="115920" y="225360"/>
              <a:ext cx="8424720" cy="69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pic>
        <p:nvPicPr>
          <p:cNvPr id="32772" name="Picture 5"/>
          <p:cNvPicPr>
            <a:picLocks noChangeAspect="1"/>
          </p:cNvPicPr>
          <p:nvPr/>
        </p:nvPicPr>
        <p:blipFill>
          <a:blip r:embed="rId4" cstate="print"/>
          <a:srcRect/>
          <a:stretch>
            <a:fillRect/>
          </a:stretch>
        </p:blipFill>
        <p:spPr bwMode="auto">
          <a:xfrm>
            <a:off x="4419600" y="5867400"/>
            <a:ext cx="990600" cy="990600"/>
          </a:xfrm>
          <a:prstGeom prst="rect">
            <a:avLst/>
          </a:prstGeom>
          <a:noFill/>
          <a:ln w="9525">
            <a:noFill/>
            <a:miter lim="800000"/>
            <a:headEnd/>
            <a:tailEnd/>
          </a:ln>
        </p:spPr>
      </p:pic>
      <p:sp>
        <p:nvSpPr>
          <p:cNvPr id="32773" name="TextBox 6"/>
          <p:cNvSpPr txBox="1">
            <a:spLocks noChangeArrowheads="1"/>
          </p:cNvSpPr>
          <p:nvPr/>
        </p:nvSpPr>
        <p:spPr bwMode="auto">
          <a:xfrm>
            <a:off x="4560888" y="1219200"/>
            <a:ext cx="4278312" cy="4886325"/>
          </a:xfrm>
          <a:prstGeom prst="rect">
            <a:avLst/>
          </a:prstGeom>
          <a:noFill/>
          <a:ln w="9525">
            <a:noFill/>
            <a:miter lim="800000"/>
            <a:headEnd/>
            <a:tailEnd/>
          </a:ln>
        </p:spPr>
        <p:txBody>
          <a:bodyPr lIns="90000" tIns="45000" rIns="90000" bIns="45000"/>
          <a:lstStyle/>
          <a:p>
            <a:pPr marL="365125" indent="-255588" algn="r" rtl="1" eaLnBrk="0" hangingPunct="0">
              <a:lnSpc>
                <a:spcPct val="80000"/>
              </a:lnSpc>
              <a:spcBef>
                <a:spcPts val="200"/>
              </a:spcBef>
              <a:buClr>
                <a:schemeClr val="accent1"/>
              </a:buClr>
              <a:buSzPct val="68000"/>
              <a:buFont typeface="Wingdings 3" pitchFamily="18" charset="2"/>
              <a:buChar char=""/>
            </a:pPr>
            <a:r>
              <a:rPr lang="ar-LB" sz="2700" dirty="0" smtClean="0">
                <a:latin typeface="Lucida Sans Unicode" pitchFamily="34" charset="0"/>
              </a:rPr>
              <a:t>دعم ورعاية عملية و</a:t>
            </a:r>
            <a:r>
              <a:rPr lang="en-US" sz="2700" dirty="0" err="1" smtClean="0">
                <a:latin typeface="Lucida Sans Unicode" pitchFamily="34" charset="0"/>
                <a:cs typeface="Arial" pitchFamily="34" charset="0"/>
              </a:rPr>
              <a:t>غير</a:t>
            </a:r>
            <a:r>
              <a:rPr lang="en-US" sz="2700" dirty="0" smtClean="0">
                <a:latin typeface="Lucida Sans Unicode" pitchFamily="34" charset="0"/>
                <a:cs typeface="Arial" pitchFamily="34" charset="0"/>
              </a:rPr>
              <a:t> </a:t>
            </a:r>
            <a:r>
              <a:rPr lang="ar-LB" sz="2700" dirty="0" smtClean="0">
                <a:latin typeface="Lucida Sans Unicode" pitchFamily="34" charset="0"/>
              </a:rPr>
              <a:t>تطفلية</a:t>
            </a:r>
            <a:endParaRPr lang="en-US" sz="2700" dirty="0" smtClean="0">
              <a:latin typeface="Lucida Sans Unicode" pitchFamily="34" charset="0"/>
            </a:endParaRPr>
          </a:p>
          <a:p>
            <a:pPr marL="365125" indent="-255588" algn="r" rtl="1" eaLnBrk="0" hangingPunct="0">
              <a:lnSpc>
                <a:spcPct val="80000"/>
              </a:lnSpc>
              <a:spcBef>
                <a:spcPts val="200"/>
              </a:spcBef>
              <a:buClr>
                <a:schemeClr val="accent1"/>
              </a:buClr>
              <a:buSzPct val="68000"/>
              <a:buFont typeface="Wingdings 3" pitchFamily="18" charset="2"/>
              <a:buChar char=""/>
            </a:pPr>
            <a:r>
              <a:rPr lang="en-US" sz="2700" dirty="0" err="1" smtClean="0">
                <a:latin typeface="Lucida Sans Unicode" pitchFamily="34" charset="0"/>
                <a:cs typeface="Arial" pitchFamily="34" charset="0"/>
              </a:rPr>
              <a:t>حماية</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الناس</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من</a:t>
            </a:r>
            <a:r>
              <a:rPr lang="en-US" sz="2700" dirty="0" smtClean="0">
                <a:latin typeface="Lucida Sans Unicode" pitchFamily="34" charset="0"/>
                <a:cs typeface="Arial" pitchFamily="34" charset="0"/>
              </a:rPr>
              <a:t> </a:t>
            </a:r>
            <a:r>
              <a:rPr lang="ar-LB" sz="2700" dirty="0" smtClean="0">
                <a:latin typeface="Lucida Sans Unicode" pitchFamily="34" charset="0"/>
              </a:rPr>
              <a:t>ال</a:t>
            </a:r>
            <a:r>
              <a:rPr lang="en-US" sz="2700" dirty="0" err="1" smtClean="0">
                <a:latin typeface="Lucida Sans Unicode" pitchFamily="34" charset="0"/>
                <a:cs typeface="Arial" pitchFamily="34" charset="0"/>
              </a:rPr>
              <a:t>مزيد</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من</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الضرر</a:t>
            </a:r>
            <a:r>
              <a:rPr lang="en-US" sz="2700" dirty="0" smtClean="0">
                <a:latin typeface="Lucida Sans Unicode" pitchFamily="34" charset="0"/>
                <a:cs typeface="Arial" pitchFamily="34" charset="0"/>
              </a:rPr>
              <a:t> </a:t>
            </a:r>
            <a:endParaRPr lang="x-none" sz="2700" dirty="0" smtClean="0">
              <a:latin typeface="Lucida Sans Unicode" pitchFamily="34" charset="0"/>
            </a:endParaRPr>
          </a:p>
          <a:p>
            <a:pPr marL="365125" indent="-255588" algn="r" rtl="1" eaLnBrk="0" hangingPunct="0">
              <a:lnSpc>
                <a:spcPct val="80000"/>
              </a:lnSpc>
              <a:spcBef>
                <a:spcPts val="200"/>
              </a:spcBef>
              <a:buClr>
                <a:schemeClr val="accent1"/>
              </a:buClr>
              <a:buSzPct val="68000"/>
              <a:buFont typeface="Wingdings 3" pitchFamily="18" charset="2"/>
              <a:buChar char=""/>
            </a:pPr>
            <a:r>
              <a:rPr lang="en-US" sz="2700" dirty="0" err="1" smtClean="0">
                <a:latin typeface="Lucida Sans Unicode" pitchFamily="34" charset="0"/>
                <a:cs typeface="Arial" pitchFamily="34" charset="0"/>
              </a:rPr>
              <a:t>تقييم</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الحاجات</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والاهتمامات</a:t>
            </a:r>
            <a:endParaRPr lang="ar-LB" sz="2700" dirty="0" smtClean="0">
              <a:latin typeface="Lucida Sans Unicode" pitchFamily="34" charset="0"/>
              <a:cs typeface="Arial" pitchFamily="34" charset="0"/>
            </a:endParaRPr>
          </a:p>
          <a:p>
            <a:pPr marL="365125" indent="-255588" algn="r" rtl="1" eaLnBrk="0" hangingPunct="0">
              <a:lnSpc>
                <a:spcPct val="80000"/>
              </a:lnSpc>
              <a:spcBef>
                <a:spcPts val="200"/>
              </a:spcBef>
              <a:buClr>
                <a:schemeClr val="accent1"/>
              </a:buClr>
              <a:buSzPct val="68000"/>
              <a:buFont typeface="Wingdings 3" pitchFamily="18" charset="2"/>
              <a:buChar char=""/>
            </a:pPr>
            <a:r>
              <a:rPr lang="ar-LB" sz="2700" dirty="0" smtClean="0">
                <a:latin typeface="Lucida Sans Unicode" pitchFamily="34" charset="0"/>
              </a:rPr>
              <a:t>إ</a:t>
            </a:r>
            <a:r>
              <a:rPr lang="x-none" sz="2700" dirty="0" smtClean="0">
                <a:latin typeface="Lucida Sans Unicode" pitchFamily="34" charset="0"/>
              </a:rPr>
              <a:t>راحة</a:t>
            </a:r>
            <a:r>
              <a:rPr lang="en-US" sz="2700" dirty="0" smtClean="0">
                <a:latin typeface="Lucida Sans Unicode" pitchFamily="34" charset="0"/>
                <a:cs typeface="Arial" pitchFamily="34" charset="0"/>
              </a:rPr>
              <a:t> </a:t>
            </a:r>
            <a:r>
              <a:rPr lang="ar-LB" sz="2700" dirty="0" smtClean="0">
                <a:latin typeface="Lucida Sans Unicode" pitchFamily="34" charset="0"/>
              </a:rPr>
              <a:t>من هم </a:t>
            </a:r>
            <a:r>
              <a:rPr lang="x-none" sz="2700" smtClean="0">
                <a:latin typeface="Lucida Sans Unicode" pitchFamily="34" charset="0"/>
              </a:rPr>
              <a:t>في</a:t>
            </a:r>
            <a:r>
              <a:rPr lang="en-US" sz="2700" dirty="0" smtClean="0">
                <a:latin typeface="Lucida Sans Unicode" pitchFamily="34" charset="0"/>
                <a:cs typeface="Arial" pitchFamily="34" charset="0"/>
              </a:rPr>
              <a:t> ض</a:t>
            </a:r>
            <a:r>
              <a:rPr lang="ar-LB" sz="2700" dirty="0" smtClean="0">
                <a:latin typeface="Lucida Sans Unicode" pitchFamily="34" charset="0"/>
                <a:cs typeface="Arial" pitchFamily="34" charset="0"/>
              </a:rPr>
              <a:t>يق</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من</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خلال</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الاستماع</a:t>
            </a:r>
            <a:r>
              <a:rPr lang="en-US" sz="2700" dirty="0" smtClean="0">
                <a:latin typeface="Lucida Sans Unicode" pitchFamily="34" charset="0"/>
                <a:cs typeface="Arial" pitchFamily="34" charset="0"/>
              </a:rPr>
              <a:t> </a:t>
            </a:r>
            <a:r>
              <a:rPr lang="ar-LB" sz="2700" dirty="0" smtClean="0">
                <a:latin typeface="Lucida Sans Unicode" pitchFamily="34" charset="0"/>
                <a:cs typeface="Arial" pitchFamily="34" charset="0"/>
              </a:rPr>
              <a:t>إ</a:t>
            </a:r>
            <a:r>
              <a:rPr lang="ar-LB" sz="2700" dirty="0" smtClean="0">
                <a:latin typeface="Lucida Sans Unicode" pitchFamily="34" charset="0"/>
              </a:rPr>
              <a:t>ليهم</a:t>
            </a:r>
            <a:r>
              <a:rPr lang="en-US" sz="2700" dirty="0" smtClean="0">
                <a:latin typeface="Lucida Sans Unicode" pitchFamily="34" charset="0"/>
                <a:cs typeface="Arial" pitchFamily="34" charset="0"/>
              </a:rPr>
              <a:t>.</a:t>
            </a:r>
            <a:endParaRPr lang="x-none" sz="2700" dirty="0" smtClean="0">
              <a:latin typeface="Lucida Sans Unicode" pitchFamily="34" charset="0"/>
            </a:endParaRPr>
          </a:p>
          <a:p>
            <a:pPr marL="365125" indent="-255588" algn="r" rtl="1" eaLnBrk="0" hangingPunct="0">
              <a:lnSpc>
                <a:spcPct val="80000"/>
              </a:lnSpc>
              <a:spcBef>
                <a:spcPts val="200"/>
              </a:spcBef>
              <a:buClr>
                <a:schemeClr val="accent1"/>
              </a:buClr>
              <a:buSzPct val="68000"/>
              <a:buFont typeface="Wingdings 3" pitchFamily="18" charset="2"/>
              <a:buChar char=""/>
            </a:pPr>
            <a:r>
              <a:rPr lang="en-US" sz="2700" dirty="0" err="1" smtClean="0">
                <a:latin typeface="Lucida Sans Unicode" pitchFamily="34" charset="0"/>
                <a:cs typeface="Arial" pitchFamily="34" charset="0"/>
              </a:rPr>
              <a:t>مساعدة</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الناس</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لتلبية</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الحاجات</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الأساسية</a:t>
            </a:r>
            <a:r>
              <a:rPr lang="en-US" sz="2700" dirty="0" smtClean="0">
                <a:latin typeface="Lucida Sans Unicode" pitchFamily="34" charset="0"/>
                <a:cs typeface="Arial" pitchFamily="34" charset="0"/>
              </a:rPr>
              <a:t> </a:t>
            </a:r>
            <a:r>
              <a:rPr lang="ar-AE" sz="2700" dirty="0" smtClean="0">
                <a:latin typeface="Lucida Sans Unicode" pitchFamily="34" charset="0"/>
              </a:rPr>
              <a:t>(</a:t>
            </a:r>
            <a:r>
              <a:rPr lang="en-US" sz="2700" dirty="0" err="1" smtClean="0">
                <a:latin typeface="Lucida Sans Unicode" pitchFamily="34" charset="0"/>
                <a:cs typeface="Arial" pitchFamily="34" charset="0"/>
              </a:rPr>
              <a:t>مثل</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الغذاء</a:t>
            </a:r>
            <a:r>
              <a:rPr lang="en-US" sz="2700" dirty="0" smtClean="0">
                <a:latin typeface="Lucida Sans Unicode" pitchFamily="34" charset="0"/>
                <a:cs typeface="Arial" pitchFamily="34" charset="0"/>
              </a:rPr>
              <a:t> </a:t>
            </a:r>
            <a:r>
              <a:rPr lang="ar-LB" sz="2700" dirty="0" smtClean="0">
                <a:latin typeface="Lucida Sans Unicode" pitchFamily="34" charset="0"/>
                <a:cs typeface="Arial" pitchFamily="34" charset="0"/>
              </a:rPr>
              <a:t>والماء</a:t>
            </a:r>
            <a:r>
              <a:rPr lang="ar-AE" sz="2700" dirty="0" smtClean="0">
                <a:latin typeface="Lucida Sans Unicode" pitchFamily="34" charset="0"/>
              </a:rPr>
              <a:t>)</a:t>
            </a:r>
            <a:endParaRPr lang="en-US" sz="2700" dirty="0" smtClean="0">
              <a:latin typeface="Lucida Sans Unicode" pitchFamily="34" charset="0"/>
            </a:endParaRPr>
          </a:p>
          <a:p>
            <a:pPr marL="365125" indent="-255588" algn="r" rtl="1" eaLnBrk="0" hangingPunct="0">
              <a:lnSpc>
                <a:spcPct val="80000"/>
              </a:lnSpc>
              <a:spcBef>
                <a:spcPts val="200"/>
              </a:spcBef>
              <a:buClr>
                <a:schemeClr val="accent1"/>
              </a:buClr>
              <a:buSzPct val="68000"/>
              <a:buFont typeface="Wingdings 3" pitchFamily="18" charset="2"/>
              <a:buChar char=""/>
            </a:pPr>
            <a:r>
              <a:rPr lang="en-US" sz="2700" dirty="0" err="1" smtClean="0">
                <a:latin typeface="Lucida Sans Unicode" pitchFamily="34" charset="0"/>
                <a:cs typeface="Arial" pitchFamily="34" charset="0"/>
              </a:rPr>
              <a:t>مساعدة</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الناس</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على</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الاتصال</a:t>
            </a:r>
            <a:r>
              <a:rPr lang="en-US" sz="2700" dirty="0" smtClean="0">
                <a:latin typeface="Lucida Sans Unicode" pitchFamily="34" charset="0"/>
                <a:cs typeface="Arial" pitchFamily="34" charset="0"/>
              </a:rPr>
              <a:t> </a:t>
            </a:r>
            <a:r>
              <a:rPr lang="ar-LB" sz="2700" dirty="0" smtClean="0">
                <a:latin typeface="Lucida Sans Unicode" pitchFamily="34" charset="0"/>
              </a:rPr>
              <a:t>بمقدمي المعلومات و</a:t>
            </a:r>
            <a:r>
              <a:rPr lang="en-US" sz="2700" dirty="0" err="1" smtClean="0">
                <a:latin typeface="Lucida Sans Unicode" pitchFamily="34" charset="0"/>
                <a:cs typeface="Arial" pitchFamily="34" charset="0"/>
              </a:rPr>
              <a:t>الدعم</a:t>
            </a:r>
            <a:r>
              <a:rPr lang="en-US" sz="2700" dirty="0" smtClean="0">
                <a:latin typeface="Lucida Sans Unicode" pitchFamily="34" charset="0"/>
                <a:cs typeface="Arial" pitchFamily="34" charset="0"/>
              </a:rPr>
              <a:t> </a:t>
            </a:r>
            <a:r>
              <a:rPr lang="ar-LB" sz="2700" dirty="0" smtClean="0">
                <a:latin typeface="Lucida Sans Unicode" pitchFamily="34" charset="0"/>
                <a:cs typeface="Arial" pitchFamily="34" charset="0"/>
              </a:rPr>
              <a:t>والخدمات</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الاجتماعي</a:t>
            </a:r>
            <a:r>
              <a:rPr lang="ar-LB" sz="2700" dirty="0" smtClean="0">
                <a:latin typeface="Lucida Sans Unicode" pitchFamily="34" charset="0"/>
                <a:cs typeface="Arial" pitchFamily="34" charset="0"/>
              </a:rPr>
              <a:t>ة </a:t>
            </a:r>
            <a:r>
              <a:rPr lang="en-US" sz="2700" dirty="0" smtClean="0">
                <a:latin typeface="Lucida Sans Unicode" pitchFamily="34" charset="0"/>
                <a:cs typeface="Arial" pitchFamily="34" charset="0"/>
              </a:rPr>
              <a:t>و</a:t>
            </a:r>
            <a:r>
              <a:rPr lang="ar-LB" sz="2700" dirty="0" smtClean="0">
                <a:latin typeface="Lucida Sans Unicode" pitchFamily="34" charset="0"/>
              </a:rPr>
              <a:t>ال</a:t>
            </a:r>
            <a:r>
              <a:rPr lang="en-US" sz="2700" dirty="0" err="1" smtClean="0">
                <a:latin typeface="Lucida Sans Unicode" pitchFamily="34" charset="0"/>
                <a:cs typeface="Arial" pitchFamily="34" charset="0"/>
              </a:rPr>
              <a:t>أحبا</a:t>
            </a:r>
            <a:r>
              <a:rPr lang="ar-LB" sz="2700" dirty="0" smtClean="0">
                <a:latin typeface="Lucida Sans Unicode" pitchFamily="34" charset="0"/>
              </a:rPr>
              <a:t>ء</a:t>
            </a:r>
            <a:endParaRPr lang="x-none" sz="2700" dirty="0" smtClean="0">
              <a:latin typeface="Lucida Sans Unicode" pitchFamily="34" charset="0"/>
            </a:endParaRPr>
          </a:p>
          <a:p>
            <a:pPr marL="365125" indent="-255588" algn="r" rtl="1" eaLnBrk="0" hangingPunct="0">
              <a:lnSpc>
                <a:spcPct val="80000"/>
              </a:lnSpc>
              <a:spcBef>
                <a:spcPts val="200"/>
              </a:spcBef>
              <a:buClr>
                <a:schemeClr val="accent1"/>
              </a:buClr>
              <a:buSzPct val="68000"/>
              <a:buFont typeface="Wingdings 3" pitchFamily="18" charset="2"/>
              <a:buChar char=""/>
            </a:pPr>
            <a:r>
              <a:rPr lang="en-US" sz="2700" dirty="0" err="1" smtClean="0">
                <a:latin typeface="Lucida Sans Unicode" pitchFamily="34" charset="0"/>
                <a:cs typeface="Arial" pitchFamily="34" charset="0"/>
              </a:rPr>
              <a:t>تشجيع</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استخدام</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الت</a:t>
            </a:r>
            <a:r>
              <a:rPr lang="ar-AE" sz="2700" dirty="0" smtClean="0">
                <a:latin typeface="Lucida Sans Unicode" pitchFamily="34" charset="0"/>
              </a:rPr>
              <a:t>كيف</a:t>
            </a:r>
            <a:r>
              <a:rPr lang="en-US" sz="2700" dirty="0" smtClean="0">
                <a:latin typeface="Lucida Sans Unicode" pitchFamily="34" charset="0"/>
                <a:cs typeface="Arial" pitchFamily="34" charset="0"/>
              </a:rPr>
              <a:t> </a:t>
            </a:r>
            <a:r>
              <a:rPr lang="en-US" sz="2700" dirty="0" err="1" smtClean="0">
                <a:latin typeface="Lucida Sans Unicode" pitchFamily="34" charset="0"/>
                <a:cs typeface="Arial" pitchFamily="34" charset="0"/>
              </a:rPr>
              <a:t>الإيجابي</a:t>
            </a:r>
            <a:endParaRPr lang="ar-AE" sz="2700" dirty="0" smtClean="0">
              <a:latin typeface="Lucida Sans Unicode"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1676400"/>
            <a:ext cx="4724400" cy="5181600"/>
          </a:xfrm>
        </p:spPr>
        <p:txBody>
          <a:bodyPr/>
          <a:lstStyle/>
          <a:p>
            <a:pPr algn="l" rtl="0" eaLnBrk="1" hangingPunct="1">
              <a:lnSpc>
                <a:spcPct val="80000"/>
              </a:lnSpc>
              <a:spcBef>
                <a:spcPts val="600"/>
              </a:spcBef>
              <a:spcAft>
                <a:spcPts val="1200"/>
              </a:spcAft>
            </a:pPr>
            <a:r>
              <a:rPr kumimoji="0" lang="en-US" altLang="ja-JP" sz="2400" dirty="0" smtClean="0"/>
              <a:t>Something that only professionals can do</a:t>
            </a:r>
          </a:p>
          <a:p>
            <a:pPr algn="l" rtl="0" eaLnBrk="1" hangingPunct="1">
              <a:lnSpc>
                <a:spcPct val="80000"/>
              </a:lnSpc>
              <a:spcBef>
                <a:spcPts val="600"/>
              </a:spcBef>
              <a:spcAft>
                <a:spcPts val="1200"/>
              </a:spcAft>
            </a:pPr>
            <a:r>
              <a:rPr kumimoji="0" lang="en-US" altLang="ja-JP" sz="2400" dirty="0" smtClean="0"/>
              <a:t>Professional counseling</a:t>
            </a:r>
          </a:p>
          <a:p>
            <a:pPr algn="l" rtl="0" eaLnBrk="1" hangingPunct="1">
              <a:lnSpc>
                <a:spcPct val="80000"/>
              </a:lnSpc>
              <a:spcBef>
                <a:spcPts val="600"/>
              </a:spcBef>
              <a:spcAft>
                <a:spcPts val="1200"/>
              </a:spcAft>
            </a:pPr>
            <a:r>
              <a:rPr kumimoji="0" lang="en-US" altLang="ja-JP" sz="2400" dirty="0" smtClean="0"/>
              <a:t>A clinical or psychiatric intervention </a:t>
            </a:r>
          </a:p>
          <a:p>
            <a:pPr algn="l" rtl="0" eaLnBrk="1" hangingPunct="1">
              <a:lnSpc>
                <a:spcPct val="80000"/>
              </a:lnSpc>
              <a:spcBef>
                <a:spcPts val="600"/>
              </a:spcBef>
              <a:spcAft>
                <a:spcPts val="1200"/>
              </a:spcAft>
            </a:pPr>
            <a:r>
              <a:rPr kumimoji="0" lang="en-US" altLang="ja-JP" sz="2400" dirty="0" smtClean="0"/>
              <a:t>Asking a person to recount details of</a:t>
            </a:r>
            <a:r>
              <a:rPr lang="en-US" altLang="ja-JP" sz="2400" dirty="0" smtClean="0"/>
              <a:t> a </a:t>
            </a:r>
            <a:r>
              <a:rPr kumimoji="0" lang="en-US" altLang="ja-JP" sz="2400" dirty="0" smtClean="0"/>
              <a:t>distressing event</a:t>
            </a:r>
            <a:r>
              <a:rPr lang="en-US" altLang="ja-JP" sz="2400" dirty="0" smtClean="0"/>
              <a:t> and </a:t>
            </a:r>
            <a:r>
              <a:rPr kumimoji="0" lang="en-US" altLang="ja-JP" sz="2400" dirty="0" smtClean="0"/>
              <a:t>feelings</a:t>
            </a:r>
            <a:r>
              <a:rPr lang="en-US" altLang="ja-JP" sz="2400" dirty="0" smtClean="0"/>
              <a:t>, or </a:t>
            </a:r>
            <a:r>
              <a:rPr kumimoji="0" lang="en-US" altLang="ja-JP" sz="2400" dirty="0" smtClean="0"/>
              <a:t>“debriefing”</a:t>
            </a:r>
          </a:p>
          <a:p>
            <a:pPr algn="l" rtl="0" eaLnBrk="1" hangingPunct="1">
              <a:lnSpc>
                <a:spcPct val="80000"/>
              </a:lnSpc>
              <a:spcBef>
                <a:spcPts val="600"/>
              </a:spcBef>
              <a:spcAft>
                <a:spcPts val="1200"/>
              </a:spcAft>
            </a:pPr>
            <a:endParaRPr kumimoji="0" lang="ja-JP" altLang="en-US" sz="1000" dirty="0" smtClean="0"/>
          </a:p>
        </p:txBody>
      </p:sp>
      <p:sp>
        <p:nvSpPr>
          <p:cNvPr id="36866" name="Title 1"/>
          <p:cNvSpPr>
            <a:spLocks noGrp="1"/>
          </p:cNvSpPr>
          <p:nvPr>
            <p:ph type="title"/>
          </p:nvPr>
        </p:nvSpPr>
        <p:spPr bwMode="auto">
          <a:xfrm>
            <a:off x="533400" y="381000"/>
            <a:ext cx="8229600" cy="1143000"/>
          </a:xfrm>
        </p:spPr>
        <p:txBody>
          <a:bodyPr/>
          <a:lstStyle/>
          <a:p>
            <a:pPr eaLnBrk="1" fontAlgn="auto" hangingPunct="1">
              <a:spcAft>
                <a:spcPts val="0"/>
              </a:spcAft>
              <a:defRPr/>
            </a:pPr>
            <a:r>
              <a:rPr lang="en-US" sz="3600" dirty="0" smtClean="0">
                <a:solidFill>
                  <a:schemeClr val="tx1">
                    <a:lumMod val="85000"/>
                    <a:lumOff val="15000"/>
                  </a:schemeClr>
                </a:solidFill>
                <a:ea typeface="+mj-ea"/>
                <a:cs typeface="+mj-cs"/>
              </a:rPr>
              <a:t>PFA is </a:t>
            </a:r>
            <a:r>
              <a:rPr lang="en-US" sz="3600" u="sng" dirty="0" smtClean="0">
                <a:solidFill>
                  <a:schemeClr val="tx1">
                    <a:lumMod val="85000"/>
                    <a:lumOff val="15000"/>
                  </a:schemeClr>
                </a:solidFill>
                <a:ea typeface="+mj-ea"/>
                <a:cs typeface="+mj-cs"/>
              </a:rPr>
              <a:t>not…</a:t>
            </a:r>
          </a:p>
        </p:txBody>
      </p:sp>
      <p:sp>
        <p:nvSpPr>
          <p:cNvPr id="33796" name="Rectangle 3"/>
          <p:cNvSpPr txBox="1">
            <a:spLocks noChangeArrowheads="1"/>
          </p:cNvSpPr>
          <p:nvPr/>
        </p:nvSpPr>
        <p:spPr bwMode="auto">
          <a:xfrm>
            <a:off x="4495800" y="1481138"/>
            <a:ext cx="4495800" cy="4995862"/>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endParaRPr lang="ja-JP" altLang="en-US">
              <a:latin typeface="Lucida Sans Unicode" pitchFamily="34" charset="0"/>
            </a:endParaRPr>
          </a:p>
        </p:txBody>
      </p:sp>
      <p:pic>
        <p:nvPicPr>
          <p:cNvPr id="33797" name="Picture 4" descr="http://t3.gstatic.com/images?q=tbn:ANd9GcRNyIE6J-eMQfzC9wan_9MVUMewfVkBXp1oBYuM3wRkbDEWXjqd"/>
          <p:cNvPicPr>
            <a:picLocks noChangeAspect="1" noChangeArrowheads="1"/>
          </p:cNvPicPr>
          <p:nvPr/>
        </p:nvPicPr>
        <p:blipFill>
          <a:blip r:embed="rId3" cstate="print"/>
          <a:srcRect/>
          <a:stretch>
            <a:fillRect/>
          </a:stretch>
        </p:blipFill>
        <p:spPr bwMode="auto">
          <a:xfrm>
            <a:off x="3810000" y="4876800"/>
            <a:ext cx="1457325" cy="1457325"/>
          </a:xfrm>
          <a:prstGeom prst="rect">
            <a:avLst/>
          </a:prstGeom>
          <a:noFill/>
          <a:ln w="9525">
            <a:noFill/>
            <a:miter lim="800000"/>
            <a:headEnd/>
            <a:tailEnd/>
          </a:ln>
        </p:spPr>
      </p:pic>
      <p:sp>
        <p:nvSpPr>
          <p:cNvPr id="33798" name="TextBox 6"/>
          <p:cNvSpPr txBox="1">
            <a:spLocks noChangeArrowheads="1"/>
          </p:cNvSpPr>
          <p:nvPr/>
        </p:nvSpPr>
        <p:spPr bwMode="auto">
          <a:xfrm>
            <a:off x="4648200" y="1676400"/>
            <a:ext cx="4140200" cy="4781550"/>
          </a:xfrm>
          <a:prstGeom prst="rect">
            <a:avLst/>
          </a:prstGeom>
          <a:noFill/>
          <a:ln w="9525">
            <a:noFill/>
            <a:miter lim="800000"/>
            <a:headEnd/>
            <a:tailEnd/>
          </a:ln>
        </p:spPr>
        <p:txBody>
          <a:bodyPr lIns="90000" tIns="45000" rIns="90000" bIns="45000"/>
          <a:lstStyle/>
          <a:p>
            <a:pPr marL="365125" indent="-255588" algn="r" rtl="1" eaLnBrk="0" hangingPunct="0">
              <a:lnSpc>
                <a:spcPct val="80000"/>
              </a:lnSpc>
              <a:spcBef>
                <a:spcPts val="600"/>
              </a:spcBef>
              <a:buClr>
                <a:schemeClr val="accent1"/>
              </a:buClr>
              <a:buSzPct val="68000"/>
              <a:buFont typeface="Wingdings 3" pitchFamily="18" charset="2"/>
              <a:buChar char=""/>
            </a:pPr>
            <a:r>
              <a:rPr lang="ar-LB" dirty="0" smtClean="0">
                <a:latin typeface="Lucida Sans Unicode" pitchFamily="34" charset="0"/>
              </a:rPr>
              <a:t>أمر يمكن ل</a:t>
            </a:r>
            <a:r>
              <a:rPr lang="en-US" dirty="0" err="1" smtClean="0">
                <a:latin typeface="Lucida Sans Unicode" pitchFamily="34" charset="0"/>
                <a:cs typeface="Arial" pitchFamily="34" charset="0"/>
              </a:rPr>
              <a:t>لمهنيين</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فقط</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القيام</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به</a:t>
            </a:r>
            <a:r>
              <a:rPr lang="en-US" dirty="0" smtClean="0">
                <a:latin typeface="Lucida Sans Unicode" pitchFamily="34" charset="0"/>
                <a:cs typeface="Arial" pitchFamily="34" charset="0"/>
              </a:rPr>
              <a:t>.</a:t>
            </a:r>
            <a:endParaRPr lang="x-none" dirty="0" smtClean="0">
              <a:latin typeface="Lucida Sans Unicode" pitchFamily="34" charset="0"/>
            </a:endParaRPr>
          </a:p>
          <a:p>
            <a:pPr marL="365125" indent="-255588" algn="r" rtl="1" eaLnBrk="0" hangingPunct="0">
              <a:lnSpc>
                <a:spcPct val="80000"/>
              </a:lnSpc>
              <a:spcBef>
                <a:spcPts val="600"/>
              </a:spcBef>
              <a:buClr>
                <a:schemeClr val="accent1"/>
              </a:buClr>
              <a:buSzPct val="68000"/>
              <a:buFont typeface="Wingdings 3" pitchFamily="18" charset="2"/>
              <a:buChar char=""/>
            </a:pPr>
            <a:r>
              <a:rPr lang="ar-LB" dirty="0" smtClean="0">
                <a:latin typeface="Lucida Sans Unicode" pitchFamily="34" charset="0"/>
              </a:rPr>
              <a:t>استشارة</a:t>
            </a:r>
            <a:r>
              <a:rPr lang="x-none" dirty="0" smtClean="0">
                <a:latin typeface="Lucida Sans Unicode" pitchFamily="34" charset="0"/>
              </a:rPr>
              <a:t> </a:t>
            </a:r>
            <a:r>
              <a:rPr lang="ar-LB" dirty="0" smtClean="0">
                <a:latin typeface="Lucida Sans Unicode" pitchFamily="34" charset="0"/>
              </a:rPr>
              <a:t>احترافية</a:t>
            </a:r>
            <a:r>
              <a:rPr lang="en-US" dirty="0" smtClean="0">
                <a:latin typeface="Lucida Sans Unicode" pitchFamily="34" charset="0"/>
                <a:cs typeface="Arial" pitchFamily="34" charset="0"/>
              </a:rPr>
              <a:t>.</a:t>
            </a:r>
            <a:endParaRPr lang="x-none" dirty="0" smtClean="0">
              <a:latin typeface="Lucida Sans Unicode" pitchFamily="34" charset="0"/>
            </a:endParaRPr>
          </a:p>
          <a:p>
            <a:pPr marL="365125" indent="-255588" algn="r" rtl="1" eaLnBrk="0" hangingPunct="0">
              <a:lnSpc>
                <a:spcPct val="80000"/>
              </a:lnSpc>
              <a:spcBef>
                <a:spcPts val="600"/>
              </a:spcBef>
              <a:buClr>
                <a:schemeClr val="accent1"/>
              </a:buClr>
              <a:buSzPct val="68000"/>
              <a:buFont typeface="Wingdings 3" pitchFamily="18" charset="2"/>
              <a:buChar char=""/>
            </a:pPr>
            <a:r>
              <a:rPr lang="en-US" dirty="0" err="1" smtClean="0">
                <a:latin typeface="Lucida Sans Unicode" pitchFamily="34" charset="0"/>
                <a:cs typeface="Arial" pitchFamily="34" charset="0"/>
              </a:rPr>
              <a:t>تدخل</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سريري</a:t>
            </a:r>
            <a:r>
              <a:rPr lang="x-none" dirty="0" smtClean="0">
                <a:latin typeface="Lucida Sans Unicode" pitchFamily="34" charset="0"/>
              </a:rPr>
              <a:t> </a:t>
            </a:r>
            <a:r>
              <a:rPr lang="en-US" dirty="0" err="1" smtClean="0">
                <a:latin typeface="Lucida Sans Unicode" pitchFamily="34" charset="0"/>
                <a:cs typeface="Arial" pitchFamily="34" charset="0"/>
              </a:rPr>
              <a:t>أو</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نفسي</a:t>
            </a:r>
            <a:endParaRPr lang="x-none" dirty="0" smtClean="0">
              <a:latin typeface="Lucida Sans Unicode" pitchFamily="34" charset="0"/>
            </a:endParaRPr>
          </a:p>
          <a:p>
            <a:pPr marL="365125" indent="-255588" algn="r" rtl="1" eaLnBrk="0" hangingPunct="0">
              <a:lnSpc>
                <a:spcPct val="80000"/>
              </a:lnSpc>
              <a:spcBef>
                <a:spcPts val="600"/>
              </a:spcBef>
              <a:buClr>
                <a:schemeClr val="accent1"/>
              </a:buClr>
              <a:buSzPct val="68000"/>
              <a:buFont typeface="Wingdings 3" pitchFamily="18" charset="2"/>
              <a:buChar char=""/>
            </a:pPr>
            <a:r>
              <a:rPr lang="en-US" dirty="0" smtClean="0">
                <a:latin typeface="Lucida Sans Unicode" pitchFamily="34" charset="0"/>
                <a:cs typeface="Arial" pitchFamily="34" charset="0"/>
              </a:rPr>
              <a:t> ”</a:t>
            </a:r>
            <a:r>
              <a:rPr lang="ar-AE" dirty="0" smtClean="0">
                <a:latin typeface="Lucida Sans Unicode" pitchFamily="34" charset="0"/>
              </a:rPr>
              <a:t>التفريغ</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النفسي</a:t>
            </a:r>
            <a:r>
              <a:rPr lang="ar-AE" smtClean="0">
                <a:latin typeface="Lucida Sans Unicode" pitchFamily="34" charset="0"/>
              </a:rPr>
              <a:t>“ </a:t>
            </a:r>
            <a:endParaRPr lang="x-none" dirty="0" smtClean="0">
              <a:latin typeface="Lucida Sans Unicode" pitchFamily="34" charset="0"/>
            </a:endParaRPr>
          </a:p>
          <a:p>
            <a:pPr marL="365125" indent="-255588" algn="r" rtl="1" eaLnBrk="0" hangingPunct="0">
              <a:lnSpc>
                <a:spcPct val="80000"/>
              </a:lnSpc>
              <a:spcBef>
                <a:spcPts val="600"/>
              </a:spcBef>
              <a:buClr>
                <a:schemeClr val="accent1"/>
              </a:buClr>
              <a:buSzPct val="68000"/>
              <a:buFont typeface="Wingdings 3" pitchFamily="18" charset="2"/>
              <a:buChar char=""/>
            </a:pPr>
            <a:r>
              <a:rPr lang="en-US" dirty="0" smtClean="0">
                <a:latin typeface="Lucida Sans Unicode" pitchFamily="34" charset="0"/>
                <a:cs typeface="Arial" pitchFamily="34" charset="0"/>
              </a:rPr>
              <a:t>س</a:t>
            </a:r>
            <a:r>
              <a:rPr lang="x-none" dirty="0" smtClean="0">
                <a:latin typeface="Lucida Sans Unicode" pitchFamily="34" charset="0"/>
              </a:rPr>
              <a:t>ؤا</a:t>
            </a:r>
            <a:r>
              <a:rPr lang="en-US" dirty="0" smtClean="0">
                <a:latin typeface="Lucida Sans Unicode" pitchFamily="34" charset="0"/>
                <a:cs typeface="Arial" pitchFamily="34" charset="0"/>
              </a:rPr>
              <a:t>ل </a:t>
            </a:r>
            <a:r>
              <a:rPr lang="x-none" dirty="0" smtClean="0">
                <a:latin typeface="Lucida Sans Unicode" pitchFamily="34" charset="0"/>
              </a:rPr>
              <a:t>ال</a:t>
            </a:r>
            <a:r>
              <a:rPr lang="en-US" dirty="0" err="1" smtClean="0">
                <a:latin typeface="Lucida Sans Unicode" pitchFamily="34" charset="0"/>
                <a:cs typeface="Arial" pitchFamily="34" charset="0"/>
              </a:rPr>
              <a:t>شخص</a:t>
            </a:r>
            <a:r>
              <a:rPr lang="en-US" dirty="0" smtClean="0">
                <a:latin typeface="Lucida Sans Unicode" pitchFamily="34" charset="0"/>
                <a:cs typeface="Arial" pitchFamily="34" charset="0"/>
              </a:rPr>
              <a:t> </a:t>
            </a:r>
            <a:r>
              <a:rPr lang="x-none" dirty="0" smtClean="0">
                <a:latin typeface="Lucida Sans Unicode" pitchFamily="34" charset="0"/>
              </a:rPr>
              <a:t>عن </a:t>
            </a:r>
            <a:r>
              <a:rPr lang="en-US" dirty="0" err="1" smtClean="0">
                <a:latin typeface="Lucida Sans Unicode" pitchFamily="34" charset="0"/>
                <a:cs typeface="Arial" pitchFamily="34" charset="0"/>
              </a:rPr>
              <a:t>تفصيل</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أو</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تحليل</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ما</a:t>
            </a:r>
            <a:r>
              <a:rPr lang="en-US" dirty="0" smtClean="0">
                <a:latin typeface="Lucida Sans Unicode" pitchFamily="34" charset="0"/>
                <a:cs typeface="Arial" pitchFamily="34" charset="0"/>
              </a:rPr>
              <a:t> </a:t>
            </a:r>
            <a:r>
              <a:rPr lang="en-US" dirty="0" err="1" smtClean="0">
                <a:latin typeface="Lucida Sans Unicode" pitchFamily="34" charset="0"/>
                <a:cs typeface="Arial" pitchFamily="34" charset="0"/>
              </a:rPr>
              <a:t>حدث</a:t>
            </a:r>
            <a:r>
              <a:rPr lang="en-US" dirty="0" smtClean="0">
                <a:latin typeface="Lucida Sans Unicode" pitchFamily="34" charset="0"/>
                <a:cs typeface="Arial" pitchFamily="34" charset="0"/>
              </a:rPr>
              <a:t> </a:t>
            </a:r>
            <a:r>
              <a:rPr lang="ar-LB" dirty="0" smtClean="0">
                <a:latin typeface="Lucida Sans Unicode" pitchFamily="34" charset="0"/>
                <a:cs typeface="Arial" pitchFamily="34" charset="0"/>
              </a:rPr>
              <a:t>أو شعوره حيال الحدث</a:t>
            </a:r>
            <a:r>
              <a:rPr lang="en-US" dirty="0" smtClean="0">
                <a:latin typeface="Lucida Sans Unicode" pitchFamily="34" charset="0"/>
                <a:cs typeface="Arial" pitchFamily="34" charset="0"/>
              </a:rPr>
              <a:t>.</a:t>
            </a:r>
            <a:endParaRPr lang="x-none" dirty="0" smtClean="0">
              <a:latin typeface="Lucida Sans Unicode" pitchFamily="34" charset="0"/>
            </a:endParaRPr>
          </a:p>
          <a:p>
            <a:pPr marL="361950" lvl="1" indent="-255588" algn="r" rtl="1">
              <a:lnSpc>
                <a:spcPct val="95000"/>
              </a:lnSpc>
              <a:spcBef>
                <a:spcPts val="1200"/>
              </a:spcBef>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ja-JP" altLang="ja-JP">
              <a:solidFill>
                <a:srgbClr val="000000"/>
              </a:solidFill>
            </a:endParaRPr>
          </a:p>
        </p:txBody>
      </p:sp>
      <p:sp>
        <p:nvSpPr>
          <p:cNvPr id="33799" name="Text Box 8"/>
          <p:cNvSpPr txBox="1">
            <a:spLocks noChangeArrowheads="1"/>
          </p:cNvSpPr>
          <p:nvPr/>
        </p:nvSpPr>
        <p:spPr bwMode="auto">
          <a:xfrm>
            <a:off x="4800600" y="685800"/>
            <a:ext cx="3276600" cy="954107"/>
          </a:xfrm>
          <a:prstGeom prst="rect">
            <a:avLst/>
          </a:prstGeom>
          <a:noFill/>
          <a:ln w="9525">
            <a:noFill/>
            <a:miter lim="800000"/>
            <a:headEnd/>
            <a:tailEnd/>
          </a:ln>
        </p:spPr>
        <p:txBody>
          <a:bodyPr>
            <a:spAutoFit/>
          </a:bodyPr>
          <a:lstStyle/>
          <a:p>
            <a:pPr algn="r" rtl="1">
              <a:spcBef>
                <a:spcPct val="50000"/>
              </a:spcBef>
            </a:pPr>
            <a:r>
              <a:rPr lang="ar-LB" altLang="ja-JP" sz="2800" b="1" dirty="0" smtClean="0"/>
              <a:t>الإسعاف الأولي النفسي ليس...</a:t>
            </a:r>
            <a:endParaRPr lang="ja-JP" altLang="en-US" sz="28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04800" y="1600200"/>
            <a:ext cx="4572000" cy="5257800"/>
          </a:xfrm>
        </p:spPr>
        <p:txBody>
          <a:bodyPr>
            <a:normAutofit/>
          </a:bodyPr>
          <a:lstStyle/>
          <a:p>
            <a:pPr algn="l" rtl="0" eaLnBrk="1" hangingPunct="1">
              <a:lnSpc>
                <a:spcPct val="90000"/>
              </a:lnSpc>
              <a:spcAft>
                <a:spcPts val="600"/>
              </a:spcAft>
            </a:pPr>
            <a:r>
              <a:rPr kumimoji="0" lang="en-US" altLang="ja-JP" sz="2400" dirty="0" smtClean="0"/>
              <a:t>PFA meant to support those recently affected by a distressing event </a:t>
            </a:r>
          </a:p>
          <a:p>
            <a:pPr algn="l" rtl="0" eaLnBrk="1" hangingPunct="1">
              <a:lnSpc>
                <a:spcPct val="90000"/>
              </a:lnSpc>
              <a:spcAft>
                <a:spcPts val="600"/>
              </a:spcAft>
            </a:pPr>
            <a:r>
              <a:rPr lang="en-US" altLang="ja-JP" sz="2400" dirty="0" smtClean="0"/>
              <a:t>PFA </a:t>
            </a:r>
            <a:r>
              <a:rPr kumimoji="0" lang="en-US" altLang="ja-JP" sz="2400" dirty="0" smtClean="0"/>
              <a:t>can be provided within your role</a:t>
            </a:r>
          </a:p>
          <a:p>
            <a:pPr>
              <a:lnSpc>
                <a:spcPct val="90000"/>
              </a:lnSpc>
              <a:spcAft>
                <a:spcPts val="600"/>
              </a:spcAft>
            </a:pPr>
            <a:r>
              <a:rPr lang="en-US" sz="2400" dirty="0" smtClean="0"/>
              <a:t>You can provide PFA when you first have contact with very distressed people</a:t>
            </a:r>
            <a:endParaRPr kumimoji="0" lang="en-US" altLang="ja-JP" sz="2400" dirty="0" smtClean="0"/>
          </a:p>
          <a:p>
            <a:pPr algn="l" rtl="0" eaLnBrk="1" hangingPunct="1">
              <a:lnSpc>
                <a:spcPct val="90000"/>
              </a:lnSpc>
              <a:spcAft>
                <a:spcPts val="600"/>
              </a:spcAft>
            </a:pPr>
            <a:r>
              <a:rPr kumimoji="0" lang="en-US" altLang="ja-JP" sz="2400" dirty="0" smtClean="0"/>
              <a:t>This may be days or months after, depending on the duration and severity of the emergency </a:t>
            </a:r>
          </a:p>
        </p:txBody>
      </p:sp>
      <p:sp>
        <p:nvSpPr>
          <p:cNvPr id="29698" name="Title 1"/>
          <p:cNvSpPr>
            <a:spLocks noGrp="1"/>
          </p:cNvSpPr>
          <p:nvPr>
            <p:ph type="title"/>
          </p:nvPr>
        </p:nvSpPr>
        <p:spPr bwMode="auto">
          <a:xfrm>
            <a:off x="914399" y="609600"/>
            <a:ext cx="8229601" cy="679450"/>
          </a:xfrm>
        </p:spPr>
        <p:txBody>
          <a:bodyPr>
            <a:normAutofit fontScale="90000"/>
          </a:bodyPr>
          <a:lstStyle/>
          <a:p>
            <a:pPr eaLnBrk="1" fontAlgn="auto" hangingPunct="1">
              <a:spcAft>
                <a:spcPts val="0"/>
              </a:spcAft>
              <a:defRPr/>
            </a:pPr>
            <a:r>
              <a:rPr lang="en-US" sz="3200" dirty="0" smtClean="0">
                <a:solidFill>
                  <a:srgbClr val="CC0000"/>
                </a:solidFill>
                <a:ea typeface="+mj-ea"/>
                <a:cs typeface="+mj-cs"/>
              </a:rPr>
              <a:t>When </a:t>
            </a:r>
            <a:r>
              <a:rPr lang="en-US" sz="3200" dirty="0" smtClean="0">
                <a:ea typeface="+mj-ea"/>
                <a:cs typeface="+mj-cs"/>
              </a:rPr>
              <a:t>to provide PFA?</a:t>
            </a:r>
            <a:br>
              <a:rPr lang="en-US" sz="3200" dirty="0" smtClean="0">
                <a:ea typeface="+mj-ea"/>
                <a:cs typeface="+mj-cs"/>
              </a:rPr>
            </a:br>
            <a:r>
              <a:rPr lang="ar-LB" sz="3200" dirty="0" smtClean="0">
                <a:ea typeface="+mj-ea"/>
                <a:cs typeface="+mj-cs"/>
              </a:rPr>
              <a:t>متى يمكن تقديم الإسعاف الأولي النفسي؟</a:t>
            </a:r>
            <a:endParaRPr lang="en-US" sz="3200" dirty="0" smtClean="0">
              <a:ea typeface="+mj-ea"/>
              <a:cs typeface="+mj-cs"/>
            </a:endParaRPr>
          </a:p>
        </p:txBody>
      </p:sp>
      <p:sp>
        <p:nvSpPr>
          <p:cNvPr id="38916" name="Rectangle 3"/>
          <p:cNvSpPr txBox="1">
            <a:spLocks noChangeArrowheads="1"/>
          </p:cNvSpPr>
          <p:nvPr/>
        </p:nvSpPr>
        <p:spPr bwMode="auto">
          <a:xfrm>
            <a:off x="4495800" y="1481138"/>
            <a:ext cx="4495800" cy="4995862"/>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endParaRPr lang="ja-JP" altLang="en-US">
              <a:latin typeface="Lucida Sans Unicode" pitchFamily="34" charset="0"/>
            </a:endParaRPr>
          </a:p>
        </p:txBody>
      </p:sp>
      <p:sp>
        <p:nvSpPr>
          <p:cNvPr id="38917" name="Content Placeholder 2"/>
          <p:cNvSpPr>
            <a:spLocks/>
          </p:cNvSpPr>
          <p:nvPr/>
        </p:nvSpPr>
        <p:spPr bwMode="auto">
          <a:xfrm>
            <a:off x="4800600" y="1295400"/>
            <a:ext cx="4343400" cy="5562600"/>
          </a:xfrm>
          <a:prstGeom prst="rect">
            <a:avLst/>
          </a:prstGeom>
          <a:noFill/>
          <a:ln w="9525">
            <a:noFill/>
            <a:miter lim="800000"/>
            <a:headEnd/>
            <a:tailEnd/>
          </a:ln>
        </p:spPr>
        <p:txBody>
          <a:bodyPr/>
          <a:lstStyle/>
          <a:p>
            <a:pPr marL="365125" indent="-255588" algn="r" rtl="1" eaLnBrk="0" hangingPunct="0">
              <a:lnSpc>
                <a:spcPct val="90000"/>
              </a:lnSpc>
              <a:spcBef>
                <a:spcPts val="400"/>
              </a:spcBef>
              <a:buClr>
                <a:schemeClr val="accent1"/>
              </a:buClr>
              <a:buSzPct val="68000"/>
              <a:buFont typeface="Wingdings 3" pitchFamily="18" charset="2"/>
              <a:buChar char=""/>
            </a:pPr>
            <a:endParaRPr lang="ja-JP" altLang="en-US" sz="3200">
              <a:latin typeface="Lucida Sans Unicode" pitchFamily="34" charset="0"/>
            </a:endParaRPr>
          </a:p>
        </p:txBody>
      </p:sp>
      <p:sp>
        <p:nvSpPr>
          <p:cNvPr id="38918" name="Text Placeholder 6"/>
          <p:cNvSpPr txBox="1">
            <a:spLocks/>
          </p:cNvSpPr>
          <p:nvPr/>
        </p:nvSpPr>
        <p:spPr bwMode="auto">
          <a:xfrm>
            <a:off x="5075237" y="1481138"/>
            <a:ext cx="4068763" cy="5867400"/>
          </a:xfrm>
          <a:prstGeom prst="rect">
            <a:avLst/>
          </a:prstGeom>
          <a:noFill/>
          <a:ln w="9525">
            <a:noFill/>
            <a:miter lim="800000"/>
            <a:headEnd/>
            <a:tailEnd/>
          </a:ln>
        </p:spPr>
        <p:txBody>
          <a:bodyPr/>
          <a:lstStyle/>
          <a:p>
            <a:pPr marL="365125" indent="-255588" algn="just" rtl="1" eaLnBrk="0" hangingPunct="0">
              <a:lnSpc>
                <a:spcPct val="90000"/>
              </a:lnSpc>
              <a:spcBef>
                <a:spcPts val="400"/>
              </a:spcBef>
              <a:buClr>
                <a:schemeClr val="accent1"/>
              </a:buClr>
              <a:buSzPct val="68000"/>
              <a:buFont typeface="Wingdings 3" pitchFamily="18" charset="2"/>
              <a:buChar char=""/>
            </a:pPr>
            <a:r>
              <a:rPr lang="ar-LB" sz="2800" dirty="0" smtClean="0">
                <a:latin typeface="Arial" pitchFamily="34" charset="0"/>
                <a:cs typeface="Arial" pitchFamily="34" charset="0"/>
              </a:rPr>
              <a:t>الهدف من </a:t>
            </a:r>
            <a:r>
              <a:rPr lang="x-none" sz="2800" dirty="0" smtClean="0">
                <a:latin typeface="Arial" pitchFamily="34" charset="0"/>
                <a:cs typeface="Arial" pitchFamily="34" charset="0"/>
              </a:rPr>
              <a:t>الإسعاف الأولي النفسي </a:t>
            </a:r>
            <a:r>
              <a:rPr lang="ar-LB" sz="2800" dirty="0" smtClean="0">
                <a:latin typeface="Arial" pitchFamily="34" charset="0"/>
                <a:cs typeface="Arial" pitchFamily="34" charset="0"/>
              </a:rPr>
              <a:t>هو</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دعم</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المتضررين</a:t>
            </a:r>
            <a:r>
              <a:rPr lang="en-US" sz="2800" dirty="0" smtClean="0">
                <a:latin typeface="Arial" pitchFamily="34" charset="0"/>
                <a:cs typeface="Arial" pitchFamily="34" charset="0"/>
              </a:rPr>
              <a:t> </a:t>
            </a:r>
            <a:r>
              <a:rPr lang="ar-LB" sz="2800" dirty="0" smtClean="0">
                <a:latin typeface="Arial" pitchFamily="34" charset="0"/>
                <a:cs typeface="Arial" pitchFamily="34" charset="0"/>
              </a:rPr>
              <a:t>حديثا</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من</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حدث</a:t>
            </a:r>
            <a:r>
              <a:rPr lang="en-US" sz="2800" dirty="0" smtClean="0">
                <a:latin typeface="Arial" pitchFamily="34" charset="0"/>
                <a:cs typeface="Arial" pitchFamily="34" charset="0"/>
              </a:rPr>
              <a:t> </a:t>
            </a:r>
            <a:r>
              <a:rPr lang="ar-LB" sz="2800" dirty="0" smtClean="0">
                <a:latin typeface="Arial" pitchFamily="34" charset="0"/>
                <a:cs typeface="Arial" pitchFamily="34" charset="0"/>
              </a:rPr>
              <a:t>مُجهد</a:t>
            </a:r>
            <a:r>
              <a:rPr lang="en-US" sz="2800" dirty="0" smtClean="0">
                <a:latin typeface="Arial" pitchFamily="34" charset="0"/>
                <a:cs typeface="Arial" pitchFamily="34" charset="0"/>
              </a:rPr>
              <a:t>. </a:t>
            </a:r>
          </a:p>
          <a:p>
            <a:pPr marL="365125" indent="-255588" algn="just" rtl="1" eaLnBrk="0" hangingPunct="0">
              <a:lnSpc>
                <a:spcPct val="90000"/>
              </a:lnSpc>
              <a:spcBef>
                <a:spcPts val="400"/>
              </a:spcBef>
              <a:buClr>
                <a:schemeClr val="accent1"/>
              </a:buClr>
              <a:buSzPct val="68000"/>
              <a:buFont typeface="Wingdings 3" pitchFamily="18" charset="2"/>
              <a:buChar char=""/>
            </a:pPr>
            <a:r>
              <a:rPr lang="en-US" sz="2800" dirty="0" err="1" smtClean="0">
                <a:latin typeface="Arial" pitchFamily="34" charset="0"/>
                <a:cs typeface="Arial" pitchFamily="34" charset="0"/>
              </a:rPr>
              <a:t>يمكن</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أن</a:t>
            </a:r>
            <a:r>
              <a:rPr lang="en-US" sz="2800" dirty="0" smtClean="0">
                <a:latin typeface="Arial" pitchFamily="34" charset="0"/>
                <a:cs typeface="Arial" pitchFamily="34" charset="0"/>
              </a:rPr>
              <a:t> </a:t>
            </a:r>
            <a:r>
              <a:rPr lang="ar-LB" sz="2800" dirty="0" smtClean="0">
                <a:latin typeface="Arial" pitchFamily="34" charset="0"/>
                <a:cs typeface="Arial" pitchFamily="34" charset="0"/>
              </a:rPr>
              <a:t>يُ</a:t>
            </a:r>
            <a:r>
              <a:rPr lang="en-US" sz="2800" dirty="0" err="1" smtClean="0">
                <a:latin typeface="Arial" pitchFamily="34" charset="0"/>
                <a:cs typeface="Arial" pitchFamily="34" charset="0"/>
              </a:rPr>
              <a:t>قدم</a:t>
            </a:r>
            <a:r>
              <a:rPr lang="en-US" sz="2800" dirty="0" smtClean="0">
                <a:latin typeface="Arial" pitchFamily="34" charset="0"/>
                <a:cs typeface="Arial" pitchFamily="34" charset="0"/>
              </a:rPr>
              <a:t> </a:t>
            </a:r>
            <a:r>
              <a:rPr lang="ar-LB" sz="2800" dirty="0" smtClean="0">
                <a:latin typeface="Arial" pitchFamily="34" charset="0"/>
                <a:cs typeface="Arial" pitchFamily="34" charset="0"/>
              </a:rPr>
              <a:t>من خلال دور المساعدين</a:t>
            </a:r>
            <a:r>
              <a:rPr lang="en-US" sz="2800" dirty="0" smtClean="0">
                <a:latin typeface="Arial" pitchFamily="34" charset="0"/>
                <a:cs typeface="Arial" pitchFamily="34" charset="0"/>
              </a:rPr>
              <a:t>.</a:t>
            </a:r>
          </a:p>
          <a:p>
            <a:pPr marL="365125" indent="-255588" algn="just" rtl="1" eaLnBrk="0" hangingPunct="0">
              <a:lnSpc>
                <a:spcPct val="90000"/>
              </a:lnSpc>
              <a:spcBef>
                <a:spcPts val="400"/>
              </a:spcBef>
              <a:buClr>
                <a:schemeClr val="accent1"/>
              </a:buClr>
              <a:buSzPct val="68000"/>
              <a:buFont typeface="Wingdings 3" pitchFamily="18" charset="2"/>
              <a:buChar char=""/>
            </a:pPr>
            <a:r>
              <a:rPr lang="ar-LB" sz="2800" dirty="0" smtClean="0">
                <a:latin typeface="Arial" pitchFamily="34" charset="0"/>
                <a:cs typeface="Arial" pitchFamily="34" charset="0"/>
              </a:rPr>
              <a:t>يمكنك تقديم الإسعافات الأولية النفسية عند إجراء أول اتصال بالأشخاص المتأثرين.</a:t>
            </a:r>
            <a:endParaRPr lang="x-none" sz="2800" dirty="0" smtClean="0">
              <a:latin typeface="Arial" pitchFamily="34" charset="0"/>
              <a:cs typeface="Arial" pitchFamily="34" charset="0"/>
            </a:endParaRPr>
          </a:p>
          <a:p>
            <a:pPr marL="365125" indent="-255588" algn="just" rtl="1" eaLnBrk="0" hangingPunct="0">
              <a:lnSpc>
                <a:spcPct val="90000"/>
              </a:lnSpc>
              <a:spcBef>
                <a:spcPts val="400"/>
              </a:spcBef>
              <a:buClr>
                <a:schemeClr val="accent1"/>
              </a:buClr>
              <a:buSzPct val="68000"/>
              <a:buFont typeface="Wingdings 3" pitchFamily="18" charset="2"/>
              <a:buChar char=""/>
            </a:pPr>
            <a:r>
              <a:rPr lang="en-US" sz="2800" dirty="0" err="1" smtClean="0">
                <a:latin typeface="Arial" pitchFamily="34" charset="0"/>
                <a:cs typeface="Arial" pitchFamily="34" charset="0"/>
              </a:rPr>
              <a:t>وقد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تكون</a:t>
            </a:r>
            <a:r>
              <a:rPr lang="en-US" sz="2800" dirty="0" smtClean="0">
                <a:latin typeface="Arial" pitchFamily="34" charset="0"/>
                <a:cs typeface="Arial" pitchFamily="34" charset="0"/>
              </a:rPr>
              <a:t> </a:t>
            </a:r>
            <a:r>
              <a:rPr lang="ar-LB" sz="2800" dirty="0" smtClean="0">
                <a:latin typeface="Arial" pitchFamily="34" charset="0"/>
                <a:cs typeface="Arial" pitchFamily="34" charset="0"/>
              </a:rPr>
              <a:t>المدة أ</a:t>
            </a:r>
            <a:r>
              <a:rPr lang="en-US" sz="2800" dirty="0" smtClean="0">
                <a:latin typeface="Arial" pitchFamily="34" charset="0"/>
                <a:cs typeface="Arial" pitchFamily="34" charset="0"/>
              </a:rPr>
              <a:t>ي</a:t>
            </a:r>
            <a:r>
              <a:rPr lang="ar-LB" sz="2800" dirty="0" smtClean="0">
                <a:latin typeface="Arial" pitchFamily="34" charset="0"/>
                <a:cs typeface="Arial" pitchFamily="34" charset="0"/>
              </a:rPr>
              <a:t>ا</a:t>
            </a:r>
            <a:r>
              <a:rPr lang="en-US" sz="2800" dirty="0" err="1" smtClean="0">
                <a:latin typeface="Arial" pitchFamily="34" charset="0"/>
                <a:cs typeface="Arial" pitchFamily="34" charset="0"/>
              </a:rPr>
              <a:t>ما</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أو</a:t>
            </a:r>
            <a:r>
              <a:rPr lang="en-US" sz="2800" dirty="0" smtClean="0">
                <a:latin typeface="Arial" pitchFamily="34" charset="0"/>
                <a:cs typeface="Arial" pitchFamily="34" charset="0"/>
              </a:rPr>
              <a:t> </a:t>
            </a:r>
            <a:r>
              <a:rPr lang="ar-LB" sz="2800" dirty="0" smtClean="0">
                <a:latin typeface="Arial" pitchFamily="34" charset="0"/>
                <a:cs typeface="Arial" pitchFamily="34" charset="0"/>
              </a:rPr>
              <a:t>أ</a:t>
            </a:r>
            <a:r>
              <a:rPr lang="en-US" sz="2800" dirty="0" err="1" smtClean="0">
                <a:latin typeface="Arial" pitchFamily="34" charset="0"/>
                <a:cs typeface="Arial" pitchFamily="34" charset="0"/>
              </a:rPr>
              <a:t>شهرا</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اعتمادا</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على</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مد</a:t>
            </a:r>
            <a:r>
              <a:rPr lang="ar-LB" sz="2800" dirty="0" smtClean="0">
                <a:latin typeface="Arial" pitchFamily="34" charset="0"/>
                <a:cs typeface="Arial" pitchFamily="34" charset="0"/>
              </a:rPr>
              <a:t>ى</a:t>
            </a:r>
            <a:r>
              <a:rPr lang="en-US" sz="2800" dirty="0" smtClean="0">
                <a:latin typeface="Arial" pitchFamily="34" charset="0"/>
                <a:cs typeface="Arial" pitchFamily="34" charset="0"/>
              </a:rPr>
              <a:t> و</a:t>
            </a:r>
            <a:r>
              <a:rPr lang="ar-LB" sz="2800" dirty="0" smtClean="0">
                <a:latin typeface="Arial" pitchFamily="34" charset="0"/>
                <a:cs typeface="Arial" pitchFamily="34" charset="0"/>
              </a:rPr>
              <a:t>ح</a:t>
            </a:r>
            <a:r>
              <a:rPr lang="en-US" sz="2800" dirty="0" smtClean="0">
                <a:latin typeface="Arial" pitchFamily="34" charset="0"/>
                <a:cs typeface="Arial" pitchFamily="34" charset="0"/>
              </a:rPr>
              <a:t>د</a:t>
            </a:r>
            <a:r>
              <a:rPr lang="ar-LB" sz="2800" dirty="0" smtClean="0">
                <a:latin typeface="Arial" pitchFamily="34" charset="0"/>
                <a:cs typeface="Arial" pitchFamily="34" charset="0"/>
              </a:rPr>
              <a:t>ّ</a:t>
            </a:r>
            <a:r>
              <a:rPr lang="en-US" sz="2800" dirty="0" smtClean="0">
                <a:latin typeface="Arial" pitchFamily="34" charset="0"/>
                <a:cs typeface="Arial" pitchFamily="34" charset="0"/>
              </a:rPr>
              <a:t>ة </a:t>
            </a:r>
            <a:r>
              <a:rPr lang="en-US" sz="2800" dirty="0" err="1" smtClean="0">
                <a:latin typeface="Arial" pitchFamily="34" charset="0"/>
                <a:cs typeface="Arial" pitchFamily="34" charset="0"/>
              </a:rPr>
              <a:t>حال</a:t>
            </a:r>
            <a:r>
              <a:rPr lang="ar-LB" sz="2800" dirty="0" smtClean="0">
                <a:latin typeface="Arial" pitchFamily="34" charset="0"/>
                <a:cs typeface="Arial" pitchFamily="34" charset="0"/>
              </a:rPr>
              <a:t>ة</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الطوارئ</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1"/>
          <p:cNvSpPr>
            <a:spLocks noChangeArrowheads="1"/>
          </p:cNvSpPr>
          <p:nvPr/>
        </p:nvSpPr>
        <p:spPr bwMode="auto">
          <a:xfrm>
            <a:off x="0" y="2057400"/>
            <a:ext cx="4495800" cy="51054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charset="-128"/>
              </a:rPr>
              <a:t>Any setting where services are provided to a population affected by an emergency</a:t>
            </a:r>
          </a:p>
          <a:p>
            <a:pPr marL="361950" indent="-255588">
              <a:lnSpc>
                <a:spcPct val="8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600" dirty="0">
              <a:solidFill>
                <a:srgbClr val="000000"/>
              </a:solidFill>
              <a:latin typeface="Lucida Sans Unicode" pitchFamily="34" charset="0"/>
              <a:ea typeface="mspgothic" charset="-128"/>
            </a:endParaRPr>
          </a:p>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charset="-128"/>
              </a:rPr>
              <a:t>Where basic safety is maintained but ideally allows for some degree of privacy, confidentiality and </a:t>
            </a:r>
            <a:r>
              <a:rPr lang="en-GB" altLang="ja-JP" sz="2600" dirty="0" smtClean="0">
                <a:solidFill>
                  <a:srgbClr val="000000"/>
                </a:solidFill>
                <a:latin typeface="Lucida Sans Unicode" pitchFamily="34" charset="0"/>
                <a:ea typeface="mspgothic" charset="-128"/>
              </a:rPr>
              <a:t>dignity to talk.</a:t>
            </a:r>
            <a:endParaRPr lang="en-GB" altLang="ja-JP" sz="2600" dirty="0">
              <a:solidFill>
                <a:srgbClr val="000000"/>
              </a:solidFill>
              <a:latin typeface="Lucida Sans Unicode" pitchFamily="34" charset="0"/>
              <a:ea typeface="mspgothic" charset="-128"/>
            </a:endParaRPr>
          </a:p>
        </p:txBody>
      </p:sp>
      <p:grpSp>
        <p:nvGrpSpPr>
          <p:cNvPr id="39939" name="Group 2"/>
          <p:cNvGrpSpPr>
            <a:grpSpLocks/>
          </p:cNvGrpSpPr>
          <p:nvPr/>
        </p:nvGrpSpPr>
        <p:grpSpPr bwMode="auto">
          <a:xfrm>
            <a:off x="304800" y="381000"/>
            <a:ext cx="8424863" cy="1158875"/>
            <a:chOff x="-189000" y="-6480"/>
            <a:chExt cx="8425080" cy="1158840"/>
          </a:xfrm>
        </p:grpSpPr>
        <p:pic>
          <p:nvPicPr>
            <p:cNvPr id="39943" name="Picture 3"/>
            <p:cNvPicPr>
              <a:picLocks noChangeAspect="1"/>
            </p:cNvPicPr>
            <p:nvPr/>
          </p:nvPicPr>
          <p:blipFill>
            <a:blip r:embed="rId3" cstate="print"/>
            <a:srcRect/>
            <a:stretch>
              <a:fillRect/>
            </a:stretch>
          </p:blipFill>
          <p:spPr bwMode="auto">
            <a:xfrm>
              <a:off x="-189000" y="-6480"/>
              <a:ext cx="8425080" cy="1158840"/>
            </a:xfrm>
            <a:prstGeom prst="rect">
              <a:avLst/>
            </a:prstGeom>
            <a:noFill/>
            <a:ln w="9525">
              <a:noFill/>
              <a:miter lim="800000"/>
              <a:headEnd/>
              <a:tailEnd/>
            </a:ln>
          </p:spPr>
        </p:pic>
        <p:sp>
          <p:nvSpPr>
            <p:cNvPr id="5" name="Freeform 4"/>
            <p:cNvSpPr/>
            <p:nvPr/>
          </p:nvSpPr>
          <p:spPr>
            <a:xfrm>
              <a:off x="-189000" y="-6480"/>
              <a:ext cx="8425080" cy="115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6" name="Freeform 5"/>
          <p:cNvSpPr/>
          <p:nvPr/>
        </p:nvSpPr>
        <p:spPr>
          <a:xfrm>
            <a:off x="4495800" y="1481138"/>
            <a:ext cx="4495800" cy="49958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sp>
        <p:nvSpPr>
          <p:cNvPr id="39941" name="TextBox 6"/>
          <p:cNvSpPr txBox="1">
            <a:spLocks noChangeArrowheads="1"/>
          </p:cNvSpPr>
          <p:nvPr/>
        </p:nvSpPr>
        <p:spPr bwMode="auto">
          <a:xfrm>
            <a:off x="4699000" y="1941512"/>
            <a:ext cx="4140200" cy="5221288"/>
          </a:xfrm>
          <a:prstGeom prst="rect">
            <a:avLst/>
          </a:prstGeom>
          <a:noFill/>
          <a:ln w="9525">
            <a:noFill/>
            <a:miter lim="800000"/>
            <a:headEnd/>
            <a:tailEnd/>
          </a:ln>
        </p:spPr>
        <p:txBody>
          <a:bodyPr lIns="90000" tIns="45000" rIns="90000" bIns="45000"/>
          <a:lstStyle/>
          <a:p>
            <a:pPr marL="365125" indent="-255588" algn="just" rtl="1" eaLnBrk="0" hangingPunct="0">
              <a:lnSpc>
                <a:spcPct val="80000"/>
              </a:lnSpc>
              <a:spcBef>
                <a:spcPts val="400"/>
              </a:spcBef>
              <a:buClr>
                <a:schemeClr val="accent1"/>
              </a:buClr>
              <a:buSzPct val="68000"/>
              <a:buFont typeface="Wingdings 3" pitchFamily="18" charset="2"/>
              <a:buChar char=""/>
            </a:pPr>
            <a:r>
              <a:rPr lang="en-US" sz="2800" dirty="0" err="1" smtClean="0">
                <a:latin typeface="Arial" pitchFamily="34" charset="0"/>
                <a:cs typeface="Arial" pitchFamily="34" charset="0"/>
              </a:rPr>
              <a:t>يمكن</a:t>
            </a:r>
            <a:r>
              <a:rPr lang="en-US" sz="2800" dirty="0" smtClean="0">
                <a:latin typeface="Arial" pitchFamily="34" charset="0"/>
                <a:cs typeface="Arial" pitchFamily="34" charset="0"/>
              </a:rPr>
              <a:t> </a:t>
            </a:r>
            <a:r>
              <a:rPr lang="ar-LB" sz="2800" dirty="0" smtClean="0">
                <a:latin typeface="Arial" pitchFamily="34" charset="0"/>
                <a:cs typeface="Arial" pitchFamily="34" charset="0"/>
              </a:rPr>
              <a:t>تقد</a:t>
            </a:r>
            <a:r>
              <a:rPr lang="en-US" sz="2800" dirty="0" smtClean="0">
                <a:latin typeface="Arial" pitchFamily="34" charset="0"/>
                <a:cs typeface="Arial" pitchFamily="34" charset="0"/>
              </a:rPr>
              <a:t>ي</a:t>
            </a:r>
            <a:r>
              <a:rPr lang="ar-LB" sz="2800" dirty="0" smtClean="0">
                <a:latin typeface="Arial" pitchFamily="34" charset="0"/>
                <a:cs typeface="Arial" pitchFamily="34" charset="0"/>
              </a:rPr>
              <a:t>مه</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في</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أي</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مكان</a:t>
            </a:r>
            <a:r>
              <a:rPr lang="en-US" sz="2800" dirty="0" smtClean="0">
                <a:latin typeface="Arial" pitchFamily="34" charset="0"/>
                <a:cs typeface="Arial" pitchFamily="34" charset="0"/>
              </a:rPr>
              <a:t> </a:t>
            </a:r>
            <a:r>
              <a:rPr lang="ar-LB" sz="2800" dirty="0" smtClean="0">
                <a:latin typeface="Arial" pitchFamily="34" charset="0"/>
                <a:cs typeface="Arial" pitchFamily="34" charset="0"/>
              </a:rPr>
              <a:t>تُقدم فيه الخدمات للأشخاص المتأثرين في حالة الطوارىء.</a:t>
            </a:r>
          </a:p>
          <a:p>
            <a:pPr marL="365125" indent="-255588" algn="just" rtl="1" eaLnBrk="0" hangingPunct="0">
              <a:lnSpc>
                <a:spcPct val="80000"/>
              </a:lnSpc>
              <a:spcBef>
                <a:spcPts val="400"/>
              </a:spcBef>
              <a:buClr>
                <a:schemeClr val="accent1"/>
              </a:buClr>
              <a:buSzPct val="68000"/>
              <a:buFont typeface="Wingdings 3" pitchFamily="18" charset="2"/>
              <a:buChar char=""/>
            </a:pPr>
            <a:r>
              <a:rPr lang="ar-LB" sz="2800" dirty="0" smtClean="0">
                <a:latin typeface="Arial" pitchFamily="34" charset="0"/>
                <a:cs typeface="Arial" pitchFamily="34" charset="0"/>
              </a:rPr>
              <a:t>وقد</a:t>
            </a:r>
            <a:r>
              <a:rPr lang="en-US" sz="2800" dirty="0" smtClean="0">
                <a:latin typeface="Arial" pitchFamily="34" charset="0"/>
                <a:cs typeface="Arial" pitchFamily="34" charset="0"/>
              </a:rPr>
              <a:t> </a:t>
            </a:r>
            <a:r>
              <a:rPr lang="x-none" sz="2800" dirty="0" smtClean="0">
                <a:latin typeface="Arial" pitchFamily="34" charset="0"/>
                <a:cs typeface="Arial" pitchFamily="34" charset="0"/>
              </a:rPr>
              <a:t>يتم في</a:t>
            </a:r>
            <a:r>
              <a:rPr lang="ar-LB" sz="2800" dirty="0" smtClean="0">
                <a:latin typeface="Arial" pitchFamily="34" charset="0"/>
                <a:cs typeface="Arial" pitchFamily="34" charset="0"/>
              </a:rPr>
              <a:t> أي مكان تُ</a:t>
            </a:r>
            <a:r>
              <a:rPr lang="en-US" sz="2800" dirty="0" err="1" smtClean="0">
                <a:latin typeface="Arial" pitchFamily="34" charset="0"/>
                <a:cs typeface="Arial" pitchFamily="34" charset="0"/>
              </a:rPr>
              <a:t>حفظ</a:t>
            </a:r>
            <a:r>
              <a:rPr lang="en-US" sz="2800" dirty="0" smtClean="0">
                <a:latin typeface="Arial" pitchFamily="34" charset="0"/>
                <a:cs typeface="Arial" pitchFamily="34" charset="0"/>
              </a:rPr>
              <a:t> </a:t>
            </a:r>
            <a:r>
              <a:rPr lang="ar-LB" sz="2800" dirty="0" smtClean="0">
                <a:latin typeface="Arial" pitchFamily="34" charset="0"/>
                <a:cs typeface="Arial" pitchFamily="34" charset="0"/>
              </a:rPr>
              <a:t>فيه</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السلامة</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الأساسية</a:t>
            </a:r>
            <a:r>
              <a:rPr lang="en-US" sz="2800" dirty="0" smtClean="0">
                <a:latin typeface="Arial" pitchFamily="34" charset="0"/>
                <a:cs typeface="Arial" pitchFamily="34" charset="0"/>
              </a:rPr>
              <a:t> م</a:t>
            </a:r>
            <a:r>
              <a:rPr lang="x-none" sz="2800" dirty="0" smtClean="0">
                <a:latin typeface="Arial" pitchFamily="34" charset="0"/>
                <a:cs typeface="Arial" pitchFamily="34" charset="0"/>
              </a:rPr>
              <a:t>ع</a:t>
            </a:r>
            <a:r>
              <a:rPr lang="en-US" sz="2800" dirty="0" smtClean="0">
                <a:latin typeface="Arial" pitchFamily="34" charset="0"/>
                <a:cs typeface="Arial" pitchFamily="34" charset="0"/>
              </a:rPr>
              <a:t> </a:t>
            </a:r>
            <a:r>
              <a:rPr lang="ar-LB" sz="2800" dirty="0" smtClean="0">
                <a:latin typeface="Arial" pitchFamily="34" charset="0"/>
                <a:cs typeface="Arial" pitchFamily="34" charset="0"/>
              </a:rPr>
              <a:t>توفر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قدر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من</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الخصوصي</a:t>
            </a:r>
            <a:r>
              <a:rPr lang="ar-LB" sz="2800" dirty="0" smtClean="0">
                <a:latin typeface="Arial" pitchFamily="34" charset="0"/>
                <a:cs typeface="Arial" pitchFamily="34" charset="0"/>
              </a:rPr>
              <a:t>ة</a:t>
            </a:r>
            <a:r>
              <a:rPr lang="en-US" sz="2800" dirty="0" smtClean="0">
                <a:latin typeface="Arial" pitchFamily="34" charset="0"/>
                <a:cs typeface="Arial" pitchFamily="34" charset="0"/>
              </a:rPr>
              <a:t> </a:t>
            </a:r>
            <a:r>
              <a:rPr lang="ar-LB" sz="2800" dirty="0" smtClean="0">
                <a:latin typeface="Arial" pitchFamily="34" charset="0"/>
                <a:cs typeface="Arial" pitchFamily="34" charset="0"/>
              </a:rPr>
              <a:t> والسرية والكرامة</a:t>
            </a:r>
            <a:endParaRPr lang="x-none" sz="2800" dirty="0" smtClean="0">
              <a:latin typeface="Arial" pitchFamily="34" charset="0"/>
              <a:cs typeface="Arial" pitchFamily="34" charset="0"/>
            </a:endParaRPr>
          </a:p>
        </p:txBody>
      </p:sp>
      <p:sp>
        <p:nvSpPr>
          <p:cNvPr id="39942" name="Text Box 8"/>
          <p:cNvSpPr txBox="1">
            <a:spLocks noChangeArrowheads="1"/>
          </p:cNvSpPr>
          <p:nvPr/>
        </p:nvSpPr>
        <p:spPr bwMode="auto">
          <a:xfrm>
            <a:off x="609600" y="1219200"/>
            <a:ext cx="5486400" cy="523220"/>
          </a:xfrm>
          <a:prstGeom prst="rect">
            <a:avLst/>
          </a:prstGeom>
          <a:noFill/>
          <a:ln w="9525">
            <a:noFill/>
            <a:miter lim="800000"/>
            <a:headEnd/>
            <a:tailEnd/>
          </a:ln>
        </p:spPr>
        <p:txBody>
          <a:bodyPr>
            <a:spAutoFit/>
          </a:bodyPr>
          <a:lstStyle/>
          <a:p>
            <a:pPr>
              <a:spcBef>
                <a:spcPct val="50000"/>
              </a:spcBef>
            </a:pPr>
            <a:r>
              <a:rPr lang="ar-LB" sz="2800" dirty="0" smtClean="0"/>
              <a:t>أين يمكن تقديم الإسعاف الأولي النفسي؟</a:t>
            </a:r>
            <a:endParaRPr lang="ja-JP" altLang="en-US" sz="280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
          <p:cNvGrpSpPr>
            <a:grpSpLocks/>
          </p:cNvGrpSpPr>
          <p:nvPr/>
        </p:nvGrpSpPr>
        <p:grpSpPr bwMode="auto">
          <a:xfrm>
            <a:off x="0" y="304800"/>
            <a:ext cx="8620125" cy="1341438"/>
            <a:chOff x="261360" y="43920"/>
            <a:chExt cx="8620199" cy="1341360"/>
          </a:xfrm>
        </p:grpSpPr>
        <p:pic>
          <p:nvPicPr>
            <p:cNvPr id="44038" name="Picture 2"/>
            <p:cNvPicPr>
              <a:picLocks noChangeAspect="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261360" y="43920"/>
              <a:ext cx="8620199" cy="134136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4" name="Freeform 3"/>
            <p:cNvSpPr/>
            <p:nvPr/>
          </p:nvSpPr>
          <p:spPr>
            <a:xfrm>
              <a:off x="261360" y="43920"/>
              <a:ext cx="8620199" cy="1341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gn="l" rtl="0">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44035" name="Freeform 4"/>
          <p:cNvSpPr>
            <a:spLocks noChangeArrowheads="1"/>
          </p:cNvSpPr>
          <p:nvPr/>
        </p:nvSpPr>
        <p:spPr bwMode="auto">
          <a:xfrm>
            <a:off x="0" y="1600200"/>
            <a:ext cx="4419600" cy="496033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p>
            <a:pPr marL="361950" indent="-255588" algn="l" rtl="0">
              <a:lnSpc>
                <a:spcPct val="9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a:cs typeface="mspgothic"/>
              </a:rPr>
              <a:t>Health workers and other first responders are often the </a:t>
            </a:r>
            <a:r>
              <a:rPr lang="en-GB" altLang="ja-JP" sz="2000" u="sng" dirty="0">
                <a:solidFill>
                  <a:srgbClr val="000000"/>
                </a:solidFill>
                <a:latin typeface="Lucida Sans Unicode" pitchFamily="34" charset="0"/>
                <a:ea typeface="mspgothic"/>
                <a:cs typeface="mspgothic"/>
              </a:rPr>
              <a:t>front line person </a:t>
            </a:r>
            <a:r>
              <a:rPr lang="en-GB" altLang="ja-JP" sz="2000" dirty="0">
                <a:solidFill>
                  <a:srgbClr val="000000"/>
                </a:solidFill>
                <a:latin typeface="Lucida Sans Unicode" pitchFamily="34" charset="0"/>
                <a:ea typeface="mspgothic"/>
                <a:cs typeface="mspgothic"/>
              </a:rPr>
              <a:t>on the scene in a </a:t>
            </a:r>
            <a:r>
              <a:rPr lang="en-GB" altLang="ja-JP" sz="2000" dirty="0" smtClean="0">
                <a:solidFill>
                  <a:srgbClr val="00B050"/>
                </a:solidFill>
                <a:latin typeface="Lucida Sans Unicode" pitchFamily="34" charset="0"/>
                <a:ea typeface="mspgothic"/>
                <a:cs typeface="mspgothic"/>
              </a:rPr>
              <a:t>disaster/conflict/crisis</a:t>
            </a:r>
          </a:p>
          <a:p>
            <a:pPr marL="361950" indent="-255588" algn="l" rtl="0">
              <a:lnSpc>
                <a:spcPct val="90000"/>
              </a:lnSpc>
              <a:spcBef>
                <a:spcPts val="400"/>
              </a:spcBef>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000" dirty="0" smtClean="0">
              <a:solidFill>
                <a:srgbClr val="000000"/>
              </a:solidFill>
              <a:latin typeface="Lucida Sans Unicode" pitchFamily="34" charset="0"/>
              <a:ea typeface="mspgothic"/>
              <a:cs typeface="mspgothic"/>
            </a:endParaRPr>
          </a:p>
          <a:p>
            <a:pPr marL="361950" indent="-255588" algn="l" rtl="0">
              <a:lnSpc>
                <a:spcPct val="8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a:cs typeface="mspgothic"/>
              </a:rPr>
              <a:t>Health care and humanitarian services often ignore the psychosocial well being of survivors:</a:t>
            </a:r>
          </a:p>
          <a:p>
            <a:pPr marL="361950" indent="-255588" algn="l" rtl="0">
              <a:lnSpc>
                <a:spcPct val="80000"/>
              </a:lnSpc>
              <a:spcBef>
                <a:spcPts val="400"/>
              </a:spcBef>
              <a:buClr>
                <a:srgbClr val="CC0000"/>
              </a:buClr>
              <a:buSzPct val="68000"/>
              <a:buFont typeface="Wingdings" pitchFamily="2"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a:cs typeface="mspgothic"/>
              </a:rPr>
              <a:t>Poor communication skills</a:t>
            </a:r>
          </a:p>
          <a:p>
            <a:pPr marL="361950" indent="-255588" algn="l" rtl="0">
              <a:lnSpc>
                <a:spcPct val="80000"/>
              </a:lnSpc>
              <a:spcBef>
                <a:spcPts val="400"/>
              </a:spcBef>
              <a:buClr>
                <a:srgbClr val="CC0000"/>
              </a:buClr>
              <a:buSzPct val="68000"/>
              <a:buFont typeface="Wingdings" pitchFamily="2"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a:cs typeface="mspgothic"/>
              </a:rPr>
              <a:t>Unsure how to deal with persons in distress</a:t>
            </a:r>
          </a:p>
          <a:p>
            <a:pPr marL="361950" indent="-255588" algn="l" rtl="0">
              <a:lnSpc>
                <a:spcPct val="80000"/>
              </a:lnSpc>
              <a:spcBef>
                <a:spcPts val="400"/>
              </a:spcBef>
              <a:buClr>
                <a:srgbClr val="CC0000"/>
              </a:buClr>
              <a:buSzPct val="68000"/>
              <a:buFont typeface="Wingdings" pitchFamily="2"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a:cs typeface="mspgothic"/>
              </a:rPr>
              <a:t>Lack of dignity &amp; compassion</a:t>
            </a:r>
          </a:p>
          <a:p>
            <a:pPr marL="361950" indent="-255588" algn="l" rtl="0">
              <a:lnSpc>
                <a:spcPct val="80000"/>
              </a:lnSpc>
              <a:spcBef>
                <a:spcPts val="400"/>
              </a:spcBef>
              <a:buClr>
                <a:srgbClr val="CC0000"/>
              </a:buClr>
              <a:buSzPct val="68000"/>
              <a:buFont typeface="Wingdings" pitchFamily="2"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a:cs typeface="mspgothic"/>
              </a:rPr>
              <a:t>Staff feel overwhelmed</a:t>
            </a:r>
          </a:p>
          <a:p>
            <a:pPr marL="361950" indent="-255588" algn="l" rtl="0">
              <a:lnSpc>
                <a:spcPct val="80000"/>
              </a:lnSpc>
              <a:spcBef>
                <a:spcPts val="400"/>
              </a:spcBef>
              <a:buClr>
                <a:srgbClr val="CC0000"/>
              </a:buClr>
              <a:buSzPct val="68000"/>
              <a:buFont typeface="Wingdings" pitchFamily="2"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a:cs typeface="mspgothic"/>
              </a:rPr>
              <a:t>Etc.</a:t>
            </a:r>
          </a:p>
          <a:p>
            <a:pPr marL="361950" indent="-255588" algn="l" rtl="0">
              <a:lnSpc>
                <a:spcPct val="9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000" dirty="0">
              <a:solidFill>
                <a:srgbClr val="000000"/>
              </a:solidFill>
              <a:latin typeface="Lucida Sans Unicode" pitchFamily="34" charset="0"/>
              <a:ea typeface="mspgothic"/>
              <a:cs typeface="mspgothic"/>
            </a:endParaRPr>
          </a:p>
          <a:p>
            <a:pPr marL="361950" indent="-255588" algn="l" rtl="0">
              <a:lnSpc>
                <a:spcPct val="9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000" dirty="0">
              <a:solidFill>
                <a:srgbClr val="000000"/>
              </a:solidFill>
              <a:latin typeface="Lucida Sans Unicode" pitchFamily="34" charset="0"/>
              <a:ea typeface="mspgothic"/>
              <a:cs typeface="mspgothic"/>
            </a:endParaRPr>
          </a:p>
        </p:txBody>
      </p:sp>
      <p:sp>
        <p:nvSpPr>
          <p:cNvPr id="44036" name="Text Placeholder 5"/>
          <p:cNvSpPr>
            <a:spLocks noGrp="1"/>
          </p:cNvSpPr>
          <p:nvPr>
            <p:ph type="body" idx="4294967295"/>
          </p:nvPr>
        </p:nvSpPr>
        <p:spPr>
          <a:xfrm>
            <a:off x="4572000" y="1752600"/>
            <a:ext cx="4572000" cy="5432425"/>
          </a:xfrm>
        </p:spPr>
        <p:txBody>
          <a:bodyPr/>
          <a:lstStyle/>
          <a:p>
            <a:pPr marL="603250" lvl="2" indent="-255588" algn="r" rtl="1">
              <a:spcBef>
                <a:spcPts val="200"/>
              </a:spcBef>
              <a:buSzPct val="68000"/>
              <a:buFont typeface="Wingdings 3" pitchFamily="18" charset="2"/>
              <a:buChar char=""/>
            </a:pPr>
            <a:r>
              <a:rPr lang="x-none" sz="2600" dirty="0" smtClean="0"/>
              <a:t>لأنهم</a:t>
            </a:r>
            <a:r>
              <a:rPr lang="ar-LB" sz="2600" dirty="0" smtClean="0"/>
              <a:t> أول المستجيبين</a:t>
            </a:r>
            <a:r>
              <a:rPr lang="x-none" sz="2600" dirty="0" smtClean="0"/>
              <a:t> </a:t>
            </a:r>
            <a:r>
              <a:rPr lang="ar-LB" sz="2600" dirty="0" smtClean="0"/>
              <a:t>ويكونون </a:t>
            </a:r>
            <a:r>
              <a:rPr lang="x-none" sz="2600" dirty="0" smtClean="0"/>
              <a:t>في الخطوط الأمامية خلال </a:t>
            </a:r>
            <a:r>
              <a:rPr lang="x-none" sz="2600" smtClean="0"/>
              <a:t>الكوارث </a:t>
            </a:r>
            <a:r>
              <a:rPr lang="ar-LB" sz="2600" dirty="0" smtClean="0"/>
              <a:t>الصراعات أو الأزمات</a:t>
            </a:r>
            <a:r>
              <a:rPr lang="x-none" sz="2600" smtClean="0"/>
              <a:t>.</a:t>
            </a:r>
            <a:endParaRPr lang="ar-LB" sz="2600" dirty="0" smtClean="0"/>
          </a:p>
          <a:p>
            <a:pPr marL="603250" lvl="2" indent="-255588" algn="r" rtl="1">
              <a:spcBef>
                <a:spcPts val="200"/>
              </a:spcBef>
              <a:buSzPct val="68000"/>
              <a:buFont typeface="Wingdings 3" pitchFamily="18" charset="2"/>
              <a:buChar char=""/>
            </a:pPr>
            <a:r>
              <a:rPr lang="ar-LB" sz="2600" dirty="0" smtClean="0"/>
              <a:t>تتجاهل خدمات الرعاية الصحية والخدمات الإنسانية الرفاه النفسي الاجتماعي للناجين:</a:t>
            </a:r>
          </a:p>
          <a:p>
            <a:pPr marL="603250" lvl="2" indent="-255588" algn="r" rtl="1">
              <a:spcBef>
                <a:spcPts val="200"/>
              </a:spcBef>
              <a:buSzPct val="68000"/>
              <a:buFont typeface="Wingdings" pitchFamily="2" charset="2"/>
              <a:buChar char="q"/>
            </a:pPr>
            <a:r>
              <a:rPr lang="ar-LB" sz="2400" dirty="0" smtClean="0"/>
              <a:t>مهارات تواصل ضعيفة</a:t>
            </a:r>
          </a:p>
          <a:p>
            <a:pPr marL="603250" lvl="2" indent="-255588" algn="r" rtl="1">
              <a:spcBef>
                <a:spcPts val="200"/>
              </a:spcBef>
              <a:buSzPct val="68000"/>
              <a:buFont typeface="Wingdings" pitchFamily="2" charset="2"/>
              <a:buChar char="q"/>
            </a:pPr>
            <a:r>
              <a:rPr lang="ar-LB" sz="2400" dirty="0" smtClean="0"/>
              <a:t>عدم معرفة كيفية التعامل مع الأشخاص اليائسين</a:t>
            </a:r>
          </a:p>
          <a:p>
            <a:pPr marL="603250" lvl="2" indent="-255588" algn="r" rtl="1">
              <a:spcBef>
                <a:spcPts val="200"/>
              </a:spcBef>
              <a:buSzPct val="68000"/>
              <a:buFont typeface="Wingdings" pitchFamily="2" charset="2"/>
              <a:buChar char="q"/>
            </a:pPr>
            <a:r>
              <a:rPr lang="ar-LB" sz="2400" dirty="0" smtClean="0"/>
              <a:t>عدم احترام الكرامة وفقدان التعاطف</a:t>
            </a:r>
          </a:p>
          <a:p>
            <a:pPr marL="603250" lvl="2" indent="-255588" algn="r" rtl="1">
              <a:spcBef>
                <a:spcPts val="200"/>
              </a:spcBef>
              <a:buSzPct val="68000"/>
              <a:buFont typeface="Wingdings" pitchFamily="2" charset="2"/>
              <a:buChar char="q"/>
            </a:pPr>
            <a:r>
              <a:rPr lang="ar-LB" sz="2400" dirty="0" smtClean="0"/>
              <a:t>شعور الموظفين بأنّهم </a:t>
            </a:r>
            <a:r>
              <a:rPr lang="ar-LB" sz="2400" dirty="0" smtClean="0"/>
              <a:t>مغمورين</a:t>
            </a:r>
            <a:r>
              <a:rPr lang="en-US" sz="2400" dirty="0" smtClean="0"/>
              <a:t>  </a:t>
            </a:r>
            <a:endParaRPr lang="en-US" sz="2400" dirty="0" smtClean="0">
              <a:cs typeface="Arial" pitchFamily="34" charset="0"/>
            </a:endParaRPr>
          </a:p>
        </p:txBody>
      </p:sp>
      <p:sp>
        <p:nvSpPr>
          <p:cNvPr id="44037" name="Text Box 7"/>
          <p:cNvSpPr txBox="1">
            <a:spLocks noChangeArrowheads="1"/>
          </p:cNvSpPr>
          <p:nvPr/>
        </p:nvSpPr>
        <p:spPr bwMode="auto">
          <a:xfrm>
            <a:off x="3276600" y="975519"/>
            <a:ext cx="5638800" cy="830263"/>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lgn="l" rtl="0" eaLnBrk="0" hangingPunct="0">
              <a:defRPr sz="2400">
                <a:solidFill>
                  <a:schemeClr val="tx1"/>
                </a:solidFill>
                <a:latin typeface="Times New Roman" pitchFamily="18" charset="0"/>
                <a:ea typeface="MS PGothic" pitchFamily="34" charset="-128"/>
              </a:defRPr>
            </a:lvl1pPr>
            <a:lvl2pPr marL="742950" indent="-285750" algn="l" rtl="0" eaLnBrk="0" hangingPunct="0">
              <a:defRPr sz="2400">
                <a:solidFill>
                  <a:schemeClr val="tx1"/>
                </a:solidFill>
                <a:latin typeface="Times New Roman" pitchFamily="18" charset="0"/>
                <a:ea typeface="MS PGothic" pitchFamily="34" charset="-128"/>
              </a:defRPr>
            </a:lvl2pPr>
            <a:lvl3pPr marL="1143000" indent="-228600" algn="l" rtl="0" eaLnBrk="0" hangingPunct="0">
              <a:defRPr sz="2400">
                <a:solidFill>
                  <a:schemeClr val="tx1"/>
                </a:solidFill>
                <a:latin typeface="Times New Roman" pitchFamily="18" charset="0"/>
                <a:ea typeface="MS PGothic" pitchFamily="34" charset="-128"/>
              </a:defRPr>
            </a:lvl3pPr>
            <a:lvl4pPr marL="1600200" indent="-228600" algn="l" rtl="0" eaLnBrk="0" hangingPunct="0">
              <a:defRPr sz="2400">
                <a:solidFill>
                  <a:schemeClr val="tx1"/>
                </a:solidFill>
                <a:latin typeface="Times New Roman" pitchFamily="18" charset="0"/>
                <a:ea typeface="MS PGothic" pitchFamily="34" charset="-128"/>
              </a:defRPr>
            </a:lvl4pPr>
            <a:lvl5pPr marL="2057400" indent="-228600" algn="l" rtl="0" eaLnBrk="0" hangingPunct="0">
              <a:defRPr sz="2400">
                <a:solidFill>
                  <a:schemeClr val="tx1"/>
                </a:solidFill>
                <a:latin typeface="Times New Roman" pitchFamily="18"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hangingPunct="1">
              <a:spcBef>
                <a:spcPct val="50000"/>
              </a:spcBef>
            </a:pPr>
            <a:r>
              <a:rPr lang="ar-LB" altLang="ja-JP" dirty="0"/>
              <a:t>لماذا يجب أن يتلقى عمّال المجال الصحي والإغاثة تدريبا على الإسعاف الأولي النفسي؟</a:t>
            </a:r>
            <a:endParaRPr lang="ja-JP" altLang="en-US" dirty="0"/>
          </a:p>
        </p:txBody>
      </p:sp>
    </p:spTree>
    <p:extLst>
      <p:ext uri="{BB962C8B-B14F-4D97-AF65-F5344CB8AC3E}">
        <p14:creationId xmlns:p14="http://schemas.microsoft.com/office/powerpoint/2010/main" xmlns="" xmlns:mv="urn:schemas-microsoft-com:mac:vml" xmlns:mc="http://schemas.openxmlformats.org/markup-compatibility/2006" val="15157020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1"/>
          <p:cNvSpPr>
            <a:spLocks noChangeArrowheads="1"/>
          </p:cNvSpPr>
          <p:nvPr/>
        </p:nvSpPr>
        <p:spPr bwMode="auto">
          <a:xfrm>
            <a:off x="304800" y="2133600"/>
            <a:ext cx="4014788" cy="339566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700" dirty="0">
                <a:solidFill>
                  <a:srgbClr val="000000"/>
                </a:solidFill>
                <a:latin typeface="Lucida Sans Unicode" pitchFamily="34" charset="0"/>
                <a:ea typeface="mspgothic" charset="-128"/>
              </a:rPr>
              <a:t>Each of you should share at least one expectation for this course. What do you expect or hope to learn?</a:t>
            </a:r>
          </a:p>
        </p:txBody>
      </p:sp>
      <p:sp>
        <p:nvSpPr>
          <p:cNvPr id="5" name="Freeform 4"/>
          <p:cNvSpPr/>
          <p:nvPr/>
        </p:nvSpPr>
        <p:spPr bwMode="auto">
          <a:xfrm>
            <a:off x="115888" y="603250"/>
            <a:ext cx="8504237" cy="11588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sp>
        <p:nvSpPr>
          <p:cNvPr id="14340" name="Text Placeholder 5"/>
          <p:cNvSpPr>
            <a:spLocks noGrp="1"/>
          </p:cNvSpPr>
          <p:nvPr>
            <p:ph type="body" idx="4294967295"/>
          </p:nvPr>
        </p:nvSpPr>
        <p:spPr>
          <a:xfrm>
            <a:off x="4957763" y="2160588"/>
            <a:ext cx="4186237" cy="1350962"/>
          </a:xfrm>
        </p:spPr>
        <p:txBody>
          <a:bodyPr>
            <a:spAutoFit/>
          </a:bodyPr>
          <a:lstStyle/>
          <a:p>
            <a:pPr marL="361950" algn="r" rtl="1" eaLnBrk="1">
              <a:lnSpc>
                <a:spcPct val="101000"/>
              </a:lnSpc>
              <a:spcBef>
                <a:spcPts val="600"/>
              </a:spcBef>
              <a:buClr>
                <a:srgbClr val="CC0000"/>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dirty="0" smtClean="0">
                <a:solidFill>
                  <a:srgbClr val="000000"/>
                </a:solidFill>
                <a:ea typeface="mspgothic" charset="-128"/>
              </a:rPr>
              <a:t>يجب أن يشاركنا كل منكم بتوقع واحد على الأقل. ما الذي تأمل أو تتوقع أن تتعلمه؟</a:t>
            </a:r>
            <a:endParaRPr kumimoji="0" lang="ja-JP" altLang="en-US" dirty="0" smtClean="0">
              <a:solidFill>
                <a:srgbClr val="000000"/>
              </a:solidFill>
              <a:ea typeface="mspgothic" charset="-128"/>
            </a:endParaRPr>
          </a:p>
        </p:txBody>
      </p:sp>
      <p:sp>
        <p:nvSpPr>
          <p:cNvPr id="8" name="TextBox 7"/>
          <p:cNvSpPr txBox="1"/>
          <p:nvPr/>
        </p:nvSpPr>
        <p:spPr>
          <a:xfrm>
            <a:off x="457200" y="609600"/>
            <a:ext cx="3676282" cy="769441"/>
          </a:xfrm>
          <a:prstGeom prst="rect">
            <a:avLst/>
          </a:prstGeom>
          <a:noFill/>
        </p:spPr>
        <p:txBody>
          <a:bodyPr wrap="none" rtlCol="0">
            <a:spAutoFit/>
          </a:bodyPr>
          <a:lstStyle/>
          <a:p>
            <a:r>
              <a:rPr lang="en-US" sz="4400" dirty="0" smtClean="0">
                <a:latin typeface="+mj-lt"/>
              </a:rPr>
              <a:t>Expectations</a:t>
            </a:r>
            <a:endParaRPr lang="en-US" sz="4400" dirty="0">
              <a:latin typeface="+mj-lt"/>
            </a:endParaRPr>
          </a:p>
        </p:txBody>
      </p:sp>
    </p:spTree>
    <p:extLst>
      <p:ext uri="{BB962C8B-B14F-4D97-AF65-F5344CB8AC3E}">
        <p14:creationId xmlns:p14="http://schemas.microsoft.com/office/powerpoint/2010/main" xmlns="" xmlns:mv="urn:schemas-microsoft-com:mac:vml" xmlns:mc="http://schemas.openxmlformats.org/markup-compatibility/2006" val="67520635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1"/>
          <p:cNvSpPr>
            <a:spLocks noChangeArrowheads="1"/>
          </p:cNvSpPr>
          <p:nvPr/>
        </p:nvSpPr>
        <p:spPr bwMode="auto">
          <a:xfrm>
            <a:off x="0" y="2057400"/>
            <a:ext cx="4375150" cy="42433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dirty="0">
                <a:solidFill>
                  <a:srgbClr val="000000"/>
                </a:solidFill>
                <a:latin typeface="Lucida Sans Unicode" pitchFamily="34" charset="0"/>
                <a:ea typeface="mspgothic" charset="-128"/>
              </a:rPr>
              <a:t>Feeling </a:t>
            </a:r>
            <a:r>
              <a:rPr lang="en-GB" altLang="ja-JP" u="sng" dirty="0">
                <a:solidFill>
                  <a:srgbClr val="000000"/>
                </a:solidFill>
                <a:latin typeface="Lucida Sans Unicode" pitchFamily="34" charset="0"/>
                <a:ea typeface="mspgothic" charset="-128"/>
              </a:rPr>
              <a:t>safe, connected </a:t>
            </a:r>
            <a:r>
              <a:rPr lang="en-GB" altLang="ja-JP" dirty="0">
                <a:solidFill>
                  <a:srgbClr val="000000"/>
                </a:solidFill>
                <a:latin typeface="Lucida Sans Unicode" pitchFamily="34" charset="0"/>
                <a:ea typeface="mspgothic" charset="-128"/>
              </a:rPr>
              <a:t>to others, calm and hopeful.</a:t>
            </a:r>
          </a:p>
          <a:p>
            <a:pPr marL="361950" indent="-255588">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dirty="0">
                <a:solidFill>
                  <a:srgbClr val="000000"/>
                </a:solidFill>
                <a:latin typeface="Lucida Sans Unicode" pitchFamily="34" charset="0"/>
                <a:ea typeface="mspgothic" charset="-128"/>
              </a:rPr>
              <a:t>Having </a:t>
            </a:r>
            <a:r>
              <a:rPr lang="en-GB" altLang="ja-JP" u="sng" dirty="0">
                <a:solidFill>
                  <a:srgbClr val="000000"/>
                </a:solidFill>
                <a:latin typeface="Lucida Sans Unicode" pitchFamily="34" charset="0"/>
                <a:ea typeface="mspgothic" charset="-128"/>
              </a:rPr>
              <a:t>access</a:t>
            </a:r>
            <a:r>
              <a:rPr lang="en-GB" altLang="ja-JP" dirty="0">
                <a:solidFill>
                  <a:srgbClr val="000000"/>
                </a:solidFill>
                <a:latin typeface="Lucida Sans Unicode" pitchFamily="34" charset="0"/>
                <a:ea typeface="mspgothic" charset="-128"/>
              </a:rPr>
              <a:t> to social, physical and emotional support.</a:t>
            </a:r>
          </a:p>
          <a:p>
            <a:pPr marL="361950" indent="-255588">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dirty="0">
                <a:solidFill>
                  <a:srgbClr val="000000"/>
                </a:solidFill>
                <a:latin typeface="Lucida Sans Unicode" pitchFamily="34" charset="0"/>
                <a:ea typeface="mspgothic" charset="-128"/>
              </a:rPr>
              <a:t>Feeling able to </a:t>
            </a:r>
            <a:r>
              <a:rPr lang="en-GB" altLang="ja-JP" u="sng" dirty="0">
                <a:solidFill>
                  <a:srgbClr val="000000"/>
                </a:solidFill>
                <a:latin typeface="Lucida Sans Unicode" pitchFamily="34" charset="0"/>
                <a:ea typeface="mspgothic" charset="-128"/>
              </a:rPr>
              <a:t>help themselves</a:t>
            </a:r>
            <a:r>
              <a:rPr lang="en-GB" altLang="ja-JP" dirty="0">
                <a:solidFill>
                  <a:srgbClr val="000000"/>
                </a:solidFill>
                <a:latin typeface="Lucida Sans Unicode" pitchFamily="34" charset="0"/>
                <a:ea typeface="mspgothic" charset="-128"/>
              </a:rPr>
              <a:t>, as individuals and communities.</a:t>
            </a:r>
          </a:p>
          <a:p>
            <a:pPr marL="361950" indent="-255588">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dirty="0">
              <a:solidFill>
                <a:srgbClr val="000000"/>
              </a:solidFill>
              <a:latin typeface="Lucida Sans Unicode" pitchFamily="34" charset="0"/>
              <a:ea typeface="mspgothic" charset="-128"/>
            </a:endParaRPr>
          </a:p>
        </p:txBody>
      </p:sp>
      <p:grpSp>
        <p:nvGrpSpPr>
          <p:cNvPr id="41987" name="Group 2"/>
          <p:cNvGrpSpPr>
            <a:grpSpLocks/>
          </p:cNvGrpSpPr>
          <p:nvPr/>
        </p:nvGrpSpPr>
        <p:grpSpPr bwMode="auto">
          <a:xfrm>
            <a:off x="395288" y="381000"/>
            <a:ext cx="8748712" cy="1060450"/>
            <a:chOff x="139680" y="281160"/>
            <a:chExt cx="8748720" cy="1060200"/>
          </a:xfrm>
        </p:grpSpPr>
        <p:pic>
          <p:nvPicPr>
            <p:cNvPr id="41990" name="Picture 3"/>
            <p:cNvPicPr>
              <a:picLocks noChangeAspect="1"/>
            </p:cNvPicPr>
            <p:nvPr/>
          </p:nvPicPr>
          <p:blipFill>
            <a:blip r:embed="rId3" cstate="print"/>
            <a:srcRect/>
            <a:stretch>
              <a:fillRect/>
            </a:stretch>
          </p:blipFill>
          <p:spPr bwMode="auto">
            <a:xfrm>
              <a:off x="139680" y="281160"/>
              <a:ext cx="8748720" cy="1060200"/>
            </a:xfrm>
            <a:prstGeom prst="rect">
              <a:avLst/>
            </a:prstGeom>
            <a:noFill/>
            <a:ln w="9525">
              <a:noFill/>
              <a:miter lim="800000"/>
              <a:headEnd/>
              <a:tailEnd/>
            </a:ln>
          </p:spPr>
        </p:pic>
        <p:sp>
          <p:nvSpPr>
            <p:cNvPr id="5" name="Freeform 4"/>
            <p:cNvSpPr/>
            <p:nvPr/>
          </p:nvSpPr>
          <p:spPr>
            <a:xfrm>
              <a:off x="139680" y="281160"/>
              <a:ext cx="8748720" cy="106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41988" name="Text Placeholder 5"/>
          <p:cNvSpPr>
            <a:spLocks noGrp="1"/>
          </p:cNvSpPr>
          <p:nvPr>
            <p:ph type="body" idx="4294967295"/>
          </p:nvPr>
        </p:nvSpPr>
        <p:spPr>
          <a:xfrm>
            <a:off x="4957763" y="2479675"/>
            <a:ext cx="4186237" cy="4378325"/>
          </a:xfrm>
        </p:spPr>
        <p:txBody>
          <a:bodyPr/>
          <a:lstStyle/>
          <a:p>
            <a:pPr algn="r" rtl="1">
              <a:lnSpc>
                <a:spcPct val="80000"/>
              </a:lnSpc>
            </a:pPr>
            <a:r>
              <a:rPr lang="x-none" sz="2400" dirty="0" smtClean="0">
                <a:latin typeface="Lucida Sans Unicode" pitchFamily="34" charset="0"/>
              </a:rPr>
              <a:t>ال</a:t>
            </a:r>
            <a:r>
              <a:rPr lang="ar-LB" sz="2400" dirty="0" smtClean="0">
                <a:latin typeface="Lucida Sans Unicode" pitchFamily="34" charset="0"/>
              </a:rPr>
              <a:t>شعور</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بالأمان</a:t>
            </a:r>
            <a:r>
              <a:rPr lang="en-US" sz="2400" dirty="0" smtClean="0">
                <a:latin typeface="Lucida Sans Unicode" pitchFamily="34" charset="0"/>
                <a:cs typeface="Arial" pitchFamily="34" charset="0"/>
              </a:rPr>
              <a:t> و</a:t>
            </a:r>
            <a:r>
              <a:rPr lang="ar-LB" sz="2400" dirty="0" smtClean="0">
                <a:latin typeface="Lucida Sans Unicode" pitchFamily="34" charset="0"/>
              </a:rPr>
              <a:t>الاتصال</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مع</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الآخرين</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والهدوء</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والأمل</a:t>
            </a:r>
            <a:r>
              <a:rPr lang="en-US" sz="2400" dirty="0" smtClean="0">
                <a:latin typeface="Lucida Sans Unicode" pitchFamily="34" charset="0"/>
                <a:cs typeface="Arial" pitchFamily="34" charset="0"/>
              </a:rPr>
              <a:t>.</a:t>
            </a:r>
            <a:br>
              <a:rPr lang="en-US" sz="2400" dirty="0" smtClean="0">
                <a:latin typeface="Lucida Sans Unicode" pitchFamily="34" charset="0"/>
                <a:cs typeface="Arial" pitchFamily="34" charset="0"/>
              </a:rPr>
            </a:br>
            <a:endParaRPr lang="x-none" sz="2400" dirty="0" smtClean="0">
              <a:latin typeface="Lucida Sans Unicode" pitchFamily="34" charset="0"/>
            </a:endParaRPr>
          </a:p>
          <a:p>
            <a:pPr algn="r" rtl="1">
              <a:lnSpc>
                <a:spcPct val="80000"/>
              </a:lnSpc>
            </a:pPr>
            <a:r>
              <a:rPr lang="en-US" sz="2400" dirty="0" err="1" smtClean="0">
                <a:latin typeface="Lucida Sans Unicode" pitchFamily="34" charset="0"/>
                <a:cs typeface="Arial" pitchFamily="34" charset="0"/>
              </a:rPr>
              <a:t>الحصول</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على</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الدعم</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الاجتماعي</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والمادي</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والعاطفي</a:t>
            </a:r>
            <a:r>
              <a:rPr lang="en-US" sz="2400" dirty="0" smtClean="0">
                <a:latin typeface="Lucida Sans Unicode" pitchFamily="34" charset="0"/>
                <a:cs typeface="Arial" pitchFamily="34" charset="0"/>
              </a:rPr>
              <a:t>.</a:t>
            </a:r>
            <a:br>
              <a:rPr lang="en-US" sz="2400" dirty="0" smtClean="0">
                <a:latin typeface="Lucida Sans Unicode" pitchFamily="34" charset="0"/>
                <a:cs typeface="Arial" pitchFamily="34" charset="0"/>
              </a:rPr>
            </a:br>
            <a:endParaRPr lang="x-none" sz="2400" dirty="0" smtClean="0">
              <a:latin typeface="Lucida Sans Unicode" pitchFamily="34" charset="0"/>
            </a:endParaRPr>
          </a:p>
          <a:p>
            <a:pPr algn="r" rtl="1">
              <a:lnSpc>
                <a:spcPct val="80000"/>
              </a:lnSpc>
            </a:pPr>
            <a:r>
              <a:rPr lang="en-US" sz="2400" dirty="0" err="1" smtClean="0">
                <a:latin typeface="Lucida Sans Unicode" pitchFamily="34" charset="0"/>
                <a:cs typeface="Arial" pitchFamily="34" charset="0"/>
              </a:rPr>
              <a:t>شعور</a:t>
            </a:r>
            <a:r>
              <a:rPr lang="en-US" sz="2400" dirty="0" smtClean="0">
                <a:latin typeface="Lucida Sans Unicode" pitchFamily="34" charset="0"/>
                <a:cs typeface="Arial" pitchFamily="34" charset="0"/>
              </a:rPr>
              <a:t> </a:t>
            </a:r>
            <a:r>
              <a:rPr lang="ar-LB" sz="2400" dirty="0" smtClean="0">
                <a:latin typeface="Lucida Sans Unicode" pitchFamily="34" charset="0"/>
              </a:rPr>
              <a:t>بالقدرة</a:t>
            </a:r>
            <a:r>
              <a:rPr lang="en-US" sz="2400" dirty="0" err="1" smtClean="0">
                <a:latin typeface="Lucida Sans Unicode" pitchFamily="34" charset="0"/>
                <a:cs typeface="Arial" pitchFamily="34" charset="0"/>
              </a:rPr>
              <a:t>على</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مساعدة</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أنفسهم</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كأفراد</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وجماعات</a:t>
            </a:r>
            <a:r>
              <a:rPr lang="en-US" sz="2400" dirty="0" smtClean="0">
                <a:latin typeface="Lucida Sans Unicode" pitchFamily="34" charset="0"/>
                <a:cs typeface="Arial" pitchFamily="34" charset="0"/>
              </a:rPr>
              <a:t>.</a:t>
            </a:r>
            <a:endParaRPr lang="en-US" sz="2400" dirty="0">
              <a:latin typeface="Lucida Sans Unicode" pitchFamily="34" charset="0"/>
              <a:cs typeface="Arial" pitchFamily="34" charset="0"/>
            </a:endParaRPr>
          </a:p>
        </p:txBody>
      </p:sp>
      <p:sp>
        <p:nvSpPr>
          <p:cNvPr id="41989" name="Text Box 7"/>
          <p:cNvSpPr txBox="1">
            <a:spLocks noChangeArrowheads="1"/>
          </p:cNvSpPr>
          <p:nvPr/>
        </p:nvSpPr>
        <p:spPr bwMode="auto">
          <a:xfrm>
            <a:off x="533400" y="1371600"/>
            <a:ext cx="8305800" cy="954107"/>
          </a:xfrm>
          <a:prstGeom prst="rect">
            <a:avLst/>
          </a:prstGeom>
          <a:noFill/>
          <a:ln w="9525">
            <a:noFill/>
            <a:miter lim="800000"/>
            <a:headEnd/>
            <a:tailEnd/>
          </a:ln>
        </p:spPr>
        <p:txBody>
          <a:bodyPr>
            <a:spAutoFit/>
          </a:bodyPr>
          <a:lstStyle/>
          <a:p>
            <a:pPr algn="r" rtl="1"/>
            <a:r>
              <a:rPr lang="ar-LB" sz="2800" b="1" dirty="0" smtClean="0">
                <a:solidFill>
                  <a:schemeClr val="tx2"/>
                </a:solidFill>
                <a:cs typeface="Times New Roman" pitchFamily="18" charset="0"/>
              </a:rPr>
              <a:t>ي</a:t>
            </a:r>
            <a:r>
              <a:rPr lang="x-none" sz="2800" b="1" dirty="0" smtClean="0">
                <a:solidFill>
                  <a:schemeClr val="tx2"/>
                </a:solidFill>
                <a:cs typeface="Times New Roman" pitchFamily="18" charset="0"/>
              </a:rPr>
              <a:t>عزز</a:t>
            </a:r>
            <a:r>
              <a:rPr lang="ar-LB" sz="2800" b="1" dirty="0" smtClean="0">
                <a:solidFill>
                  <a:schemeClr val="tx2"/>
                </a:solidFill>
                <a:cs typeface="Times New Roman" pitchFamily="18" charset="0"/>
              </a:rPr>
              <a:t> الإسعاف النفسي الأولي</a:t>
            </a:r>
            <a:r>
              <a:rPr lang="x-none" sz="2800" b="1" dirty="0" smtClean="0">
                <a:solidFill>
                  <a:schemeClr val="tx2"/>
                </a:solidFill>
                <a:cs typeface="Times New Roman" pitchFamily="18" charset="0"/>
              </a:rPr>
              <a:t> عوامل مساعده للشفاء </a:t>
            </a:r>
            <a:endParaRPr lang="ar-AE" sz="2800" b="1" dirty="0" smtClean="0">
              <a:solidFill>
                <a:schemeClr val="tx2"/>
              </a:solidFill>
              <a:cs typeface="Times New Roman" pitchFamily="18" charset="0"/>
            </a:endParaRPr>
          </a:p>
          <a:p>
            <a:pPr algn="r" rtl="1"/>
            <a:r>
              <a:rPr lang="x-none" sz="2800" b="1" dirty="0" smtClean="0">
                <a:solidFill>
                  <a:schemeClr val="tx2"/>
                </a:solidFill>
                <a:cs typeface="Times New Roman" pitchFamily="18" charset="0"/>
              </a:rPr>
              <a:t>على المدى الطويل</a:t>
            </a:r>
            <a:r>
              <a:rPr lang="ar-AE" sz="2800" b="1" dirty="0" smtClean="0">
                <a:solidFill>
                  <a:schemeClr val="tx2"/>
                </a:solidFill>
                <a:cs typeface="Times New Roman" pitchFamily="18" charset="0"/>
              </a:rPr>
              <a:t> وتتضمن</a:t>
            </a:r>
            <a:r>
              <a:rPr lang="ar-LB" sz="2800" b="1" dirty="0" smtClean="0">
                <a:solidFill>
                  <a:schemeClr val="tx2"/>
                </a:solidFill>
                <a:cs typeface="Times New Roman" pitchFamily="18" charset="0"/>
              </a:rPr>
              <a:t> ما يلي:</a:t>
            </a:r>
            <a:endParaRPr lang="en-US" sz="2800" b="1" dirty="0">
              <a:solidFill>
                <a:schemeClr val="tx2"/>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1"/>
          <p:cNvSpPr>
            <a:spLocks noChangeArrowheads="1"/>
          </p:cNvSpPr>
          <p:nvPr/>
        </p:nvSpPr>
        <p:spPr bwMode="auto">
          <a:xfrm>
            <a:off x="0" y="1917700"/>
            <a:ext cx="4679950" cy="49403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spAutoFit/>
          </a:bodyPr>
          <a:lstStyle/>
          <a:p>
            <a:pPr marL="361950" indent="-255588">
              <a:lnSpc>
                <a:spcPct val="80000"/>
              </a:lnSpc>
              <a:spcBef>
                <a:spcPts val="8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dirty="0">
                <a:solidFill>
                  <a:srgbClr val="000000"/>
                </a:solidFill>
                <a:latin typeface="Lucida Sans Unicode" pitchFamily="34" charset="0"/>
                <a:ea typeface="mspgothic" charset="-128"/>
              </a:rPr>
              <a:t>People with serious, life-threatening injuries who need emergency medical care.</a:t>
            </a:r>
          </a:p>
          <a:p>
            <a:pPr marL="361950" indent="-255588">
              <a:lnSpc>
                <a:spcPct val="80000"/>
              </a:lnSpc>
              <a:spcBef>
                <a:spcPts val="8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dirty="0">
                <a:solidFill>
                  <a:srgbClr val="000000"/>
                </a:solidFill>
                <a:latin typeface="Lucida Sans Unicode" pitchFamily="34" charset="0"/>
                <a:ea typeface="mspgothic" charset="-128"/>
              </a:rPr>
              <a:t>People who are so upset that they are unable to care for themselves or their children.</a:t>
            </a:r>
          </a:p>
          <a:p>
            <a:pPr marL="361950" indent="-255588">
              <a:lnSpc>
                <a:spcPct val="80000"/>
              </a:lnSpc>
              <a:spcBef>
                <a:spcPts val="8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dirty="0">
                <a:solidFill>
                  <a:srgbClr val="000000"/>
                </a:solidFill>
                <a:latin typeface="Lucida Sans Unicode" pitchFamily="34" charset="0"/>
                <a:ea typeface="mspgothic" charset="-128"/>
              </a:rPr>
              <a:t>People who may hurt themselves.</a:t>
            </a:r>
          </a:p>
          <a:p>
            <a:pPr marL="361950" indent="-255588">
              <a:lnSpc>
                <a:spcPct val="80000"/>
              </a:lnSpc>
              <a:spcBef>
                <a:spcPts val="8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dirty="0">
                <a:solidFill>
                  <a:srgbClr val="000000"/>
                </a:solidFill>
                <a:latin typeface="Lucida Sans Unicode" pitchFamily="34" charset="0"/>
                <a:ea typeface="mspgothic" charset="-128"/>
              </a:rPr>
              <a:t>People who may hurt others.</a:t>
            </a:r>
          </a:p>
        </p:txBody>
      </p:sp>
      <p:grpSp>
        <p:nvGrpSpPr>
          <p:cNvPr id="43011" name="Group 2"/>
          <p:cNvGrpSpPr>
            <a:grpSpLocks/>
          </p:cNvGrpSpPr>
          <p:nvPr/>
        </p:nvGrpSpPr>
        <p:grpSpPr bwMode="auto">
          <a:xfrm>
            <a:off x="255588" y="219075"/>
            <a:ext cx="8759825" cy="1060450"/>
            <a:chOff x="255600" y="219240"/>
            <a:chExt cx="8759880" cy="1060200"/>
          </a:xfrm>
        </p:grpSpPr>
        <p:pic>
          <p:nvPicPr>
            <p:cNvPr id="43015" name="Picture 3"/>
            <p:cNvPicPr>
              <a:picLocks noChangeAspect="1"/>
            </p:cNvPicPr>
            <p:nvPr/>
          </p:nvPicPr>
          <p:blipFill>
            <a:blip r:embed="rId3" cstate="print"/>
            <a:srcRect/>
            <a:stretch>
              <a:fillRect/>
            </a:stretch>
          </p:blipFill>
          <p:spPr bwMode="auto">
            <a:xfrm>
              <a:off x="255600" y="219240"/>
              <a:ext cx="8759880" cy="923707"/>
            </a:xfrm>
            <a:prstGeom prst="rect">
              <a:avLst/>
            </a:prstGeom>
            <a:noFill/>
            <a:ln w="9525">
              <a:noFill/>
              <a:miter lim="800000"/>
              <a:headEnd/>
              <a:tailEnd/>
            </a:ln>
          </p:spPr>
        </p:pic>
        <p:sp>
          <p:nvSpPr>
            <p:cNvPr id="5" name="Freeform 4"/>
            <p:cNvSpPr/>
            <p:nvPr/>
          </p:nvSpPr>
          <p:spPr>
            <a:xfrm>
              <a:off x="255600" y="219240"/>
              <a:ext cx="8759880" cy="106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6" name="Freeform 5"/>
          <p:cNvSpPr/>
          <p:nvPr/>
        </p:nvSpPr>
        <p:spPr>
          <a:xfrm>
            <a:off x="4495800" y="1481138"/>
            <a:ext cx="4495800" cy="49958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sp>
        <p:nvSpPr>
          <p:cNvPr id="43013" name="Text Placeholder 6"/>
          <p:cNvSpPr>
            <a:spLocks noGrp="1"/>
          </p:cNvSpPr>
          <p:nvPr>
            <p:ph type="body" idx="4294967295"/>
          </p:nvPr>
        </p:nvSpPr>
        <p:spPr>
          <a:xfrm>
            <a:off x="4957763" y="2133600"/>
            <a:ext cx="4186237" cy="4378325"/>
          </a:xfrm>
        </p:spPr>
        <p:txBody>
          <a:bodyPr/>
          <a:lstStyle/>
          <a:p>
            <a:pPr algn="r" rtl="1">
              <a:lnSpc>
                <a:spcPct val="80000"/>
              </a:lnSpc>
              <a:spcBef>
                <a:spcPts val="800"/>
              </a:spcBef>
            </a:pPr>
            <a:r>
              <a:rPr lang="en-US" sz="2400" dirty="0" err="1" smtClean="0">
                <a:latin typeface="Lucida Sans Unicode" pitchFamily="34" charset="0"/>
                <a:cs typeface="Arial" pitchFamily="34" charset="0"/>
              </a:rPr>
              <a:t>الناس</a:t>
            </a:r>
            <a:r>
              <a:rPr lang="en-US" sz="2400" dirty="0" smtClean="0">
                <a:latin typeface="Lucida Sans Unicode" pitchFamily="34" charset="0"/>
                <a:cs typeface="Arial" pitchFamily="34" charset="0"/>
              </a:rPr>
              <a:t> </a:t>
            </a:r>
            <a:r>
              <a:rPr lang="x-none" sz="2400" dirty="0" smtClean="0">
                <a:latin typeface="Lucida Sans Unicode" pitchFamily="34" charset="0"/>
              </a:rPr>
              <a:t>الذين </a:t>
            </a:r>
            <a:r>
              <a:rPr lang="en-US" sz="2400" dirty="0" err="1" smtClean="0">
                <a:latin typeface="Lucida Sans Unicode" pitchFamily="34" charset="0"/>
                <a:cs typeface="Arial" pitchFamily="34" charset="0"/>
              </a:rPr>
              <a:t>يعانون</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من</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إصابات</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خطيرة</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تهدد</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حيا</a:t>
            </a:r>
            <a:r>
              <a:rPr lang="x-none" sz="2400" dirty="0" smtClean="0">
                <a:latin typeface="Lucida Sans Unicode" pitchFamily="34" charset="0"/>
              </a:rPr>
              <a:t>تهم</a:t>
            </a:r>
            <a:r>
              <a:rPr lang="en-US" sz="2400" dirty="0" smtClean="0">
                <a:latin typeface="Lucida Sans Unicode" pitchFamily="34" charset="0"/>
                <a:cs typeface="Arial" pitchFamily="34" charset="0"/>
              </a:rPr>
              <a:t> </a:t>
            </a:r>
            <a:r>
              <a:rPr lang="x-none" sz="2400" dirty="0" smtClean="0">
                <a:latin typeface="Lucida Sans Unicode" pitchFamily="34" charset="0"/>
              </a:rPr>
              <a:t>و</a:t>
            </a:r>
            <a:r>
              <a:rPr lang="en-US" sz="2400" dirty="0" err="1" smtClean="0">
                <a:latin typeface="Lucida Sans Unicode" pitchFamily="34" charset="0"/>
                <a:cs typeface="Arial" pitchFamily="34" charset="0"/>
              </a:rPr>
              <a:t>يحتاجون</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إلى</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الرعاية</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الطبية</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الطارئة</a:t>
            </a:r>
            <a:r>
              <a:rPr lang="en-US" sz="2400" dirty="0" smtClean="0">
                <a:latin typeface="Lucida Sans Unicode" pitchFamily="34" charset="0"/>
                <a:cs typeface="Arial" pitchFamily="34" charset="0"/>
              </a:rPr>
              <a:t>.</a:t>
            </a:r>
            <a:endParaRPr lang="x-none" sz="2400" dirty="0" smtClean="0">
              <a:latin typeface="Lucida Sans Unicode" pitchFamily="34" charset="0"/>
            </a:endParaRPr>
          </a:p>
          <a:p>
            <a:pPr algn="r" rtl="1">
              <a:lnSpc>
                <a:spcPct val="80000"/>
              </a:lnSpc>
              <a:spcBef>
                <a:spcPts val="800"/>
              </a:spcBef>
            </a:pPr>
            <a:r>
              <a:rPr lang="en-US" sz="2400" dirty="0" err="1" smtClean="0">
                <a:latin typeface="Lucida Sans Unicode" pitchFamily="34" charset="0"/>
                <a:cs typeface="Arial" pitchFamily="34" charset="0"/>
              </a:rPr>
              <a:t>الناس</a:t>
            </a:r>
            <a:r>
              <a:rPr lang="en-US" sz="2400" dirty="0" smtClean="0">
                <a:latin typeface="Lucida Sans Unicode" pitchFamily="34" charset="0"/>
                <a:cs typeface="Arial" pitchFamily="34" charset="0"/>
              </a:rPr>
              <a:t> ا</a:t>
            </a:r>
            <a:r>
              <a:rPr lang="ar-LB" sz="2400" dirty="0" smtClean="0">
                <a:latin typeface="Lucida Sans Unicode" pitchFamily="34" charset="0"/>
              </a:rPr>
              <a:t>ل</a:t>
            </a:r>
            <a:r>
              <a:rPr lang="ar-AE" sz="2400" dirty="0" smtClean="0">
                <a:latin typeface="Lucida Sans Unicode" pitchFamily="34" charset="0"/>
              </a:rPr>
              <a:t>محبط</a:t>
            </a:r>
            <a:r>
              <a:rPr lang="ar-LB" sz="2400" dirty="0" smtClean="0">
                <a:latin typeface="Lucida Sans Unicode" pitchFamily="34" charset="0"/>
              </a:rPr>
              <a:t>و</a:t>
            </a:r>
            <a:r>
              <a:rPr lang="ar-AE" sz="2400" dirty="0" smtClean="0">
                <a:latin typeface="Lucida Sans Unicode" pitchFamily="34" charset="0"/>
              </a:rPr>
              <a:t>ن بشكل واضح </a:t>
            </a:r>
            <a:r>
              <a:rPr lang="ar-LB" sz="2400" dirty="0" smtClean="0">
                <a:latin typeface="Lucida Sans Unicode" pitchFamily="34" charset="0"/>
              </a:rPr>
              <a:t>من عدم تمكنهم من </a:t>
            </a:r>
            <a:r>
              <a:rPr lang="en-US" sz="2400" dirty="0" err="1" smtClean="0">
                <a:latin typeface="Lucida Sans Unicode" pitchFamily="34" charset="0"/>
                <a:cs typeface="Arial" pitchFamily="34" charset="0"/>
              </a:rPr>
              <a:t>رعاية</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أنفسهم</a:t>
            </a:r>
            <a:r>
              <a:rPr lang="en-US" sz="2400" dirty="0" smtClean="0">
                <a:latin typeface="Lucida Sans Unicode" pitchFamily="34" charset="0"/>
                <a:cs typeface="Arial" pitchFamily="34" charset="0"/>
              </a:rPr>
              <a:t> </a:t>
            </a:r>
            <a:r>
              <a:rPr lang="en-US" sz="2400" dirty="0" err="1" smtClean="0">
                <a:latin typeface="Lucida Sans Unicode" pitchFamily="34" charset="0"/>
                <a:cs typeface="Arial" pitchFamily="34" charset="0"/>
              </a:rPr>
              <a:t>أو</a:t>
            </a:r>
            <a:r>
              <a:rPr lang="en-US" sz="2400" dirty="0" smtClean="0">
                <a:latin typeface="Lucida Sans Unicode" pitchFamily="34" charset="0"/>
                <a:cs typeface="Arial" pitchFamily="34" charset="0"/>
              </a:rPr>
              <a:t> </a:t>
            </a:r>
            <a:r>
              <a:rPr lang="x-none" sz="2400" dirty="0" smtClean="0">
                <a:latin typeface="Lucida Sans Unicode" pitchFamily="34" charset="0"/>
              </a:rPr>
              <a:t>ا</a:t>
            </a:r>
            <a:r>
              <a:rPr lang="en-US" sz="2400" dirty="0" err="1" smtClean="0">
                <a:latin typeface="Lucida Sans Unicode" pitchFamily="34" charset="0"/>
                <a:cs typeface="Arial" pitchFamily="34" charset="0"/>
              </a:rPr>
              <a:t>طفالهم</a:t>
            </a:r>
            <a:r>
              <a:rPr lang="en-US" sz="2400" dirty="0" smtClean="0">
                <a:latin typeface="Lucida Sans Unicode" pitchFamily="34" charset="0"/>
                <a:cs typeface="Arial" pitchFamily="34" charset="0"/>
              </a:rPr>
              <a:t>.</a:t>
            </a:r>
            <a:endParaRPr lang="x-none" sz="2400" dirty="0" smtClean="0">
              <a:latin typeface="Lucida Sans Unicode" pitchFamily="34" charset="0"/>
            </a:endParaRPr>
          </a:p>
          <a:p>
            <a:pPr algn="r" rtl="1">
              <a:lnSpc>
                <a:spcPct val="80000"/>
              </a:lnSpc>
              <a:spcBef>
                <a:spcPts val="800"/>
              </a:spcBef>
            </a:pPr>
            <a:r>
              <a:rPr lang="ar-LB" sz="2400" dirty="0" smtClean="0">
                <a:latin typeface="Lucida Sans Unicode" pitchFamily="34" charset="0"/>
                <a:cs typeface="Arial" pitchFamily="34" charset="0"/>
              </a:rPr>
              <a:t>الأشخاص الذين قد يؤذون أنفسهم.</a:t>
            </a:r>
            <a:endParaRPr lang="x-none" sz="2400" dirty="0" smtClean="0">
              <a:latin typeface="Lucida Sans Unicode" pitchFamily="34" charset="0"/>
            </a:endParaRPr>
          </a:p>
          <a:p>
            <a:pPr algn="r" rtl="1">
              <a:lnSpc>
                <a:spcPct val="80000"/>
              </a:lnSpc>
              <a:spcBef>
                <a:spcPts val="800"/>
              </a:spcBef>
            </a:pPr>
            <a:r>
              <a:rPr lang="ar-LB" sz="2400" dirty="0" smtClean="0">
                <a:latin typeface="Lucida Sans Unicode" pitchFamily="34" charset="0"/>
                <a:cs typeface="Arial" pitchFamily="34" charset="0"/>
              </a:rPr>
              <a:t>الأشخاص الذين قد يؤذون الآخرين.</a:t>
            </a:r>
            <a:endParaRPr lang="x-none" sz="2400" dirty="0" smtClean="0">
              <a:latin typeface="Lucida Sans Unicode" pitchFamily="34" charset="0"/>
            </a:endParaRPr>
          </a:p>
        </p:txBody>
      </p:sp>
      <p:sp>
        <p:nvSpPr>
          <p:cNvPr id="43014" name="Text Box 8"/>
          <p:cNvSpPr txBox="1">
            <a:spLocks noChangeArrowheads="1"/>
          </p:cNvSpPr>
          <p:nvPr/>
        </p:nvSpPr>
        <p:spPr bwMode="auto">
          <a:xfrm>
            <a:off x="685800" y="1143000"/>
            <a:ext cx="7924800" cy="830997"/>
          </a:xfrm>
          <a:prstGeom prst="rect">
            <a:avLst/>
          </a:prstGeom>
          <a:noFill/>
          <a:ln w="9525">
            <a:noFill/>
            <a:miter lim="800000"/>
            <a:headEnd/>
            <a:tailEnd/>
          </a:ln>
        </p:spPr>
        <p:txBody>
          <a:bodyPr>
            <a:spAutoFit/>
          </a:bodyPr>
          <a:lstStyle/>
          <a:p>
            <a:pPr algn="r" rtl="1"/>
            <a:r>
              <a:rPr lang="ar-LB" b="1" dirty="0" smtClean="0">
                <a:solidFill>
                  <a:schemeClr val="tx2"/>
                </a:solidFill>
                <a:cs typeface="Times New Roman" pitchFamily="18" charset="0"/>
              </a:rPr>
              <a:t>يساهم الإسعاف الأولي</a:t>
            </a:r>
            <a:r>
              <a:rPr lang="x-none" b="1" smtClean="0">
                <a:solidFill>
                  <a:schemeClr val="tx2"/>
                </a:solidFill>
                <a:cs typeface="Times New Roman" pitchFamily="18" charset="0"/>
              </a:rPr>
              <a:t> </a:t>
            </a:r>
            <a:r>
              <a:rPr lang="ar-LB" b="1" dirty="0" smtClean="0">
                <a:solidFill>
                  <a:schemeClr val="tx2"/>
                </a:solidFill>
                <a:cs typeface="Times New Roman" pitchFamily="18" charset="0"/>
              </a:rPr>
              <a:t>النفسي </a:t>
            </a:r>
            <a:r>
              <a:rPr lang="x-none" b="1" smtClean="0">
                <a:solidFill>
                  <a:schemeClr val="tx2"/>
                </a:solidFill>
                <a:cs typeface="Times New Roman" pitchFamily="18" charset="0"/>
              </a:rPr>
              <a:t>في </a:t>
            </a:r>
            <a:r>
              <a:rPr lang="x-none" b="1" dirty="0" smtClean="0">
                <a:solidFill>
                  <a:schemeClr val="tx2"/>
                </a:solidFill>
                <a:cs typeface="Times New Roman" pitchFamily="18" charset="0"/>
              </a:rPr>
              <a:t>اكتشاف وتحويل ال</a:t>
            </a:r>
            <a:r>
              <a:rPr lang="ar-LB" b="1" dirty="0" smtClean="0">
                <a:solidFill>
                  <a:schemeClr val="tx2"/>
                </a:solidFill>
                <a:cs typeface="Times New Roman" pitchFamily="18" charset="0"/>
              </a:rPr>
              <a:t>أشخاص الذين</a:t>
            </a:r>
            <a:r>
              <a:rPr lang="x-none" b="1" dirty="0" smtClean="0">
                <a:solidFill>
                  <a:schemeClr val="tx2"/>
                </a:solidFill>
                <a:cs typeface="Times New Roman" pitchFamily="18" charset="0"/>
              </a:rPr>
              <a:t> </a:t>
            </a:r>
            <a:r>
              <a:rPr lang="ar-LB" b="1" dirty="0" smtClean="0">
                <a:solidFill>
                  <a:schemeClr val="tx2"/>
                </a:solidFill>
                <a:cs typeface="Times New Roman" pitchFamily="18" charset="0"/>
              </a:rPr>
              <a:t>ي</a:t>
            </a:r>
            <a:r>
              <a:rPr lang="x-none" b="1" dirty="0" smtClean="0">
                <a:solidFill>
                  <a:schemeClr val="tx2"/>
                </a:solidFill>
                <a:cs typeface="Times New Roman" pitchFamily="18" charset="0"/>
              </a:rPr>
              <a:t>حتاج</a:t>
            </a:r>
            <a:r>
              <a:rPr lang="ar-LB" b="1" dirty="0" smtClean="0">
                <a:solidFill>
                  <a:schemeClr val="tx2"/>
                </a:solidFill>
                <a:cs typeface="Times New Roman" pitchFamily="18" charset="0"/>
              </a:rPr>
              <a:t>و</a:t>
            </a:r>
            <a:r>
              <a:rPr lang="x-none" b="1" dirty="0" smtClean="0">
                <a:solidFill>
                  <a:schemeClr val="tx2"/>
                </a:solidFill>
                <a:cs typeface="Times New Roman" pitchFamily="18" charset="0"/>
              </a:rPr>
              <a:t>ن </a:t>
            </a:r>
            <a:r>
              <a:rPr lang="ar-LB" b="1" dirty="0" smtClean="0">
                <a:solidFill>
                  <a:schemeClr val="tx2"/>
                </a:solidFill>
                <a:cs typeface="Times New Roman" pitchFamily="18" charset="0"/>
              </a:rPr>
              <a:t>مساعدة </a:t>
            </a:r>
            <a:r>
              <a:rPr lang="x-none" b="1" dirty="0" smtClean="0">
                <a:solidFill>
                  <a:schemeClr val="tx2"/>
                </a:solidFill>
                <a:cs typeface="Times New Roman" pitchFamily="18" charset="0"/>
              </a:rPr>
              <a:t>م</a:t>
            </a:r>
            <a:r>
              <a:rPr lang="ar-LB" b="1" dirty="0" smtClean="0">
                <a:solidFill>
                  <a:schemeClr val="tx2"/>
                </a:solidFill>
                <a:cs typeface="Times New Roman" pitchFamily="18" charset="0"/>
              </a:rPr>
              <a:t>تخصص</a:t>
            </a:r>
            <a:r>
              <a:rPr lang="x-none" b="1" dirty="0" smtClean="0">
                <a:solidFill>
                  <a:schemeClr val="tx2"/>
                </a:solidFill>
                <a:cs typeface="Times New Roman" pitchFamily="18" charset="0"/>
              </a:rPr>
              <a:t>ة مثل:</a:t>
            </a:r>
            <a:endParaRPr lang="en-US" b="1" dirty="0">
              <a:solidFill>
                <a:schemeClr val="tx2"/>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419600" y="1524000"/>
            <a:ext cx="4495800" cy="4495800"/>
          </a:xfrm>
          <a:solidFill>
            <a:schemeClr val="bg1"/>
          </a:solidFill>
        </p:spPr>
        <p:txBody>
          <a:bodyPr/>
          <a:lstStyle/>
          <a:p>
            <a:pPr algn="r" rtl="1"/>
            <a:r>
              <a:rPr kumimoji="0" lang="ar-LB" altLang="ja-JP" dirty="0" smtClean="0"/>
              <a:t>الإسعاف </a:t>
            </a:r>
            <a:r>
              <a:rPr lang="ar-LB" altLang="ja-JP" dirty="0" smtClean="0"/>
              <a:t>النفسي الأولي ليس </a:t>
            </a:r>
            <a:r>
              <a:rPr kumimoji="0" lang="ar-LB" altLang="ja-JP" dirty="0" smtClean="0"/>
              <a:t>تدخلا سريريا أو تدريبا لأخذ دور جديد</a:t>
            </a:r>
          </a:p>
          <a:p>
            <a:pPr algn="r" rtl="1" eaLnBrk="1" hangingPunct="1"/>
            <a:endParaRPr kumimoji="0" lang="ar-LB" altLang="ja-JP" dirty="0" smtClean="0"/>
          </a:p>
          <a:p>
            <a:pPr algn="r" rtl="1" eaLnBrk="1" hangingPunct="1"/>
            <a:r>
              <a:rPr kumimoji="0" lang="ar-LB" altLang="ja-JP" dirty="0" smtClean="0"/>
              <a:t>يساعد الإسعاف الأولي النفسي الأشخاص لتأدية أدوارهم بشكل أفضل في تقديم الإغاثة أو الخدمات للسكان المتضررين من حالة الطوارىء.</a:t>
            </a:r>
            <a:endParaRPr kumimoji="0" lang="ja-JP" altLang="en-US" dirty="0" smtClean="0"/>
          </a:p>
        </p:txBody>
      </p:sp>
      <p:sp>
        <p:nvSpPr>
          <p:cNvPr id="3" name="Title 2"/>
          <p:cNvSpPr>
            <a:spLocks noGrp="1"/>
          </p:cNvSpPr>
          <p:nvPr>
            <p:ph type="title"/>
          </p:nvPr>
        </p:nvSpPr>
        <p:spPr>
          <a:xfrm>
            <a:off x="304800" y="69376"/>
            <a:ext cx="8229600" cy="1143000"/>
          </a:xfrm>
        </p:spPr>
        <p:txBody>
          <a:bodyPr/>
          <a:lstStyle/>
          <a:p>
            <a:pPr eaLnBrk="1" fontAlgn="auto" hangingPunct="1">
              <a:spcAft>
                <a:spcPts val="0"/>
              </a:spcAft>
              <a:defRPr/>
            </a:pPr>
            <a:r>
              <a:rPr lang="en-US" dirty="0" smtClean="0">
                <a:ea typeface="+mj-ea"/>
                <a:cs typeface="+mj-cs"/>
              </a:rPr>
              <a:t>Points to Remember</a:t>
            </a:r>
            <a:endParaRPr lang="en-US" dirty="0">
              <a:ea typeface="+mj-ea"/>
              <a:cs typeface="+mj-cs"/>
            </a:endParaRPr>
          </a:p>
        </p:txBody>
      </p:sp>
      <p:pic>
        <p:nvPicPr>
          <p:cNvPr id="44036" name="Picture 4" descr="http://t2.gstatic.com/images?q=tbn:ANd9GcQSdOTssGU22V0LvC8cO3rR02sJ37gpFQFAflvCsCojYP3gewJiPg"/>
          <p:cNvPicPr>
            <a:picLocks noChangeAspect="1" noChangeArrowheads="1"/>
          </p:cNvPicPr>
          <p:nvPr/>
        </p:nvPicPr>
        <p:blipFill>
          <a:blip r:embed="rId2" cstate="print"/>
          <a:srcRect/>
          <a:stretch>
            <a:fillRect/>
          </a:stretch>
        </p:blipFill>
        <p:spPr bwMode="auto">
          <a:xfrm>
            <a:off x="4759649" y="5029200"/>
            <a:ext cx="1711325" cy="1600200"/>
          </a:xfrm>
          <a:prstGeom prst="rect">
            <a:avLst/>
          </a:prstGeom>
          <a:noFill/>
          <a:ln w="9525">
            <a:noFill/>
            <a:miter lim="800000"/>
            <a:headEnd/>
            <a:tailEnd/>
          </a:ln>
        </p:spPr>
      </p:pic>
      <p:sp>
        <p:nvSpPr>
          <p:cNvPr id="44037" name="テキスト ボックス 3"/>
          <p:cNvSpPr txBox="1">
            <a:spLocks noChangeArrowheads="1"/>
          </p:cNvSpPr>
          <p:nvPr/>
        </p:nvSpPr>
        <p:spPr bwMode="auto">
          <a:xfrm>
            <a:off x="6470974" y="533400"/>
            <a:ext cx="1758626" cy="523220"/>
          </a:xfrm>
          <a:prstGeom prst="rect">
            <a:avLst/>
          </a:prstGeom>
          <a:noFill/>
          <a:ln w="9525">
            <a:noFill/>
            <a:miter lim="800000"/>
            <a:headEnd/>
            <a:tailEnd/>
          </a:ln>
        </p:spPr>
        <p:txBody>
          <a:bodyPr wrap="square">
            <a:spAutoFit/>
          </a:bodyPr>
          <a:lstStyle/>
          <a:p>
            <a:pPr algn="r" rtl="1"/>
            <a:r>
              <a:rPr kumimoji="1" lang="ar-LB" altLang="ja-JP" sz="2800" b="1" dirty="0" smtClean="0">
                <a:solidFill>
                  <a:schemeClr val="tx2">
                    <a:lumMod val="75000"/>
                  </a:schemeClr>
                </a:solidFill>
              </a:rPr>
              <a:t>نقاط نتذكرها</a:t>
            </a:r>
            <a:endParaRPr kumimoji="1" lang="ja-JP" altLang="en-US" sz="2800" b="1" dirty="0">
              <a:solidFill>
                <a:schemeClr val="tx2">
                  <a:lumMod val="75000"/>
                </a:schemeClr>
              </a:solidFill>
            </a:endParaRPr>
          </a:p>
        </p:txBody>
      </p:sp>
      <p:sp>
        <p:nvSpPr>
          <p:cNvPr id="44038" name="Content Placeholder 1"/>
          <p:cNvSpPr txBox="1">
            <a:spLocks/>
          </p:cNvSpPr>
          <p:nvPr/>
        </p:nvSpPr>
        <p:spPr bwMode="auto">
          <a:xfrm>
            <a:off x="457200" y="1447800"/>
            <a:ext cx="3962400" cy="4495800"/>
          </a:xfrm>
          <a:prstGeom prst="rect">
            <a:avLst/>
          </a:prstGeom>
          <a:noFill/>
          <a:ln w="9525">
            <a:noFill/>
            <a:miter lim="800000"/>
            <a:headEnd/>
            <a:tailEnd/>
          </a:ln>
        </p:spPr>
        <p:txBody>
          <a:bodyPr/>
          <a:lstStyle/>
          <a:p>
            <a:pPr marL="365125" indent="-255588" eaLnBrk="0" hangingPunct="0">
              <a:lnSpc>
                <a:spcPct val="90000"/>
              </a:lnSpc>
              <a:spcBef>
                <a:spcPts val="400"/>
              </a:spcBef>
              <a:buClr>
                <a:schemeClr val="accent1"/>
              </a:buClr>
              <a:buSzPct val="68000"/>
              <a:buFont typeface="Wingdings 3" pitchFamily="18" charset="2"/>
              <a:buChar char=""/>
            </a:pPr>
            <a:r>
              <a:rPr lang="en-US" altLang="ja-JP" sz="2500" dirty="0">
                <a:latin typeface="Lucida Sans Unicode" pitchFamily="34" charset="0"/>
              </a:rPr>
              <a:t>PFA is </a:t>
            </a:r>
            <a:r>
              <a:rPr lang="en-US" altLang="ja-JP" sz="2500" u="sng" dirty="0">
                <a:solidFill>
                  <a:schemeClr val="accent1"/>
                </a:solidFill>
                <a:latin typeface="Lucida Sans Unicode" pitchFamily="34" charset="0"/>
              </a:rPr>
              <a:t>not</a:t>
            </a:r>
            <a:r>
              <a:rPr lang="en-US" altLang="ja-JP" sz="2500" dirty="0">
                <a:latin typeface="Lucida Sans Unicode" pitchFamily="34" charset="0"/>
              </a:rPr>
              <a:t> a clinical </a:t>
            </a:r>
            <a:r>
              <a:rPr lang="en-US" altLang="ja-JP" sz="2500" dirty="0">
                <a:solidFill>
                  <a:schemeClr val="accent1"/>
                </a:solidFill>
                <a:latin typeface="Lucida Sans Unicode" pitchFamily="34" charset="0"/>
              </a:rPr>
              <a:t>intervention</a:t>
            </a:r>
            <a:r>
              <a:rPr lang="en-US" altLang="ja-JP" sz="2500" dirty="0">
                <a:latin typeface="Lucida Sans Unicode" pitchFamily="34" charset="0"/>
              </a:rPr>
              <a:t> or training to take on a new role</a:t>
            </a:r>
          </a:p>
          <a:p>
            <a:pPr marL="365125" indent="-255588" eaLnBrk="0" hangingPunct="0">
              <a:lnSpc>
                <a:spcPct val="90000"/>
              </a:lnSpc>
              <a:spcBef>
                <a:spcPts val="400"/>
              </a:spcBef>
              <a:buClr>
                <a:schemeClr val="accent1"/>
              </a:buClr>
              <a:buSzPct val="68000"/>
              <a:buFont typeface="Wingdings 3" pitchFamily="18" charset="2"/>
              <a:buChar char=""/>
            </a:pPr>
            <a:endParaRPr lang="en-US" altLang="ja-JP" sz="2500" dirty="0">
              <a:latin typeface="Lucida Sans Unicode"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r>
              <a:rPr lang="en-US" altLang="ja-JP" sz="2500" dirty="0">
                <a:latin typeface="Lucida Sans Unicode" pitchFamily="34" charset="0"/>
              </a:rPr>
              <a:t>PFA helps people function better in </a:t>
            </a:r>
            <a:r>
              <a:rPr lang="en-US" altLang="ja-JP" sz="2500" dirty="0">
                <a:solidFill>
                  <a:schemeClr val="accent1"/>
                </a:solidFill>
                <a:latin typeface="Lucida Sans Unicode" pitchFamily="34" charset="0"/>
              </a:rPr>
              <a:t>their existing role </a:t>
            </a:r>
            <a:r>
              <a:rPr lang="en-US" altLang="ja-JP" sz="2500" dirty="0">
                <a:latin typeface="Lucida Sans Unicode" pitchFamily="34" charset="0"/>
              </a:rPr>
              <a:t>in providing relief or services to people affected by emergencies</a:t>
            </a:r>
          </a:p>
          <a:p>
            <a:pPr marL="365125" indent="-255588" eaLnBrk="0" hangingPunct="0">
              <a:lnSpc>
                <a:spcPct val="90000"/>
              </a:lnSpc>
              <a:spcBef>
                <a:spcPts val="400"/>
              </a:spcBef>
              <a:buClr>
                <a:schemeClr val="accent1"/>
              </a:buClr>
              <a:buSzPct val="68000"/>
              <a:buFont typeface="Wingdings 3" pitchFamily="18" charset="2"/>
              <a:buChar char=""/>
            </a:pPr>
            <a:endParaRPr lang="ja-JP" altLang="en-US" sz="2500" dirty="0">
              <a:latin typeface="Lucida Sans Unicode"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421624" cy="1828800"/>
          </a:xfrm>
        </p:spPr>
        <p:txBody>
          <a:bodyPr>
            <a:normAutofit/>
          </a:bodyPr>
          <a:lstStyle/>
          <a:p>
            <a:pPr algn="r" rtl="1" eaLnBrk="1" fontAlgn="auto" hangingPunct="1">
              <a:spcAft>
                <a:spcPts val="0"/>
              </a:spcAft>
              <a:defRPr/>
            </a:pPr>
            <a:r>
              <a:rPr lang="en-US" dirty="0" smtClean="0">
                <a:solidFill>
                  <a:schemeClr val="tx1"/>
                </a:solidFill>
                <a:ea typeface="ＭＳ Ｐゴシック" charset="-128"/>
              </a:rPr>
              <a:t>3</a:t>
            </a:r>
            <a:r>
              <a:rPr lang="en-US" dirty="0" smtClean="0">
                <a:solidFill>
                  <a:schemeClr val="tx1"/>
                </a:solidFill>
                <a:ea typeface="ＭＳ Ｐゴシック" charset="-128"/>
                <a:cs typeface="+mj-cs"/>
              </a:rPr>
              <a:t>. How </a:t>
            </a:r>
            <a:r>
              <a:rPr lang="en-US" dirty="0" smtClean="0">
                <a:solidFill>
                  <a:schemeClr val="tx1"/>
                </a:solidFill>
                <a:ea typeface="ＭＳ Ｐゴシック" charset="-128"/>
              </a:rPr>
              <a:t>to Help </a:t>
            </a:r>
            <a:r>
              <a:rPr lang="en-US" dirty="0" smtClean="0">
                <a:solidFill>
                  <a:srgbClr val="008000"/>
                </a:solidFill>
                <a:ea typeface="ＭＳ Ｐゴシック" charset="-128"/>
              </a:rPr>
              <a:t>Responsibly</a:t>
            </a:r>
            <a:br>
              <a:rPr lang="en-US" dirty="0" smtClean="0">
                <a:solidFill>
                  <a:srgbClr val="008000"/>
                </a:solidFill>
                <a:ea typeface="ＭＳ Ｐゴシック" charset="-128"/>
              </a:rPr>
            </a:br>
            <a:r>
              <a:rPr lang="ar-LB" dirty="0" smtClean="0">
                <a:solidFill>
                  <a:schemeClr val="tx1"/>
                </a:solidFill>
                <a:ea typeface="ＭＳ Ｐゴシック" charset="-128"/>
              </a:rPr>
              <a:t>كيف نساعد</a:t>
            </a:r>
            <a:r>
              <a:rPr lang="ar-LB" dirty="0" smtClean="0">
                <a:solidFill>
                  <a:srgbClr val="008000"/>
                </a:solidFill>
                <a:ea typeface="ＭＳ Ｐゴシック" charset="-128"/>
              </a:rPr>
              <a:t> بمسؤولية</a:t>
            </a:r>
            <a:endParaRPr lang="en-US" dirty="0">
              <a:solidFill>
                <a:srgbClr val="008000"/>
              </a:solidFill>
              <a:ea typeface="ＭＳ Ｐゴシック" charset="-128"/>
              <a:cs typeface="+mj-cs"/>
            </a:endParaRPr>
          </a:p>
        </p:txBody>
      </p:sp>
    </p:spTree>
    <p:extLst>
      <p:ext uri="{BB962C8B-B14F-4D97-AF65-F5344CB8AC3E}">
        <p14:creationId xmlns:p14="http://schemas.microsoft.com/office/powerpoint/2010/main" xmlns="" xmlns:mv="urn:schemas-microsoft-com:mac:vml" xmlns:mc="http://schemas.openxmlformats.org/markup-compatibility/2006" val="693615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9376"/>
            <a:ext cx="8229600" cy="1143000"/>
          </a:xfrm>
        </p:spPr>
        <p:txBody>
          <a:bodyPr/>
          <a:lstStyle/>
          <a:p>
            <a:pPr algn="r" rtl="1" eaLnBrk="1" fontAlgn="auto" hangingPunct="1">
              <a:spcAft>
                <a:spcPts val="0"/>
              </a:spcAft>
              <a:defRPr/>
            </a:pPr>
            <a:r>
              <a:rPr lang="ar-LB" dirty="0" smtClean="0">
                <a:ea typeface="+mj-ea"/>
                <a:cs typeface="+mj-cs"/>
              </a:rPr>
              <a:t>نحترم الأمور التالية...</a:t>
            </a:r>
            <a:endParaRPr lang="en-US" dirty="0">
              <a:ea typeface="+mj-ea"/>
              <a:cs typeface="+mj-cs"/>
            </a:endParaRPr>
          </a:p>
        </p:txBody>
      </p:sp>
      <p:sp>
        <p:nvSpPr>
          <p:cNvPr id="44038" name="Content Placeholder 1"/>
          <p:cNvSpPr txBox="1">
            <a:spLocks/>
          </p:cNvSpPr>
          <p:nvPr/>
        </p:nvSpPr>
        <p:spPr bwMode="auto">
          <a:xfrm>
            <a:off x="381000" y="1219200"/>
            <a:ext cx="7848600" cy="4953000"/>
          </a:xfrm>
          <a:prstGeom prst="rect">
            <a:avLst/>
          </a:prstGeom>
          <a:noFill/>
          <a:ln w="9525">
            <a:noFill/>
            <a:miter lim="800000"/>
            <a:headEnd/>
            <a:tailEnd/>
          </a:ln>
        </p:spPr>
        <p:txBody>
          <a:bodyPr/>
          <a:lstStyle/>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500" b="1" dirty="0" smtClean="0">
                <a:latin typeface="Lucida Sans Unicode" pitchFamily="34" charset="0"/>
              </a:rPr>
              <a:t>السلامة</a:t>
            </a:r>
          </a:p>
          <a:p>
            <a:pPr marL="365125" indent="-255588" algn="r" rtl="1" eaLnBrk="0" hangingPunct="0">
              <a:lnSpc>
                <a:spcPct val="90000"/>
              </a:lnSpc>
              <a:spcBef>
                <a:spcPts val="400"/>
              </a:spcBef>
              <a:buClr>
                <a:schemeClr val="accent1"/>
              </a:buClr>
              <a:buSzPct val="68000"/>
              <a:buFont typeface="Arial" pitchFamily="34" charset="0"/>
              <a:buChar char="•"/>
            </a:pPr>
            <a:r>
              <a:rPr lang="ar-LB" altLang="ja-JP" sz="2500" dirty="0" smtClean="0">
                <a:latin typeface="Lucida Sans Unicode" pitchFamily="34" charset="0"/>
              </a:rPr>
              <a:t>تفادى خطر التسبب بالأذى للناس نتيجة لأفعالك</a:t>
            </a:r>
          </a:p>
          <a:p>
            <a:pPr marL="365125" indent="-255588" algn="r" rtl="1" eaLnBrk="0" hangingPunct="0">
              <a:lnSpc>
                <a:spcPct val="90000"/>
              </a:lnSpc>
              <a:spcBef>
                <a:spcPts val="400"/>
              </a:spcBef>
              <a:buClr>
                <a:schemeClr val="accent1"/>
              </a:buClr>
              <a:buSzPct val="68000"/>
              <a:buFont typeface="Arial" pitchFamily="34" charset="0"/>
              <a:buChar char="•"/>
            </a:pPr>
            <a:r>
              <a:rPr lang="ar-LB" altLang="ja-JP" sz="2500" dirty="0" smtClean="0">
                <a:latin typeface="Lucida Sans Unicode" pitchFamily="34" charset="0"/>
              </a:rPr>
              <a:t>تأكد من الأشخاص الذين تساعدهم غير معرضين لأي أذى جسدي أو نفسي</a:t>
            </a:r>
          </a:p>
          <a:p>
            <a:pPr marL="365125" indent="-255588" algn="r" rtl="1" eaLnBrk="0" hangingPunct="0">
              <a:lnSpc>
                <a:spcPct val="90000"/>
              </a:lnSpc>
              <a:spcBef>
                <a:spcPts val="400"/>
              </a:spcBef>
              <a:buClr>
                <a:schemeClr val="accent1"/>
              </a:buClr>
              <a:buSzPct val="68000"/>
              <a:buFont typeface="Wingdings" pitchFamily="2" charset="2"/>
              <a:buChar char="Ø"/>
            </a:pPr>
            <a:r>
              <a:rPr lang="ar-LB" altLang="ja-JP" sz="2500" b="1" dirty="0" smtClean="0">
                <a:latin typeface="Lucida Sans Unicode" pitchFamily="34" charset="0"/>
              </a:rPr>
              <a:t>الكرامة</a:t>
            </a:r>
          </a:p>
          <a:p>
            <a:pPr marL="365125" indent="-255588" algn="r" rtl="1" eaLnBrk="0" hangingPunct="0">
              <a:lnSpc>
                <a:spcPct val="90000"/>
              </a:lnSpc>
              <a:spcBef>
                <a:spcPts val="400"/>
              </a:spcBef>
              <a:buClr>
                <a:schemeClr val="accent1"/>
              </a:buClr>
              <a:buSzPct val="68000"/>
              <a:buFont typeface="Arial" pitchFamily="34" charset="0"/>
              <a:buChar char="•"/>
            </a:pPr>
            <a:r>
              <a:rPr lang="ar-LB" altLang="ja-JP" sz="2500" dirty="0" smtClean="0">
                <a:latin typeface="Lucida Sans Unicode" pitchFamily="34" charset="0"/>
              </a:rPr>
              <a:t>عامل الناس باحترام وفقا للمعايير الثقافية والاجتماعية الخاصة بهم</a:t>
            </a:r>
          </a:p>
          <a:p>
            <a:pPr marL="365125" indent="-255588" algn="r" rtl="1" eaLnBrk="0" hangingPunct="0">
              <a:lnSpc>
                <a:spcPct val="90000"/>
              </a:lnSpc>
              <a:spcBef>
                <a:spcPts val="400"/>
              </a:spcBef>
              <a:buClr>
                <a:schemeClr val="accent1"/>
              </a:buClr>
              <a:buSzPct val="68000"/>
              <a:buFont typeface="Wingdings" pitchFamily="2" charset="2"/>
              <a:buChar char="Ø"/>
            </a:pPr>
            <a:r>
              <a:rPr lang="ar-LB" altLang="ja-JP" sz="2500" b="1" dirty="0" smtClean="0">
                <a:latin typeface="Lucida Sans Unicode" pitchFamily="34" charset="0"/>
              </a:rPr>
              <a:t>الحقوق</a:t>
            </a:r>
          </a:p>
          <a:p>
            <a:pPr marL="365125" indent="-255588" algn="r" rtl="1" eaLnBrk="0" hangingPunct="0">
              <a:lnSpc>
                <a:spcPct val="90000"/>
              </a:lnSpc>
              <a:spcBef>
                <a:spcPts val="400"/>
              </a:spcBef>
              <a:buClr>
                <a:schemeClr val="accent1"/>
              </a:buClr>
              <a:buSzPct val="68000"/>
              <a:buFont typeface="Arial" pitchFamily="34" charset="0"/>
              <a:buChar char="•"/>
            </a:pPr>
            <a:r>
              <a:rPr lang="ar-LB" altLang="ja-JP" sz="2500" dirty="0" smtClean="0">
                <a:latin typeface="Lucida Sans Unicode" pitchFamily="34" charset="0"/>
              </a:rPr>
              <a:t>احرص أن يتمكن الناس من الوصول الى المساعدة من دون تمييز</a:t>
            </a:r>
          </a:p>
          <a:p>
            <a:pPr marL="365125" indent="-255588" algn="r" rtl="1" eaLnBrk="0" hangingPunct="0">
              <a:lnSpc>
                <a:spcPct val="90000"/>
              </a:lnSpc>
              <a:spcBef>
                <a:spcPts val="400"/>
              </a:spcBef>
              <a:buClr>
                <a:schemeClr val="accent1"/>
              </a:buClr>
              <a:buSzPct val="68000"/>
              <a:buFont typeface="Arial" pitchFamily="34" charset="0"/>
              <a:buChar char="•"/>
            </a:pPr>
            <a:r>
              <a:rPr lang="ar-LB" altLang="ja-JP" sz="2500" dirty="0" smtClean="0">
                <a:latin typeface="Lucida Sans Unicode" pitchFamily="34" charset="0"/>
              </a:rPr>
              <a:t>ساعد الناس في طلب حقوقهم وفي السعي الى الوصول للدعم المتوافر</a:t>
            </a:r>
          </a:p>
          <a:p>
            <a:pPr marL="365125" indent="-255588" algn="r" rtl="1" eaLnBrk="0" hangingPunct="0">
              <a:lnSpc>
                <a:spcPct val="90000"/>
              </a:lnSpc>
              <a:spcBef>
                <a:spcPts val="400"/>
              </a:spcBef>
              <a:buClr>
                <a:schemeClr val="accent1"/>
              </a:buClr>
              <a:buSzPct val="68000"/>
              <a:buFont typeface="Arial" pitchFamily="34" charset="0"/>
              <a:buChar char="•"/>
            </a:pPr>
            <a:r>
              <a:rPr lang="ar-LB" altLang="ja-JP" sz="2500" dirty="0" smtClean="0">
                <a:latin typeface="Lucida Sans Unicode" pitchFamily="34" charset="0"/>
              </a:rPr>
              <a:t>تصرف في مصلحة أي شخص تلتقي به</a:t>
            </a:r>
            <a:endParaRPr lang="en-US" altLang="ja-JP" sz="2500" dirty="0" smtClean="0">
              <a:latin typeface="Lucida Sans Unicode"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endParaRPr lang="ja-JP" altLang="en-US" sz="2500" dirty="0">
              <a:latin typeface="Lucida Sans Unicod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9376"/>
            <a:ext cx="8229600" cy="1143000"/>
          </a:xfrm>
        </p:spPr>
        <p:txBody>
          <a:bodyPr/>
          <a:lstStyle/>
          <a:p>
            <a:pPr algn="r" rtl="1">
              <a:defRPr/>
            </a:pPr>
            <a:r>
              <a:rPr kumimoji="1" lang="ar-LB" sz="4400" dirty="0" smtClean="0">
                <a:solidFill>
                  <a:schemeClr val="tx1"/>
                </a:solidFill>
                <a:latin typeface="Arial" charset="0"/>
                <a:ea typeface="ＭＳ Ｐゴシック" pitchFamily="34" charset="-128"/>
                <a:cs typeface="MS PGothic" pitchFamily="34" charset="-128"/>
              </a:rPr>
              <a:t>التصرفات الأخلاقية</a:t>
            </a:r>
            <a:endParaRPr lang="en-US" dirty="0">
              <a:ea typeface="+mj-ea"/>
              <a:cs typeface="+mj-cs"/>
            </a:endParaRPr>
          </a:p>
        </p:txBody>
      </p:sp>
      <p:sp>
        <p:nvSpPr>
          <p:cNvPr id="44038" name="Content Placeholder 1"/>
          <p:cNvSpPr txBox="1">
            <a:spLocks/>
          </p:cNvSpPr>
          <p:nvPr/>
        </p:nvSpPr>
        <p:spPr bwMode="auto">
          <a:xfrm>
            <a:off x="2590800" y="1219200"/>
            <a:ext cx="5867400" cy="4495800"/>
          </a:xfrm>
          <a:prstGeom prst="rect">
            <a:avLst/>
          </a:prstGeom>
          <a:noFill/>
          <a:ln w="9525">
            <a:noFill/>
            <a:miter lim="800000"/>
            <a:headEnd/>
            <a:tailEnd/>
          </a:ln>
        </p:spPr>
        <p:txBody>
          <a:bodyPr/>
          <a:lstStyle/>
          <a:p>
            <a:pPr marL="566737" indent="-457200" algn="r" rtl="1" eaLnBrk="0" hangingPunct="0">
              <a:lnSpc>
                <a:spcPct val="90000"/>
              </a:lnSpc>
              <a:spcBef>
                <a:spcPts val="400"/>
              </a:spcBef>
              <a:buClr>
                <a:schemeClr val="accent1"/>
              </a:buClr>
              <a:buSzPct val="68000"/>
              <a:buFont typeface="Arial"/>
              <a:buChar char="•"/>
            </a:pPr>
            <a:r>
              <a:rPr lang="ar-LB" altLang="ja-JP" dirty="0" smtClean="0">
                <a:latin typeface="Lucida Sans Unicode" pitchFamily="34" charset="0"/>
              </a:rPr>
              <a:t>التمتع بالصراحة والمحافظة على الثقة</a:t>
            </a:r>
          </a:p>
          <a:p>
            <a:pPr marL="566737" indent="-457200" algn="r" rtl="1" eaLnBrk="0" hangingPunct="0">
              <a:lnSpc>
                <a:spcPct val="90000"/>
              </a:lnSpc>
              <a:spcBef>
                <a:spcPts val="400"/>
              </a:spcBef>
              <a:buClr>
                <a:schemeClr val="accent1"/>
              </a:buClr>
              <a:buSzPct val="68000"/>
              <a:buFont typeface="Arial"/>
              <a:buChar char="•"/>
            </a:pPr>
            <a:r>
              <a:rPr lang="ar-LB" altLang="ja-JP" dirty="0" smtClean="0">
                <a:latin typeface="Lucida Sans Unicode" pitchFamily="34" charset="0"/>
              </a:rPr>
              <a:t>احترام حق الناس باتخاذ قراراتهم</a:t>
            </a:r>
          </a:p>
          <a:p>
            <a:pPr marL="566737" indent="-457200" algn="r" rtl="1" eaLnBrk="0" hangingPunct="0">
              <a:lnSpc>
                <a:spcPct val="90000"/>
              </a:lnSpc>
              <a:spcBef>
                <a:spcPts val="400"/>
              </a:spcBef>
              <a:buClr>
                <a:schemeClr val="accent1"/>
              </a:buClr>
              <a:buSzPct val="68000"/>
              <a:buFont typeface="Arial"/>
              <a:buChar char="•"/>
            </a:pPr>
            <a:r>
              <a:rPr lang="ar-LB" altLang="ja-JP" dirty="0" smtClean="0">
                <a:latin typeface="Lucida Sans Unicode" pitchFamily="34" charset="0"/>
              </a:rPr>
              <a:t>وضع الانحياز والآراء المسبقة جانبا</a:t>
            </a:r>
          </a:p>
          <a:p>
            <a:pPr marL="566737" indent="-457200" algn="r" rtl="1" eaLnBrk="0" hangingPunct="0">
              <a:lnSpc>
                <a:spcPct val="90000"/>
              </a:lnSpc>
              <a:spcBef>
                <a:spcPts val="400"/>
              </a:spcBef>
              <a:buClr>
                <a:schemeClr val="accent1"/>
              </a:buClr>
              <a:buSzPct val="68000"/>
              <a:buFont typeface="Arial"/>
              <a:buChar char="•"/>
            </a:pPr>
            <a:r>
              <a:rPr lang="ar-LB" altLang="ja-JP" dirty="0" smtClean="0">
                <a:latin typeface="Lucida Sans Unicode" pitchFamily="34" charset="0"/>
              </a:rPr>
              <a:t>التأكيد على توافر المساعدة في المستقبل حتى إن رُفضت في الوقت الحالي</a:t>
            </a:r>
          </a:p>
          <a:p>
            <a:pPr marL="566737" indent="-457200" algn="r" rtl="1" eaLnBrk="0" hangingPunct="0">
              <a:lnSpc>
                <a:spcPct val="90000"/>
              </a:lnSpc>
              <a:spcBef>
                <a:spcPts val="400"/>
              </a:spcBef>
              <a:buClr>
                <a:schemeClr val="accent1"/>
              </a:buClr>
              <a:buSzPct val="68000"/>
              <a:buFont typeface="Arial"/>
              <a:buChar char="•"/>
            </a:pPr>
            <a:r>
              <a:rPr lang="ar-LB" altLang="ja-JP" dirty="0" smtClean="0">
                <a:latin typeface="Lucida Sans Unicode" pitchFamily="34" charset="0"/>
              </a:rPr>
              <a:t>احترام الخصوصية والسرية</a:t>
            </a:r>
          </a:p>
          <a:p>
            <a:pPr marL="566737" indent="-457200" algn="r" rtl="1" eaLnBrk="0" hangingPunct="0">
              <a:lnSpc>
                <a:spcPct val="90000"/>
              </a:lnSpc>
              <a:spcBef>
                <a:spcPts val="400"/>
              </a:spcBef>
              <a:buClr>
                <a:schemeClr val="accent1"/>
              </a:buClr>
              <a:buSzPct val="68000"/>
              <a:buFont typeface="Arial"/>
              <a:buChar char="•"/>
            </a:pPr>
            <a:r>
              <a:rPr lang="ar-LB" altLang="ja-JP" dirty="0" smtClean="0">
                <a:latin typeface="Lucida Sans Unicode" pitchFamily="34" charset="0"/>
              </a:rPr>
              <a:t>حسن التصرف باتخاذ ثقافة وعمر وجنس الشخص في عين الاعتبار</a:t>
            </a:r>
            <a:endParaRPr lang="en-US" altLang="ja-JP" dirty="0" smtClean="0">
              <a:latin typeface="Lucida Sans Unicode"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9376"/>
            <a:ext cx="8229600" cy="1143000"/>
          </a:xfrm>
        </p:spPr>
        <p:txBody>
          <a:bodyPr/>
          <a:lstStyle/>
          <a:p>
            <a:pPr algn="r" rtl="1">
              <a:defRPr/>
            </a:pPr>
            <a:r>
              <a:rPr kumimoji="1" lang="ar-LB" sz="4400" dirty="0" smtClean="0">
                <a:solidFill>
                  <a:schemeClr val="tx1"/>
                </a:solidFill>
                <a:latin typeface="Arial" charset="0"/>
                <a:ea typeface="ＭＳ Ｐゴシック" pitchFamily="34" charset="-128"/>
                <a:cs typeface="MS PGothic" pitchFamily="34" charset="-128"/>
              </a:rPr>
              <a:t>تصرفات غير أخلاقية</a:t>
            </a:r>
            <a:endParaRPr lang="en-US" dirty="0">
              <a:ea typeface="+mj-ea"/>
              <a:cs typeface="+mj-cs"/>
            </a:endParaRPr>
          </a:p>
        </p:txBody>
      </p:sp>
      <p:sp>
        <p:nvSpPr>
          <p:cNvPr id="44038" name="Content Placeholder 1"/>
          <p:cNvSpPr txBox="1">
            <a:spLocks/>
          </p:cNvSpPr>
          <p:nvPr/>
        </p:nvSpPr>
        <p:spPr bwMode="auto">
          <a:xfrm>
            <a:off x="304800" y="1447800"/>
            <a:ext cx="5867400" cy="4495800"/>
          </a:xfrm>
          <a:prstGeom prst="rect">
            <a:avLst/>
          </a:prstGeom>
          <a:noFill/>
          <a:ln w="9525">
            <a:noFill/>
            <a:miter lim="800000"/>
            <a:headEnd/>
            <a:tailEnd/>
          </a:ln>
        </p:spPr>
        <p:txBody>
          <a:bodyPr/>
          <a:lstStyle/>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تستغل علاقتك كمساعد</a:t>
            </a:r>
          </a:p>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تطلب من الشخص مالا أو خدمة مقابل المساعدة التي تقدمها</a:t>
            </a:r>
          </a:p>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تقدم الوعود الكاذبة</a:t>
            </a:r>
          </a:p>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تقدم معلومات خاطئة</a:t>
            </a:r>
          </a:p>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تبالغ في مهاراتك</a:t>
            </a:r>
          </a:p>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تفرض المساعدة على الناس</a:t>
            </a:r>
          </a:p>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تكن متطفلا أو انتهازيا</a:t>
            </a:r>
          </a:p>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تجبر الناس على أن يخبروك بقصتهم</a:t>
            </a:r>
          </a:p>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تشارك قصة الشخص مع الآخرين</a:t>
            </a:r>
          </a:p>
          <a:p>
            <a:pPr marL="365125" indent="-255588" algn="r" rtl="1" eaLnBrk="0" hangingPunct="0">
              <a:lnSpc>
                <a:spcPct val="90000"/>
              </a:lnSpc>
              <a:spcBef>
                <a:spcPts val="400"/>
              </a:spcBef>
              <a:buClr>
                <a:schemeClr val="accent1"/>
              </a:buClr>
              <a:buSzPct val="68000"/>
              <a:buFont typeface="Wingdings 3" pitchFamily="18" charset="2"/>
              <a:buChar char=""/>
            </a:pPr>
            <a:r>
              <a:rPr lang="ar-LB" altLang="ja-JP" sz="2000" dirty="0" smtClean="0">
                <a:latin typeface="Lucida Sans Unicode" pitchFamily="34" charset="0"/>
              </a:rPr>
              <a:t>لا تحكم على الشخص من خلال أعماله أو أحاسيسه</a:t>
            </a:r>
            <a:endParaRPr lang="ja-JP" altLang="en-US" sz="2000" dirty="0">
              <a:latin typeface="Lucida Sans Unicode"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9376"/>
            <a:ext cx="8229600" cy="1143000"/>
          </a:xfrm>
        </p:spPr>
        <p:txBody>
          <a:bodyPr>
            <a:normAutofit fontScale="90000"/>
          </a:bodyPr>
          <a:lstStyle/>
          <a:p>
            <a:pPr algn="r" rtl="1" eaLnBrk="1" fontAlgn="auto" hangingPunct="1">
              <a:spcAft>
                <a:spcPts val="0"/>
              </a:spcAft>
              <a:defRPr/>
            </a:pPr>
            <a:r>
              <a:rPr lang="ar-LB" sz="3600" dirty="0" smtClean="0"/>
              <a:t>عند الاستعداد لتقديم الإسعاف الأولي النفسي في ثقافات مختلفة...</a:t>
            </a:r>
            <a:endParaRPr lang="en-US" sz="3600" dirty="0">
              <a:ea typeface="+mj-ea"/>
              <a:cs typeface="+mj-cs"/>
            </a:endParaRPr>
          </a:p>
        </p:txBody>
      </p:sp>
      <p:sp>
        <p:nvSpPr>
          <p:cNvPr id="44038" name="Content Placeholder 1"/>
          <p:cNvSpPr txBox="1">
            <a:spLocks/>
          </p:cNvSpPr>
          <p:nvPr/>
        </p:nvSpPr>
        <p:spPr bwMode="auto">
          <a:xfrm>
            <a:off x="381000" y="1143000"/>
            <a:ext cx="4800600" cy="4495800"/>
          </a:xfrm>
          <a:prstGeom prst="rect">
            <a:avLst/>
          </a:prstGeom>
          <a:noFill/>
          <a:ln w="9525">
            <a:noFill/>
            <a:miter lim="800000"/>
            <a:headEnd/>
            <a:tailEnd/>
          </a:ln>
        </p:spPr>
        <p:txBody>
          <a:bodyPr/>
          <a:lstStyle/>
          <a:p>
            <a:pPr marL="566737" indent="-457200" algn="r" rtl="1" eaLnBrk="0" hangingPunct="0">
              <a:lnSpc>
                <a:spcPct val="90000"/>
              </a:lnSpc>
              <a:spcBef>
                <a:spcPts val="400"/>
              </a:spcBef>
              <a:buClr>
                <a:schemeClr val="accent1"/>
              </a:buClr>
              <a:buSzPct val="68000"/>
              <a:buFont typeface="+mj-lt"/>
              <a:buAutoNum type="arabicPeriod"/>
            </a:pPr>
            <a:r>
              <a:rPr lang="ar-LB" altLang="ja-JP" dirty="0" smtClean="0">
                <a:latin typeface="Lucida Sans Unicode" pitchFamily="34" charset="0"/>
              </a:rPr>
              <a:t>اللباس</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هل يجب أن أرتدي ثيابا معينة لأظهر احتراما للآخرين؟</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هل يحتاج الناس ألبسة معينة للمحافظة على كرامتهم وعاداتهم؟</a:t>
            </a:r>
          </a:p>
          <a:p>
            <a:pPr marL="566737" indent="-457200" algn="r" rtl="1" eaLnBrk="0" hangingPunct="0">
              <a:lnSpc>
                <a:spcPct val="90000"/>
              </a:lnSpc>
              <a:spcBef>
                <a:spcPts val="400"/>
              </a:spcBef>
              <a:buClr>
                <a:schemeClr val="accent1"/>
              </a:buClr>
              <a:buSzPct val="68000"/>
              <a:buFont typeface="+mj-lt"/>
              <a:buAutoNum type="arabicPeriod" startAt="2"/>
            </a:pPr>
            <a:r>
              <a:rPr lang="ar-LB" altLang="ja-JP" dirty="0" smtClean="0">
                <a:latin typeface="Lucida Sans Unicode" pitchFamily="34" charset="0"/>
              </a:rPr>
              <a:t>اللغة</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ما هي الطريقة التقليدية لإلقاء التحية على الناس؟</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ما هي اللغات التي يتحدثونها؟</a:t>
            </a:r>
          </a:p>
          <a:p>
            <a:pPr marL="566737" indent="-457200" algn="r" rtl="1" eaLnBrk="0" hangingPunct="0">
              <a:lnSpc>
                <a:spcPct val="90000"/>
              </a:lnSpc>
              <a:spcBef>
                <a:spcPts val="400"/>
              </a:spcBef>
              <a:buClr>
                <a:schemeClr val="accent1"/>
              </a:buClr>
              <a:buSzPct val="68000"/>
              <a:buFont typeface="+mj-lt"/>
              <a:buAutoNum type="arabicPeriod" startAt="3"/>
            </a:pPr>
            <a:r>
              <a:rPr lang="ar-LB" altLang="ja-JP" dirty="0" smtClean="0">
                <a:latin typeface="Lucida Sans Unicode" pitchFamily="34" charset="0"/>
              </a:rPr>
              <a:t>النوع الاجتماعي</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هل ينبغي أن تتم مقاربة النساء المتأثرات من قبل المساعدات الإناث فقط؟</a:t>
            </a:r>
            <a:endParaRPr lang="en-US" altLang="ja-JP" sz="2000" dirty="0" smtClean="0">
              <a:latin typeface="Lucida Sans Unicode"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endParaRPr lang="ja-JP" altLang="en-US" dirty="0">
              <a:latin typeface="Lucida Sans Unicode"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9376"/>
            <a:ext cx="8229600" cy="1143000"/>
          </a:xfrm>
        </p:spPr>
        <p:txBody>
          <a:bodyPr>
            <a:normAutofit fontScale="90000"/>
          </a:bodyPr>
          <a:lstStyle/>
          <a:p>
            <a:pPr algn="r" rtl="1">
              <a:defRPr/>
            </a:pPr>
            <a:r>
              <a:rPr lang="ar-LB" sz="3600" dirty="0" smtClean="0"/>
              <a:t>عند الاستعداد لتقديم الإسعاف الأولي النفسي في ثقافات مختلفة...</a:t>
            </a:r>
            <a:endParaRPr lang="en-US" sz="3600" dirty="0">
              <a:ea typeface="+mj-ea"/>
              <a:cs typeface="+mj-cs"/>
            </a:endParaRPr>
          </a:p>
        </p:txBody>
      </p:sp>
      <p:sp>
        <p:nvSpPr>
          <p:cNvPr id="44038" name="Content Placeholder 1"/>
          <p:cNvSpPr txBox="1">
            <a:spLocks/>
          </p:cNvSpPr>
          <p:nvPr/>
        </p:nvSpPr>
        <p:spPr bwMode="auto">
          <a:xfrm>
            <a:off x="304800" y="1219200"/>
            <a:ext cx="5334000" cy="4495800"/>
          </a:xfrm>
          <a:prstGeom prst="rect">
            <a:avLst/>
          </a:prstGeom>
          <a:noFill/>
          <a:ln w="9525">
            <a:noFill/>
            <a:miter lim="800000"/>
            <a:headEnd/>
            <a:tailEnd/>
          </a:ln>
        </p:spPr>
        <p:txBody>
          <a:bodyPr/>
          <a:lstStyle/>
          <a:p>
            <a:pPr marL="566737" indent="-457200" algn="r" rtl="1" eaLnBrk="0" hangingPunct="0">
              <a:lnSpc>
                <a:spcPct val="90000"/>
              </a:lnSpc>
              <a:spcBef>
                <a:spcPts val="400"/>
              </a:spcBef>
              <a:buClr>
                <a:schemeClr val="accent1"/>
              </a:buClr>
              <a:buSzPct val="68000"/>
              <a:buFont typeface="+mj-lt"/>
              <a:buAutoNum type="arabicPeriod" startAt="3"/>
            </a:pPr>
            <a:r>
              <a:rPr lang="ar-LB" altLang="ja-JP" dirty="0" smtClean="0">
                <a:latin typeface="Lucida Sans Unicode" pitchFamily="34" charset="0"/>
              </a:rPr>
              <a:t>السلطة</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بمن اتصل؟ (رب العائلة أو المجتمع...)</a:t>
            </a:r>
          </a:p>
          <a:p>
            <a:pPr marL="566737" indent="-457200" algn="r" rtl="1" eaLnBrk="0" hangingPunct="0">
              <a:lnSpc>
                <a:spcPct val="90000"/>
              </a:lnSpc>
              <a:spcBef>
                <a:spcPts val="400"/>
              </a:spcBef>
              <a:buClr>
                <a:schemeClr val="accent1"/>
              </a:buClr>
              <a:buSzPct val="68000"/>
              <a:buFont typeface="+mj-lt"/>
              <a:buAutoNum type="arabicPeriod" startAt="4"/>
            </a:pPr>
            <a:r>
              <a:rPr lang="ar-LB" altLang="ja-JP" dirty="0" smtClean="0">
                <a:latin typeface="Lucida Sans Unicode" pitchFamily="34" charset="0"/>
              </a:rPr>
              <a:t>اللمس</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هل لمس اليدين أو الكتف مقبول؟</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هل من اعتبارات خاصة للتصرف مع كبار السن أو الأطفال أو النساء؟</a:t>
            </a:r>
          </a:p>
          <a:p>
            <a:pPr marL="566737" indent="-457200" algn="r" rtl="1" eaLnBrk="0" hangingPunct="0">
              <a:lnSpc>
                <a:spcPct val="90000"/>
              </a:lnSpc>
              <a:spcBef>
                <a:spcPts val="400"/>
              </a:spcBef>
              <a:buClr>
                <a:schemeClr val="accent1"/>
              </a:buClr>
              <a:buSzPct val="68000"/>
              <a:buFont typeface="+mj-lt"/>
              <a:buAutoNum type="arabicPeriod" startAt="5"/>
            </a:pPr>
            <a:r>
              <a:rPr lang="ar-LB" altLang="ja-JP" dirty="0" smtClean="0">
                <a:latin typeface="Lucida Sans Unicode" pitchFamily="34" charset="0"/>
              </a:rPr>
              <a:t>المعتقدات والدين</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ينبغي أن يكون الشخص على دراية بالمجموعات الإثنية والدينية التي ينتمي إليها الأشخاص المتأثرون.</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المعتقدات والممارسات الهامة</a:t>
            </a:r>
          </a:p>
          <a:p>
            <a:pPr marL="566737" indent="-457200" algn="r" rtl="1" eaLnBrk="0" hangingPunct="0">
              <a:lnSpc>
                <a:spcPct val="90000"/>
              </a:lnSpc>
              <a:spcBef>
                <a:spcPts val="400"/>
              </a:spcBef>
              <a:buClr>
                <a:schemeClr val="accent1"/>
              </a:buClr>
              <a:buSzPct val="68000"/>
              <a:buFont typeface="Arial" pitchFamily="34" charset="0"/>
              <a:buChar char="•"/>
            </a:pPr>
            <a:r>
              <a:rPr lang="ar-LB" altLang="ja-JP" dirty="0" smtClean="0">
                <a:latin typeface="Lucida Sans Unicode" pitchFamily="34" charset="0"/>
              </a:rPr>
              <a:t>كيفية فهم الناس لما جرى</a:t>
            </a:r>
            <a:endParaRPr lang="en-US" altLang="ja-JP" dirty="0" smtClean="0">
              <a:latin typeface="Lucida Sans Unicode"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endParaRPr lang="ja-JP" altLang="en-US" dirty="0">
              <a:latin typeface="Lucida Sans Unicode"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828800"/>
          </a:xfrm>
        </p:spPr>
        <p:txBody>
          <a:bodyPr>
            <a:normAutofit/>
          </a:bodyPr>
          <a:lstStyle/>
          <a:p>
            <a:pPr algn="l" eaLnBrk="1" fontAlgn="auto" hangingPunct="1">
              <a:spcAft>
                <a:spcPts val="0"/>
              </a:spcAft>
              <a:defRPr/>
            </a:pPr>
            <a:r>
              <a:rPr lang="en-US" dirty="0" smtClean="0">
                <a:solidFill>
                  <a:schemeClr val="tx1"/>
                </a:solidFill>
                <a:ea typeface="ＭＳ Ｐゴシック" charset="-128"/>
              </a:rPr>
              <a:t>4</a:t>
            </a:r>
            <a:r>
              <a:rPr lang="en-US" dirty="0" smtClean="0">
                <a:solidFill>
                  <a:schemeClr val="tx1"/>
                </a:solidFill>
                <a:ea typeface="ＭＳ Ｐゴシック" charset="-128"/>
                <a:cs typeface="+mj-cs"/>
              </a:rPr>
              <a:t>. Understanding </a:t>
            </a:r>
            <a:br>
              <a:rPr lang="en-US" dirty="0" smtClean="0">
                <a:solidFill>
                  <a:schemeClr val="tx1"/>
                </a:solidFill>
                <a:ea typeface="ＭＳ Ｐゴシック" charset="-128"/>
                <a:cs typeface="+mj-cs"/>
              </a:rPr>
            </a:br>
            <a:r>
              <a:rPr lang="en-US" dirty="0" smtClean="0">
                <a:solidFill>
                  <a:srgbClr val="00B050"/>
                </a:solidFill>
                <a:ea typeface="ＭＳ Ｐゴシック" charset="-128"/>
                <a:cs typeface="+mj-cs"/>
              </a:rPr>
              <a:t>Stress Reactions</a:t>
            </a:r>
            <a:endParaRPr lang="en-US" dirty="0">
              <a:solidFill>
                <a:srgbClr val="00B050"/>
              </a:solidFill>
              <a:ea typeface="ＭＳ Ｐゴシック" charset="-128"/>
              <a:cs typeface="+mj-cs"/>
            </a:endParaRPr>
          </a:p>
        </p:txBody>
      </p:sp>
      <p:sp>
        <p:nvSpPr>
          <p:cNvPr id="48131" name="Rectangle 5"/>
          <p:cNvSpPr>
            <a:spLocks noChangeArrowheads="1"/>
          </p:cNvSpPr>
          <p:nvPr/>
        </p:nvSpPr>
        <p:spPr bwMode="auto">
          <a:xfrm>
            <a:off x="1219200" y="4114800"/>
            <a:ext cx="7391400" cy="17526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anchor="ctr"/>
          <a:lstStyle/>
          <a:p>
            <a:pPr algn="ctr" rtl="1"/>
            <a:r>
              <a:rPr lang="ar-LB" altLang="ja-JP" sz="2800" dirty="0">
                <a:solidFill>
                  <a:schemeClr val="tx2"/>
                </a:solidFill>
                <a:latin typeface="Lucida Sans Unicode" pitchFamily="34" charset="0"/>
                <a:cs typeface="Times New Roman" pitchFamily="18" charset="0"/>
              </a:rPr>
              <a:t>فهم </a:t>
            </a:r>
            <a:r>
              <a:rPr lang="ar-LB" altLang="ja-JP" sz="2800" dirty="0" smtClean="0">
                <a:solidFill>
                  <a:schemeClr val="tx2"/>
                </a:solidFill>
                <a:latin typeface="Lucida Sans Unicode" pitchFamily="34" charset="0"/>
                <a:cs typeface="Times New Roman" pitchFamily="18" charset="0"/>
              </a:rPr>
              <a:t>رد </a:t>
            </a:r>
            <a:r>
              <a:rPr lang="ar-LB" altLang="ja-JP" sz="2800" dirty="0">
                <a:solidFill>
                  <a:schemeClr val="tx2"/>
                </a:solidFill>
                <a:latin typeface="Lucida Sans Unicode" pitchFamily="34" charset="0"/>
                <a:cs typeface="Times New Roman" pitchFamily="18" charset="0"/>
              </a:rPr>
              <a:t>الفعل على الضغط </a:t>
            </a:r>
            <a:r>
              <a:rPr lang="ar-LB" altLang="ja-JP" sz="2800" dirty="0" smtClean="0">
                <a:solidFill>
                  <a:schemeClr val="tx2"/>
                </a:solidFill>
                <a:latin typeface="Lucida Sans Unicode" pitchFamily="34" charset="0"/>
                <a:cs typeface="Times New Roman" pitchFamily="18" charset="0"/>
              </a:rPr>
              <a:t>النفسي</a:t>
            </a:r>
            <a:endParaRPr lang="ja-JP" altLang="en-US" sz="4000" dirty="0">
              <a:solidFill>
                <a:schemeClr val="tx2"/>
              </a:solidFill>
              <a:latin typeface="Lucida Sans Unicode" pitchFamily="34" charset="0"/>
              <a:cs typeface="Times New Roman" pitchFamily="18" charset="0"/>
            </a:endParaRPr>
          </a:p>
        </p:txBody>
      </p:sp>
    </p:spTree>
    <p:extLst>
      <p:ext uri="{BB962C8B-B14F-4D97-AF65-F5344CB8AC3E}">
        <p14:creationId xmlns:p14="http://schemas.microsoft.com/office/powerpoint/2010/main" xmlns="" xmlns:mv="urn:schemas-microsoft-com:mac:vml" xmlns:mc="http://schemas.openxmlformats.org/markup-compatibility/2006" val="693615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304800"/>
            <a:ext cx="8686800" cy="1143000"/>
          </a:xfrm>
        </p:spPr>
        <p:txBody>
          <a:bodyPr>
            <a:normAutofit fontScale="90000"/>
          </a:bodyPr>
          <a:lstStyle/>
          <a:p>
            <a:pPr algn="r" rtl="1" eaLnBrk="1" fontAlgn="auto" hangingPunct="1">
              <a:spcAft>
                <a:spcPts val="0"/>
              </a:spcAft>
              <a:defRPr/>
            </a:pPr>
            <a:r>
              <a:rPr lang="ar-LB" dirty="0" smtClean="0">
                <a:ea typeface="+mj-ea"/>
                <a:cs typeface="+mj-cs"/>
              </a:rPr>
              <a:t>معالجة الصحة النفسية والدعم النفسي الاجتماعي في حالات الطوارىء</a:t>
            </a:r>
            <a:endParaRPr lang="en-US" dirty="0">
              <a:ea typeface="+mj-ea"/>
              <a:cs typeface="+mj-cs"/>
            </a:endParaRPr>
          </a:p>
        </p:txBody>
      </p:sp>
      <p:pic>
        <p:nvPicPr>
          <p:cNvPr id="16387" name="Picture 4" descr="http://www.imcworldwide.org/logo/graphics/IMClogo-IntlMedCorps.gif"/>
          <p:cNvPicPr>
            <a:picLocks noChangeAspect="1" noChangeArrowheads="1"/>
          </p:cNvPicPr>
          <p:nvPr/>
        </p:nvPicPr>
        <p:blipFill>
          <a:blip r:embed="rId3" cstate="print"/>
          <a:srcRect/>
          <a:stretch>
            <a:fillRect/>
          </a:stretch>
        </p:blipFill>
        <p:spPr bwMode="auto">
          <a:xfrm>
            <a:off x="6516688" y="5949950"/>
            <a:ext cx="2122487" cy="568325"/>
          </a:xfrm>
          <a:prstGeom prst="rect">
            <a:avLst/>
          </a:prstGeom>
          <a:noFill/>
          <a:ln w="9525">
            <a:noFill/>
            <a:miter lim="800000"/>
            <a:headEnd/>
            <a:tailEnd/>
          </a:ln>
        </p:spPr>
      </p:pic>
      <p:sp>
        <p:nvSpPr>
          <p:cNvPr id="5" name="Cloud Callout 4"/>
          <p:cNvSpPr>
            <a:spLocks noChangeArrowheads="1"/>
          </p:cNvSpPr>
          <p:nvPr/>
        </p:nvSpPr>
        <p:spPr bwMode="auto">
          <a:xfrm>
            <a:off x="762000" y="1371600"/>
            <a:ext cx="7239000" cy="4724400"/>
          </a:xfrm>
          <a:prstGeom prst="cloudCallout">
            <a:avLst>
              <a:gd name="adj1" fmla="val -20833"/>
              <a:gd name="adj2" fmla="val 62500"/>
            </a:avLst>
          </a:prstGeom>
          <a:gradFill rotWithShape="1">
            <a:gsLst>
              <a:gs pos="0">
                <a:srgbClr val="A6A6A6"/>
              </a:gs>
              <a:gs pos="64999">
                <a:srgbClr val="D7D7D7"/>
              </a:gs>
              <a:gs pos="100000">
                <a:srgbClr val="E3E3E3"/>
              </a:gs>
            </a:gsLst>
            <a:lin ang="16200000"/>
          </a:gradFill>
          <a:ln w="9525">
            <a:solidFill>
              <a:schemeClr val="tx1"/>
            </a:solidFill>
            <a:round/>
            <a:headEnd/>
            <a:tailEnd/>
          </a:ln>
          <a:effectLst>
            <a:outerShdw blurRad="63500" dist="38100" dir="5400000" rotWithShape="0">
              <a:srgbClr val="000000">
                <a:alpha val="34999"/>
              </a:srgbClr>
            </a:outerShdw>
          </a:effectLst>
        </p:spPr>
        <p:txBody>
          <a:bodyPr anchor="ctr"/>
          <a:lstStyle/>
          <a:p>
            <a:pPr algn="r" rtl="1">
              <a:lnSpc>
                <a:spcPct val="80000"/>
              </a:lnSpc>
            </a:pPr>
            <a:r>
              <a:rPr lang="ar-LB" altLang="ja-JP" dirty="0" smtClean="0">
                <a:solidFill>
                  <a:srgbClr val="000000"/>
                </a:solidFill>
                <a:latin typeface="Lucida Sans Unicode" pitchFamily="34" charset="0"/>
              </a:rPr>
              <a:t>ناقش التجارب التي عشتها أو تعلم عنها والتي تتعلّق بالصحة النفسية والدعم النفسي الاجتماعي في حالات الطوارىء.</a:t>
            </a:r>
          </a:p>
          <a:p>
            <a:pPr algn="r" rtl="1">
              <a:lnSpc>
                <a:spcPct val="80000"/>
              </a:lnSpc>
            </a:pPr>
            <a:r>
              <a:rPr lang="ar-LB" altLang="ja-JP" dirty="0" smtClean="0">
                <a:solidFill>
                  <a:srgbClr val="000000"/>
                </a:solidFill>
                <a:latin typeface="Lucida Sans Unicode" pitchFamily="34" charset="0"/>
              </a:rPr>
              <a:t>ما هي أنواع استجابات الإغاثة أو التدخلات التي سمعت بها وأثرت في الصحة النفسية أو الرفاه بشكل إيجابي أو سلبي؟</a:t>
            </a:r>
            <a:endParaRPr lang="en-GB" altLang="ja-JP" dirty="0" smtClean="0">
              <a:solidFill>
                <a:srgbClr val="000000"/>
              </a:solidFill>
              <a:latin typeface="Lucida Sans Unicode" pitchFamily="34" charset="0"/>
            </a:endParaRPr>
          </a:p>
          <a:p>
            <a:pPr>
              <a:lnSpc>
                <a:spcPct val="80000"/>
              </a:lnSpc>
            </a:pPr>
            <a:endParaRPr lang="en-GB" altLang="ja-JP" dirty="0" smtClean="0">
              <a:solidFill>
                <a:srgbClr val="000000"/>
              </a:solidFill>
              <a:latin typeface="Lucida Sans Unicode"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1"/>
          <p:cNvSpPr>
            <a:spLocks noChangeArrowheads="1"/>
          </p:cNvSpPr>
          <p:nvPr/>
        </p:nvSpPr>
        <p:spPr bwMode="auto">
          <a:xfrm>
            <a:off x="0" y="1828800"/>
            <a:ext cx="4495800" cy="5029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70000"/>
              </a:lnSpc>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rPr>
              <a:t>You have received 3 </a:t>
            </a:r>
            <a:r>
              <a:rPr lang="en-US" altLang="ja-JP" sz="2200" dirty="0" smtClean="0">
                <a:solidFill>
                  <a:srgbClr val="000000"/>
                </a:solidFill>
                <a:latin typeface="Lucida Sans Unicode" pitchFamily="34" charset="0"/>
              </a:rPr>
              <a:t>red </a:t>
            </a:r>
            <a:r>
              <a:rPr lang="en-GB" altLang="ja-JP" sz="2200" dirty="0" smtClean="0">
                <a:solidFill>
                  <a:srgbClr val="000000"/>
                </a:solidFill>
                <a:latin typeface="Lucida Sans Unicode" pitchFamily="34" charset="0"/>
              </a:rPr>
              <a:t>and </a:t>
            </a:r>
            <a:r>
              <a:rPr lang="en-GB" altLang="ja-JP" sz="2200" dirty="0">
                <a:solidFill>
                  <a:srgbClr val="000000"/>
                </a:solidFill>
                <a:latin typeface="Lucida Sans Unicode" pitchFamily="34" charset="0"/>
              </a:rPr>
              <a:t>3 </a:t>
            </a:r>
            <a:r>
              <a:rPr lang="en-GB" altLang="ja-JP" sz="2200" dirty="0" smtClean="0">
                <a:solidFill>
                  <a:srgbClr val="000000"/>
                </a:solidFill>
                <a:latin typeface="Lucida Sans Unicode" pitchFamily="34" charset="0"/>
              </a:rPr>
              <a:t>yellow  </a:t>
            </a:r>
            <a:r>
              <a:rPr lang="en-GB" altLang="ja-JP" sz="2200" dirty="0">
                <a:solidFill>
                  <a:srgbClr val="000000"/>
                </a:solidFill>
                <a:latin typeface="Lucida Sans Unicode" pitchFamily="34" charset="0"/>
              </a:rPr>
              <a:t>index cards - each person gets </a:t>
            </a:r>
            <a:r>
              <a:rPr lang="en-GB" altLang="ja-JP" sz="2200" u="sng" dirty="0">
                <a:solidFill>
                  <a:srgbClr val="000000"/>
                </a:solidFill>
                <a:latin typeface="Lucida Sans Unicode" pitchFamily="34" charset="0"/>
              </a:rPr>
              <a:t>6 total cards</a:t>
            </a:r>
            <a:r>
              <a:rPr lang="en-GB" altLang="ja-JP" sz="2200" dirty="0">
                <a:solidFill>
                  <a:srgbClr val="000000"/>
                </a:solidFill>
                <a:latin typeface="Lucida Sans Unicode" pitchFamily="34" charset="0"/>
              </a:rPr>
              <a:t>.</a:t>
            </a:r>
          </a:p>
          <a:p>
            <a:pPr marL="361950" indent="-255588">
              <a:lnSpc>
                <a:spcPct val="70000"/>
              </a:lnSpc>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rPr>
              <a:t>  </a:t>
            </a:r>
          </a:p>
          <a:p>
            <a:pPr marL="361950" indent="-255588">
              <a:lnSpc>
                <a:spcPct val="70000"/>
              </a:lnSpc>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rPr>
              <a:t>On </a:t>
            </a:r>
            <a:r>
              <a:rPr lang="en-GB" altLang="ja-JP" sz="2200" b="1" u="sng" dirty="0">
                <a:solidFill>
                  <a:srgbClr val="000000"/>
                </a:solidFill>
                <a:latin typeface="Lucida Sans Unicode" pitchFamily="34" charset="0"/>
              </a:rPr>
              <a:t>each</a:t>
            </a:r>
            <a:r>
              <a:rPr lang="en-GB" altLang="ja-JP" sz="2200" dirty="0">
                <a:solidFill>
                  <a:srgbClr val="000000"/>
                </a:solidFill>
                <a:latin typeface="Lucida Sans Unicode" pitchFamily="34" charset="0"/>
              </a:rPr>
              <a:t> card write:</a:t>
            </a:r>
          </a:p>
          <a:p>
            <a:pPr marL="617538" lvl="1" indent="-228600">
              <a:lnSpc>
                <a:spcPct val="70000"/>
              </a:lnSpc>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US" altLang="ja-JP" sz="2200" u="sng" dirty="0" smtClean="0">
                <a:solidFill>
                  <a:srgbClr val="FF0000"/>
                </a:solidFill>
                <a:latin typeface="Lucida Sans Unicode" pitchFamily="34" charset="0"/>
              </a:rPr>
              <a:t>Red </a:t>
            </a:r>
            <a:r>
              <a:rPr lang="en-GB" altLang="ja-JP" sz="2200" u="sng" dirty="0" smtClean="0">
                <a:solidFill>
                  <a:srgbClr val="FF0000"/>
                </a:solidFill>
                <a:latin typeface="Lucida Sans Unicode" pitchFamily="34" charset="0"/>
              </a:rPr>
              <a:t>cards</a:t>
            </a:r>
            <a:r>
              <a:rPr lang="en-GB" altLang="ja-JP" sz="2200" dirty="0" smtClean="0">
                <a:solidFill>
                  <a:srgbClr val="FF0000"/>
                </a:solidFill>
                <a:latin typeface="Lucida Sans Unicode" pitchFamily="34" charset="0"/>
              </a:rPr>
              <a:t> </a:t>
            </a:r>
            <a:r>
              <a:rPr lang="en-GB" altLang="ja-JP" sz="2200" dirty="0">
                <a:solidFill>
                  <a:srgbClr val="000000"/>
                </a:solidFill>
                <a:latin typeface="Lucida Sans Unicode" pitchFamily="34" charset="0"/>
              </a:rPr>
              <a:t>– a treasured/valued belonging</a:t>
            </a:r>
          </a:p>
          <a:p>
            <a:pPr marL="617538" lvl="1" indent="-228600">
              <a:lnSpc>
                <a:spcPct val="70000"/>
              </a:lnSpc>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u="sng" dirty="0">
                <a:solidFill>
                  <a:srgbClr val="FFC000"/>
                </a:solidFill>
                <a:latin typeface="Lucida Sans Unicode" pitchFamily="34" charset="0"/>
              </a:rPr>
              <a:t>Yellow cards</a:t>
            </a:r>
            <a:r>
              <a:rPr lang="en-GB" altLang="ja-JP" sz="2200" dirty="0">
                <a:solidFill>
                  <a:srgbClr val="000000"/>
                </a:solidFill>
                <a:latin typeface="Lucida Sans Unicode" pitchFamily="34" charset="0"/>
              </a:rPr>
              <a:t> – an activity or hobby you enjoy</a:t>
            </a:r>
          </a:p>
          <a:p>
            <a:pPr marL="617538" lvl="1" indent="-228600">
              <a:lnSpc>
                <a:spcPct val="70000"/>
              </a:lnSpc>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200" dirty="0">
              <a:solidFill>
                <a:srgbClr val="000000"/>
              </a:solidFill>
              <a:latin typeface="Lucida Sans Unicode" pitchFamily="34" charset="0"/>
            </a:endParaRPr>
          </a:p>
          <a:p>
            <a:pPr marL="361950" indent="-255588">
              <a:lnSpc>
                <a:spcPct val="70000"/>
              </a:lnSpc>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rPr>
              <a:t>Then place them face down on the table and shuffle them around.  Close your eyes and pick three cards.</a:t>
            </a:r>
          </a:p>
        </p:txBody>
      </p:sp>
      <p:grpSp>
        <p:nvGrpSpPr>
          <p:cNvPr id="46083" name="Group 2"/>
          <p:cNvGrpSpPr>
            <a:grpSpLocks/>
          </p:cNvGrpSpPr>
          <p:nvPr/>
        </p:nvGrpSpPr>
        <p:grpSpPr bwMode="auto">
          <a:xfrm>
            <a:off x="1143000" y="609600"/>
            <a:ext cx="8461375" cy="1152525"/>
            <a:chOff x="73080" y="79200"/>
            <a:chExt cx="8461440" cy="1152720"/>
          </a:xfrm>
        </p:grpSpPr>
        <p:pic>
          <p:nvPicPr>
            <p:cNvPr id="46086" name="Picture 3"/>
            <p:cNvPicPr>
              <a:picLocks noChangeAspect="1"/>
            </p:cNvPicPr>
            <p:nvPr/>
          </p:nvPicPr>
          <p:blipFill>
            <a:blip r:embed="rId3" cstate="print"/>
            <a:srcRect/>
            <a:stretch>
              <a:fillRect/>
            </a:stretch>
          </p:blipFill>
          <p:spPr bwMode="auto">
            <a:xfrm>
              <a:off x="73080" y="79200"/>
              <a:ext cx="8461440" cy="1152720"/>
            </a:xfrm>
            <a:prstGeom prst="rect">
              <a:avLst/>
            </a:prstGeom>
            <a:noFill/>
            <a:ln w="9525">
              <a:noFill/>
              <a:miter lim="800000"/>
              <a:headEnd/>
              <a:tailEnd/>
            </a:ln>
          </p:spPr>
        </p:pic>
        <p:sp>
          <p:nvSpPr>
            <p:cNvPr id="5" name="Freeform 4"/>
            <p:cNvSpPr/>
            <p:nvPr/>
          </p:nvSpPr>
          <p:spPr>
            <a:xfrm>
              <a:off x="73080" y="79200"/>
              <a:ext cx="8461440" cy="1152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46084" name="Freeform 5"/>
          <p:cNvSpPr>
            <a:spLocks noChangeArrowheads="1"/>
          </p:cNvSpPr>
          <p:nvPr/>
        </p:nvSpPr>
        <p:spPr bwMode="auto">
          <a:xfrm>
            <a:off x="4648200" y="1676400"/>
            <a:ext cx="4019550" cy="55626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marL="365125" indent="-255588" algn="r" rtl="1">
              <a:lnSpc>
                <a:spcPct val="80000"/>
              </a:lnSpc>
              <a:spcBef>
                <a:spcPts val="400"/>
              </a:spcBef>
              <a:buClr>
                <a:schemeClr val="accent1"/>
              </a:buClr>
              <a:buSzPct val="68000"/>
              <a:buFont typeface="Wingdings 3" pitchFamily="18" charset="2"/>
              <a:buChar char=""/>
            </a:pPr>
            <a:endParaRPr lang="en-US" dirty="0">
              <a:latin typeface="Lucida Sans Unicode" pitchFamily="34" charset="0"/>
              <a:cs typeface="Arial" pitchFamily="34" charset="0"/>
            </a:endParaRPr>
          </a:p>
        </p:txBody>
      </p:sp>
      <p:sp>
        <p:nvSpPr>
          <p:cNvPr id="46085" name="テキスト ボックス 2"/>
          <p:cNvSpPr txBox="1">
            <a:spLocks noChangeArrowheads="1"/>
          </p:cNvSpPr>
          <p:nvPr/>
        </p:nvSpPr>
        <p:spPr bwMode="auto">
          <a:xfrm>
            <a:off x="3886200" y="914400"/>
            <a:ext cx="3352800" cy="461963"/>
          </a:xfrm>
          <a:prstGeom prst="rect">
            <a:avLst/>
          </a:prstGeom>
          <a:noFill/>
          <a:ln w="9525">
            <a:noFill/>
            <a:miter lim="800000"/>
            <a:headEnd/>
            <a:tailEnd/>
          </a:ln>
        </p:spPr>
        <p:txBody>
          <a:bodyPr>
            <a:spAutoFit/>
          </a:bodyPr>
          <a:lstStyle/>
          <a:p>
            <a:pPr algn="r" rtl="1"/>
            <a:r>
              <a:rPr kumimoji="1" lang="ar-LB" altLang="ja-JP" dirty="0" smtClean="0"/>
              <a:t>تمرين</a:t>
            </a:r>
            <a:endParaRPr kumimoji="1" lang="ja-JP" altLang="en-US"/>
          </a:p>
        </p:txBody>
      </p:sp>
      <p:sp>
        <p:nvSpPr>
          <p:cNvPr id="8" name="Rectangle 7"/>
          <p:cNvSpPr/>
          <p:nvPr/>
        </p:nvSpPr>
        <p:spPr>
          <a:xfrm>
            <a:off x="4191000" y="1771775"/>
            <a:ext cx="4572000" cy="3637919"/>
          </a:xfrm>
          <a:prstGeom prst="rect">
            <a:avLst/>
          </a:prstGeom>
        </p:spPr>
        <p:txBody>
          <a:bodyPr>
            <a:spAutoFit/>
          </a:bodyPr>
          <a:lstStyle/>
          <a:p>
            <a:pPr marL="365125" indent="-255588" algn="r" rtl="1">
              <a:lnSpc>
                <a:spcPct val="80000"/>
              </a:lnSpc>
              <a:buClr>
                <a:schemeClr val="accent1"/>
              </a:buClr>
              <a:buSzPct val="68000"/>
              <a:buFont typeface="Wingdings 3" pitchFamily="18" charset="2"/>
              <a:buChar char=""/>
            </a:pPr>
            <a:r>
              <a:rPr lang="en-US" dirty="0" err="1" smtClean="0">
                <a:latin typeface="Arial" pitchFamily="34" charset="0"/>
                <a:cs typeface="Arial" pitchFamily="34" charset="0"/>
              </a:rPr>
              <a:t>لقد</a:t>
            </a:r>
            <a:r>
              <a:rPr lang="en-US" dirty="0" smtClean="0">
                <a:latin typeface="Arial" pitchFamily="34" charset="0"/>
                <a:cs typeface="Arial" pitchFamily="34" charset="0"/>
              </a:rPr>
              <a:t> </a:t>
            </a:r>
            <a:r>
              <a:rPr lang="en-US" dirty="0" err="1" smtClean="0">
                <a:latin typeface="Arial" pitchFamily="34" charset="0"/>
                <a:cs typeface="Arial" pitchFamily="34" charset="0"/>
              </a:rPr>
              <a:t>تلقيت</a:t>
            </a:r>
            <a:r>
              <a:rPr lang="en-US" dirty="0" smtClean="0">
                <a:latin typeface="Arial" pitchFamily="34" charset="0"/>
                <a:cs typeface="Arial" pitchFamily="34" charset="0"/>
              </a:rPr>
              <a:t> </a:t>
            </a:r>
            <a:r>
              <a:rPr lang="ar-LB" dirty="0" smtClean="0">
                <a:latin typeface="Arial" pitchFamily="34" charset="0"/>
                <a:cs typeface="Arial" pitchFamily="34" charset="0"/>
              </a:rPr>
              <a:t>3</a:t>
            </a:r>
            <a:r>
              <a:rPr lang="x-none" dirty="0" smtClean="0">
                <a:latin typeface="Arial" pitchFamily="34" charset="0"/>
                <a:cs typeface="Arial" pitchFamily="34" charset="0"/>
              </a:rPr>
              <a:t>بطاقات  حمراء </a:t>
            </a:r>
            <a:r>
              <a:rPr lang="en-US" dirty="0" smtClean="0">
                <a:latin typeface="Arial" pitchFamily="34" charset="0"/>
                <a:cs typeface="Arial" pitchFamily="34" charset="0"/>
              </a:rPr>
              <a:t>و</a:t>
            </a:r>
            <a:r>
              <a:rPr lang="x-none" dirty="0" smtClean="0">
                <a:latin typeface="Arial" pitchFamily="34" charset="0"/>
                <a:cs typeface="Arial" pitchFamily="34" charset="0"/>
              </a:rPr>
              <a:t>3 </a:t>
            </a:r>
            <a:r>
              <a:rPr lang="ar-LY" dirty="0" smtClean="0">
                <a:latin typeface="Arial" pitchFamily="34" charset="0"/>
                <a:cs typeface="Arial" pitchFamily="34" charset="0"/>
              </a:rPr>
              <a:t>صفراء</a:t>
            </a:r>
            <a:r>
              <a:rPr lang="en-US" dirty="0" smtClean="0">
                <a:latin typeface="Arial" pitchFamily="34" charset="0"/>
                <a:cs typeface="Arial" pitchFamily="34" charset="0"/>
              </a:rPr>
              <a:t>- </a:t>
            </a:r>
            <a:r>
              <a:rPr lang="en-US" dirty="0" err="1" smtClean="0">
                <a:latin typeface="Arial" pitchFamily="34" charset="0"/>
                <a:cs typeface="Arial" pitchFamily="34" charset="0"/>
              </a:rPr>
              <a:t>كل</a:t>
            </a:r>
            <a:r>
              <a:rPr lang="en-US" dirty="0" smtClean="0">
                <a:latin typeface="Arial" pitchFamily="34" charset="0"/>
                <a:cs typeface="Arial" pitchFamily="34" charset="0"/>
              </a:rPr>
              <a:t> شخص </a:t>
            </a:r>
            <a:r>
              <a:rPr lang="en-US" dirty="0" err="1" smtClean="0">
                <a:latin typeface="Arial" pitchFamily="34" charset="0"/>
                <a:cs typeface="Arial" pitchFamily="34" charset="0"/>
              </a:rPr>
              <a:t>يحصل</a:t>
            </a:r>
            <a:r>
              <a:rPr lang="en-US" dirty="0" smtClean="0">
                <a:latin typeface="Arial" pitchFamily="34" charset="0"/>
                <a:cs typeface="Arial" pitchFamily="34" charset="0"/>
              </a:rPr>
              <a:t> </a:t>
            </a:r>
            <a:r>
              <a:rPr lang="en-US" dirty="0" err="1" smtClean="0">
                <a:latin typeface="Arial" pitchFamily="34" charset="0"/>
                <a:cs typeface="Arial" pitchFamily="34" charset="0"/>
              </a:rPr>
              <a:t>على</a:t>
            </a:r>
            <a:r>
              <a:rPr lang="en-US" dirty="0" smtClean="0">
                <a:latin typeface="Arial" pitchFamily="34" charset="0"/>
                <a:cs typeface="Arial" pitchFamily="34" charset="0"/>
              </a:rPr>
              <a:t> </a:t>
            </a:r>
            <a:r>
              <a:rPr lang="ar-LB" u="sng" dirty="0" smtClean="0">
                <a:latin typeface="Arial" pitchFamily="34" charset="0"/>
                <a:cs typeface="Arial" pitchFamily="34" charset="0"/>
              </a:rPr>
              <a:t>مجموع 6 </a:t>
            </a:r>
            <a:r>
              <a:rPr lang="en-US" u="sng" dirty="0" err="1" smtClean="0">
                <a:latin typeface="Arial" pitchFamily="34" charset="0"/>
                <a:cs typeface="Arial" pitchFamily="34" charset="0"/>
              </a:rPr>
              <a:t>بطاقات</a:t>
            </a:r>
            <a:r>
              <a:rPr lang="x-none" u="sng" dirty="0" smtClean="0">
                <a:latin typeface="Arial" pitchFamily="34" charset="0"/>
                <a:cs typeface="Arial" pitchFamily="34" charset="0"/>
              </a:rPr>
              <a:t> </a:t>
            </a:r>
            <a:r>
              <a:rPr lang="ar-LB" u="sng" dirty="0" smtClean="0">
                <a:latin typeface="Arial" pitchFamily="34" charset="0"/>
                <a:cs typeface="Arial" pitchFamily="34" charset="0"/>
              </a:rPr>
              <a:t>ب</a:t>
            </a:r>
            <a:r>
              <a:rPr lang="en-US" u="sng" dirty="0" err="1" smtClean="0">
                <a:latin typeface="Arial" pitchFamily="34" charset="0"/>
                <a:cs typeface="Arial" pitchFamily="34" charset="0"/>
              </a:rPr>
              <a:t>الإجمال</a:t>
            </a:r>
            <a:r>
              <a:rPr lang="en-US" u="sng" dirty="0" smtClean="0">
                <a:latin typeface="Arial" pitchFamily="34" charset="0"/>
                <a:cs typeface="Arial" pitchFamily="34" charset="0"/>
              </a:rPr>
              <a:t>.</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x-none" dirty="0" smtClean="0">
              <a:latin typeface="Arial" pitchFamily="34" charset="0"/>
              <a:cs typeface="Arial" pitchFamily="34" charset="0"/>
            </a:endParaRPr>
          </a:p>
          <a:p>
            <a:pPr marL="365125" indent="-255588" algn="r" rtl="1">
              <a:lnSpc>
                <a:spcPct val="80000"/>
              </a:lnSpc>
              <a:buClr>
                <a:schemeClr val="accent1"/>
              </a:buClr>
              <a:buSzPct val="68000"/>
              <a:buFont typeface="Wingdings 3" pitchFamily="18" charset="2"/>
              <a:buChar char=""/>
            </a:pPr>
            <a:r>
              <a:rPr lang="en-US" dirty="0" smtClean="0">
                <a:latin typeface="Arial" pitchFamily="34" charset="0"/>
                <a:cs typeface="Arial" pitchFamily="34" charset="0"/>
              </a:rPr>
              <a:t>  </a:t>
            </a:r>
            <a:r>
              <a:rPr lang="en-US" dirty="0" err="1" smtClean="0">
                <a:latin typeface="Arial" pitchFamily="34" charset="0"/>
                <a:cs typeface="Arial" pitchFamily="34" charset="0"/>
              </a:rPr>
              <a:t>على</a:t>
            </a:r>
            <a:r>
              <a:rPr lang="en-US" dirty="0" smtClean="0">
                <a:latin typeface="Arial" pitchFamily="34" charset="0"/>
                <a:cs typeface="Arial" pitchFamily="34" charset="0"/>
              </a:rPr>
              <a:t> </a:t>
            </a:r>
            <a:r>
              <a:rPr lang="en-US" u="sng" dirty="0" err="1" smtClean="0">
                <a:latin typeface="Arial" pitchFamily="34" charset="0"/>
                <a:cs typeface="Arial" pitchFamily="34" charset="0"/>
              </a:rPr>
              <a:t>كل</a:t>
            </a:r>
            <a:r>
              <a:rPr lang="en-US" u="sng" dirty="0" smtClean="0">
                <a:latin typeface="Arial" pitchFamily="34" charset="0"/>
                <a:cs typeface="Arial" pitchFamily="34" charset="0"/>
              </a:rPr>
              <a:t> </a:t>
            </a:r>
            <a:r>
              <a:rPr lang="en-US" u="sng" dirty="0" err="1" smtClean="0">
                <a:latin typeface="Arial" pitchFamily="34" charset="0"/>
                <a:cs typeface="Arial" pitchFamily="34" charset="0"/>
              </a:rPr>
              <a:t>بطاقة</a:t>
            </a:r>
            <a:r>
              <a:rPr lang="en-US" u="sng" dirty="0" smtClean="0">
                <a:latin typeface="Arial" pitchFamily="34" charset="0"/>
                <a:cs typeface="Arial" pitchFamily="34" charset="0"/>
              </a:rPr>
              <a:t> </a:t>
            </a:r>
            <a:r>
              <a:rPr lang="x-none" dirty="0" smtClean="0">
                <a:latin typeface="Arial" pitchFamily="34" charset="0"/>
                <a:cs typeface="Arial" pitchFamily="34" charset="0"/>
              </a:rPr>
              <a:t>قم بكتابة</a:t>
            </a:r>
            <a:r>
              <a:rPr lang="en-US" dirty="0" smtClean="0">
                <a:latin typeface="Arial" pitchFamily="34" charset="0"/>
                <a:cs typeface="Arial" pitchFamily="34" charset="0"/>
              </a:rPr>
              <a:t> :</a:t>
            </a:r>
            <a:endParaRPr lang="x-none" dirty="0" smtClean="0">
              <a:latin typeface="Arial" pitchFamily="34" charset="0"/>
              <a:cs typeface="Arial" pitchFamily="34" charset="0"/>
            </a:endParaRPr>
          </a:p>
          <a:p>
            <a:pPr marL="365125" indent="-255588" algn="r" rtl="1">
              <a:lnSpc>
                <a:spcPct val="80000"/>
              </a:lnSpc>
              <a:buClr>
                <a:schemeClr val="accent1"/>
              </a:buClr>
              <a:buSzPct val="68000"/>
              <a:buFont typeface="Wingdings 3" pitchFamily="18" charset="2"/>
              <a:buChar char=""/>
            </a:pPr>
            <a:r>
              <a:rPr lang="ar-LY" dirty="0" smtClean="0">
                <a:solidFill>
                  <a:srgbClr val="FF0000"/>
                </a:solidFill>
                <a:latin typeface="Arial" pitchFamily="34" charset="0"/>
                <a:cs typeface="Arial" pitchFamily="34" charset="0"/>
              </a:rPr>
              <a:t>البطاقة ال</a:t>
            </a:r>
            <a:r>
              <a:rPr lang="x-none" dirty="0" smtClean="0">
                <a:solidFill>
                  <a:srgbClr val="FF0000"/>
                </a:solidFill>
                <a:latin typeface="Arial" pitchFamily="34" charset="0"/>
                <a:cs typeface="Arial" pitchFamily="34" charset="0"/>
              </a:rPr>
              <a:t>حمراء</a:t>
            </a:r>
            <a:r>
              <a:rPr lang="ar-LY" dirty="0" smtClean="0">
                <a:solidFill>
                  <a:srgbClr val="FF0000"/>
                </a:solidFill>
                <a:latin typeface="Arial" pitchFamily="34" charset="0"/>
                <a:cs typeface="Arial" pitchFamily="34" charset="0"/>
              </a:rPr>
              <a:t> </a:t>
            </a:r>
            <a:r>
              <a:rPr lang="en-US" dirty="0" err="1" smtClean="0">
                <a:latin typeface="Arial" pitchFamily="34" charset="0"/>
                <a:cs typeface="Arial" pitchFamily="34" charset="0"/>
              </a:rPr>
              <a:t>وهي</a:t>
            </a:r>
            <a:r>
              <a:rPr lang="en-US" dirty="0" smtClean="0">
                <a:latin typeface="Arial" pitchFamily="34" charset="0"/>
                <a:cs typeface="Arial" pitchFamily="34" charset="0"/>
              </a:rPr>
              <a:t> </a:t>
            </a:r>
            <a:r>
              <a:rPr lang="ar-LB" dirty="0" smtClean="0">
                <a:latin typeface="Arial" pitchFamily="34" charset="0"/>
                <a:cs typeface="Arial" pitchFamily="34" charset="0"/>
              </a:rPr>
              <a:t>أحد الممتلكات</a:t>
            </a:r>
            <a:r>
              <a:rPr lang="en-US" dirty="0" smtClean="0">
                <a:latin typeface="Arial" pitchFamily="34" charset="0"/>
                <a:cs typeface="Arial" pitchFamily="34" charset="0"/>
              </a:rPr>
              <a:t> </a:t>
            </a:r>
            <a:r>
              <a:rPr lang="ar-LB" dirty="0" smtClean="0">
                <a:latin typeface="Arial" pitchFamily="34" charset="0"/>
                <a:cs typeface="Arial" pitchFamily="34" charset="0"/>
              </a:rPr>
              <a:t>ال</a:t>
            </a:r>
            <a:r>
              <a:rPr lang="en-US" dirty="0" err="1" smtClean="0">
                <a:latin typeface="Arial" pitchFamily="34" charset="0"/>
                <a:cs typeface="Arial" pitchFamily="34" charset="0"/>
              </a:rPr>
              <a:t>قيمة</a:t>
            </a:r>
            <a:r>
              <a:rPr lang="en-US" dirty="0" smtClean="0">
                <a:latin typeface="Arial" pitchFamily="34" charset="0"/>
                <a:cs typeface="Arial" pitchFamily="34" charset="0"/>
              </a:rPr>
              <a:t> </a:t>
            </a:r>
            <a:r>
              <a:rPr lang="ar-LB" dirty="0" smtClean="0">
                <a:latin typeface="Arial" pitchFamily="34" charset="0"/>
                <a:cs typeface="Arial" pitchFamily="34" charset="0"/>
              </a:rPr>
              <a:t>أو المقدّرة</a:t>
            </a:r>
            <a:endParaRPr lang="x-none" dirty="0" smtClean="0">
              <a:latin typeface="Arial" pitchFamily="34" charset="0"/>
              <a:cs typeface="Arial" pitchFamily="34" charset="0"/>
            </a:endParaRPr>
          </a:p>
          <a:p>
            <a:pPr marL="365125" indent="-255588" algn="r" rtl="1">
              <a:lnSpc>
                <a:spcPct val="80000"/>
              </a:lnSpc>
              <a:buClr>
                <a:schemeClr val="accent1"/>
              </a:buClr>
              <a:buSzPct val="68000"/>
              <a:buFont typeface="Wingdings 3" pitchFamily="18" charset="2"/>
              <a:buChar char=""/>
            </a:pPr>
            <a:r>
              <a:rPr lang="x-none" u="sng" dirty="0" smtClean="0">
                <a:solidFill>
                  <a:srgbClr val="FFFF00"/>
                </a:solidFill>
                <a:latin typeface="Arial" pitchFamily="34" charset="0"/>
                <a:cs typeface="Arial" pitchFamily="34" charset="0"/>
              </a:rPr>
              <a:t>ال</a:t>
            </a:r>
            <a:r>
              <a:rPr lang="en-US" u="sng" dirty="0" err="1" smtClean="0">
                <a:solidFill>
                  <a:srgbClr val="FFFF00"/>
                </a:solidFill>
                <a:latin typeface="Arial" pitchFamily="34" charset="0"/>
                <a:cs typeface="Arial" pitchFamily="34" charset="0"/>
              </a:rPr>
              <a:t>بطاق</a:t>
            </a:r>
            <a:r>
              <a:rPr lang="x-none" u="sng" dirty="0" smtClean="0">
                <a:solidFill>
                  <a:srgbClr val="FFFF00"/>
                </a:solidFill>
                <a:latin typeface="Arial" pitchFamily="34" charset="0"/>
                <a:cs typeface="Arial" pitchFamily="34" charset="0"/>
              </a:rPr>
              <a:t>ه</a:t>
            </a:r>
            <a:r>
              <a:rPr lang="en-US" u="sng" dirty="0" smtClean="0">
                <a:solidFill>
                  <a:srgbClr val="FFFF00"/>
                </a:solidFill>
                <a:latin typeface="Arial" pitchFamily="34" charset="0"/>
                <a:cs typeface="Arial" pitchFamily="34" charset="0"/>
              </a:rPr>
              <a:t> </a:t>
            </a:r>
            <a:r>
              <a:rPr lang="x-none" u="sng" dirty="0" smtClean="0">
                <a:solidFill>
                  <a:srgbClr val="FFFF00"/>
                </a:solidFill>
                <a:latin typeface="Arial" pitchFamily="34" charset="0"/>
                <a:cs typeface="Arial" pitchFamily="34" charset="0"/>
              </a:rPr>
              <a:t>ال</a:t>
            </a:r>
            <a:r>
              <a:rPr lang="en-US" u="sng" dirty="0" err="1" smtClean="0">
                <a:solidFill>
                  <a:srgbClr val="FFFF00"/>
                </a:solidFill>
                <a:latin typeface="Arial" pitchFamily="34" charset="0"/>
                <a:cs typeface="Arial" pitchFamily="34" charset="0"/>
              </a:rPr>
              <a:t>صفراء</a:t>
            </a:r>
            <a:r>
              <a:rPr lang="en-US" u="sng" dirty="0" smtClean="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وهو</a:t>
            </a:r>
            <a:r>
              <a:rPr lang="en-US" dirty="0" smtClean="0">
                <a:latin typeface="Arial" pitchFamily="34" charset="0"/>
                <a:cs typeface="Arial" pitchFamily="34" charset="0"/>
              </a:rPr>
              <a:t> </a:t>
            </a:r>
            <a:r>
              <a:rPr lang="en-US" dirty="0" err="1" smtClean="0">
                <a:latin typeface="Arial" pitchFamily="34" charset="0"/>
                <a:cs typeface="Arial" pitchFamily="34" charset="0"/>
              </a:rPr>
              <a:t>نشاط</a:t>
            </a:r>
            <a:r>
              <a:rPr lang="en-US" dirty="0" smtClean="0">
                <a:latin typeface="Arial" pitchFamily="34" charset="0"/>
                <a:cs typeface="Arial" pitchFamily="34" charset="0"/>
              </a:rPr>
              <a:t> </a:t>
            </a:r>
            <a:r>
              <a:rPr lang="en-US" dirty="0" err="1" smtClean="0">
                <a:latin typeface="Arial" pitchFamily="34" charset="0"/>
                <a:cs typeface="Arial" pitchFamily="34" charset="0"/>
              </a:rPr>
              <a:t>أو</a:t>
            </a:r>
            <a:r>
              <a:rPr lang="en-US" dirty="0" smtClean="0">
                <a:latin typeface="Arial" pitchFamily="34" charset="0"/>
                <a:cs typeface="Arial" pitchFamily="34" charset="0"/>
              </a:rPr>
              <a:t> </a:t>
            </a:r>
            <a:r>
              <a:rPr lang="en-US" dirty="0" err="1" smtClean="0">
                <a:latin typeface="Arial" pitchFamily="34" charset="0"/>
                <a:cs typeface="Arial" pitchFamily="34" charset="0"/>
              </a:rPr>
              <a:t>هواية</a:t>
            </a:r>
            <a:r>
              <a:rPr lang="en-US" dirty="0" smtClean="0">
                <a:latin typeface="Arial" pitchFamily="34" charset="0"/>
                <a:cs typeface="Arial" pitchFamily="34" charset="0"/>
              </a:rPr>
              <a:t> </a:t>
            </a:r>
            <a:r>
              <a:rPr lang="en-US" dirty="0" err="1" smtClean="0">
                <a:latin typeface="Arial" pitchFamily="34" charset="0"/>
                <a:cs typeface="Arial" pitchFamily="34" charset="0"/>
              </a:rPr>
              <a:t>تستمتع</a:t>
            </a:r>
            <a:r>
              <a:rPr lang="x-none" dirty="0" smtClean="0">
                <a:latin typeface="Arial" pitchFamily="34" charset="0"/>
                <a:cs typeface="Arial" pitchFamily="34" charset="0"/>
              </a:rPr>
              <a:t> به</a:t>
            </a:r>
            <a:r>
              <a:rPr lang="ar-LB" dirty="0" smtClean="0">
                <a:latin typeface="Arial" pitchFamily="34" charset="0"/>
                <a:cs typeface="Arial" pitchFamily="34" charset="0"/>
              </a:rPr>
              <a:t>ا</a:t>
            </a:r>
            <a:r>
              <a:rPr lang="x-none" dirty="0" smtClean="0">
                <a:latin typeface="Arial" pitchFamily="34" charset="0"/>
                <a:cs typeface="Arial" pitchFamily="34" charset="0"/>
              </a:rPr>
              <a:t>.</a:t>
            </a:r>
          </a:p>
          <a:p>
            <a:pPr marL="365125" indent="-255588" algn="r" rtl="1">
              <a:lnSpc>
                <a:spcPct val="80000"/>
              </a:lnSpc>
              <a:buClr>
                <a:schemeClr val="accent1"/>
              </a:buClr>
              <a:buSzPct val="68000"/>
              <a:buFont typeface="Wingdings 3" pitchFamily="18" charset="2"/>
              <a:buChar char=""/>
            </a:pPr>
            <a:r>
              <a:rPr lang="en-US" dirty="0" err="1" smtClean="0">
                <a:latin typeface="Arial" pitchFamily="34" charset="0"/>
                <a:cs typeface="Arial" pitchFamily="34" charset="0"/>
              </a:rPr>
              <a:t>ثم</a:t>
            </a:r>
            <a:r>
              <a:rPr lang="en-US" dirty="0" smtClean="0">
                <a:latin typeface="Arial" pitchFamily="34" charset="0"/>
                <a:cs typeface="Arial" pitchFamily="34" charset="0"/>
              </a:rPr>
              <a:t> </a:t>
            </a:r>
            <a:r>
              <a:rPr lang="en-US" dirty="0" err="1" smtClean="0">
                <a:latin typeface="Arial" pitchFamily="34" charset="0"/>
                <a:cs typeface="Arial" pitchFamily="34" charset="0"/>
              </a:rPr>
              <a:t>ضع</a:t>
            </a:r>
            <a:r>
              <a:rPr lang="ar-LB" dirty="0" smtClean="0">
                <a:latin typeface="Arial" pitchFamily="34" charset="0"/>
                <a:cs typeface="Arial" pitchFamily="34" charset="0"/>
              </a:rPr>
              <a:t>ها</a:t>
            </a:r>
            <a:r>
              <a:rPr lang="en-US" dirty="0" smtClean="0">
                <a:latin typeface="Arial" pitchFamily="34" charset="0"/>
                <a:cs typeface="Arial" pitchFamily="34" charset="0"/>
              </a:rPr>
              <a:t> </a:t>
            </a:r>
            <a:r>
              <a:rPr lang="ar-LB" dirty="0" smtClean="0">
                <a:latin typeface="Arial" pitchFamily="34" charset="0"/>
                <a:cs typeface="Arial" pitchFamily="34" charset="0"/>
              </a:rPr>
              <a:t>و</a:t>
            </a:r>
            <a:r>
              <a:rPr lang="en-US" dirty="0" err="1" smtClean="0">
                <a:latin typeface="Arial" pitchFamily="34" charset="0"/>
                <a:cs typeface="Arial" pitchFamily="34" charset="0"/>
              </a:rPr>
              <a:t>وجهه</a:t>
            </a:r>
            <a:r>
              <a:rPr lang="ar-LB" dirty="0" smtClean="0">
                <a:latin typeface="Arial" pitchFamily="34" charset="0"/>
                <a:cs typeface="Arial" pitchFamily="34" charset="0"/>
              </a:rPr>
              <a:t>ا الى</a:t>
            </a:r>
            <a:r>
              <a:rPr lang="en-US" dirty="0" smtClean="0">
                <a:latin typeface="Arial" pitchFamily="34" charset="0"/>
                <a:cs typeface="Arial" pitchFamily="34" charset="0"/>
              </a:rPr>
              <a:t> </a:t>
            </a:r>
            <a:r>
              <a:rPr lang="ar-LB" dirty="0" smtClean="0">
                <a:latin typeface="Arial" pitchFamily="34" charset="0"/>
                <a:cs typeface="Arial" pitchFamily="34" charset="0"/>
              </a:rPr>
              <a:t>ا</a:t>
            </a:r>
            <a:r>
              <a:rPr lang="en-US" dirty="0" err="1" smtClean="0">
                <a:latin typeface="Arial" pitchFamily="34" charset="0"/>
                <a:cs typeface="Arial" pitchFamily="34" charset="0"/>
              </a:rPr>
              <a:t>لأسفل</a:t>
            </a:r>
            <a:r>
              <a:rPr lang="en-US" dirty="0" smtClean="0">
                <a:latin typeface="Arial" pitchFamily="34" charset="0"/>
                <a:cs typeface="Arial" pitchFamily="34" charset="0"/>
              </a:rPr>
              <a:t> </a:t>
            </a:r>
            <a:r>
              <a:rPr lang="en-US" dirty="0" err="1" smtClean="0">
                <a:latin typeface="Arial" pitchFamily="34" charset="0"/>
                <a:cs typeface="Arial" pitchFamily="34" charset="0"/>
              </a:rPr>
              <a:t>على</a:t>
            </a:r>
            <a:r>
              <a:rPr lang="en-US" dirty="0" smtClean="0">
                <a:latin typeface="Arial" pitchFamily="34" charset="0"/>
                <a:cs typeface="Arial" pitchFamily="34" charset="0"/>
              </a:rPr>
              <a:t> </a:t>
            </a:r>
            <a:r>
              <a:rPr lang="en-US" dirty="0" err="1" smtClean="0">
                <a:latin typeface="Arial" pitchFamily="34" charset="0"/>
                <a:cs typeface="Arial" pitchFamily="34" charset="0"/>
              </a:rPr>
              <a:t>الطاولة</a:t>
            </a:r>
            <a:r>
              <a:rPr lang="en-US" dirty="0" smtClean="0">
                <a:latin typeface="Arial" pitchFamily="34" charset="0"/>
                <a:cs typeface="Arial" pitchFamily="34" charset="0"/>
              </a:rPr>
              <a:t> و</a:t>
            </a:r>
            <a:r>
              <a:rPr lang="x-none" dirty="0" smtClean="0">
                <a:latin typeface="Arial" pitchFamily="34" charset="0"/>
                <a:cs typeface="Arial" pitchFamily="34" charset="0"/>
              </a:rPr>
              <a:t>قم ب</a:t>
            </a:r>
            <a:r>
              <a:rPr lang="en-US" dirty="0" err="1" smtClean="0">
                <a:latin typeface="Arial" pitchFamily="34" charset="0"/>
                <a:cs typeface="Arial" pitchFamily="34" charset="0"/>
              </a:rPr>
              <a:t>خلط</a:t>
            </a:r>
            <a:r>
              <a:rPr lang="x-none" dirty="0" smtClean="0">
                <a:latin typeface="Arial" pitchFamily="34" charset="0"/>
                <a:cs typeface="Arial" pitchFamily="34" charset="0"/>
              </a:rPr>
              <a:t>ها</a:t>
            </a:r>
            <a:r>
              <a:rPr lang="en-US" dirty="0" smtClean="0">
                <a:latin typeface="Arial" pitchFamily="34" charset="0"/>
                <a:cs typeface="Arial" pitchFamily="34" charset="0"/>
              </a:rPr>
              <a:t>. </a:t>
            </a:r>
            <a:r>
              <a:rPr lang="x-none" dirty="0" smtClean="0">
                <a:latin typeface="Arial" pitchFamily="34" charset="0"/>
                <a:cs typeface="Arial" pitchFamily="34" charset="0"/>
              </a:rPr>
              <a:t>أ</a:t>
            </a:r>
            <a:r>
              <a:rPr lang="en-US" dirty="0" err="1" smtClean="0">
                <a:latin typeface="Arial" pitchFamily="34" charset="0"/>
                <a:cs typeface="Arial" pitchFamily="34" charset="0"/>
              </a:rPr>
              <a:t>غمض</a:t>
            </a:r>
            <a:r>
              <a:rPr lang="en-US" dirty="0" smtClean="0">
                <a:latin typeface="Arial" pitchFamily="34" charset="0"/>
                <a:cs typeface="Arial" pitchFamily="34" charset="0"/>
              </a:rPr>
              <a:t> </a:t>
            </a:r>
            <a:r>
              <a:rPr lang="en-US" dirty="0" err="1" smtClean="0">
                <a:latin typeface="Arial" pitchFamily="34" charset="0"/>
                <a:cs typeface="Arial" pitchFamily="34" charset="0"/>
              </a:rPr>
              <a:t>عينيك</a:t>
            </a:r>
            <a:r>
              <a:rPr lang="en-US" dirty="0" smtClean="0">
                <a:latin typeface="Arial" pitchFamily="34" charset="0"/>
                <a:cs typeface="Arial" pitchFamily="34" charset="0"/>
              </a:rPr>
              <a:t> و</a:t>
            </a:r>
            <a:r>
              <a:rPr lang="x-none" dirty="0" smtClean="0">
                <a:latin typeface="Arial" pitchFamily="34" charset="0"/>
                <a:cs typeface="Arial" pitchFamily="34" charset="0"/>
              </a:rPr>
              <a:t>قم ب</a:t>
            </a:r>
            <a:r>
              <a:rPr lang="en-US" dirty="0" err="1" smtClean="0">
                <a:latin typeface="Arial" pitchFamily="34" charset="0"/>
                <a:cs typeface="Arial" pitchFamily="34" charset="0"/>
              </a:rPr>
              <a:t>اختيار</a:t>
            </a:r>
            <a:r>
              <a:rPr lang="en-US" dirty="0" smtClean="0">
                <a:latin typeface="Arial" pitchFamily="34" charset="0"/>
                <a:cs typeface="Arial" pitchFamily="34" charset="0"/>
              </a:rPr>
              <a:t> </a:t>
            </a:r>
            <a:r>
              <a:rPr lang="en-US" dirty="0" err="1" smtClean="0">
                <a:latin typeface="Arial" pitchFamily="34" charset="0"/>
                <a:cs typeface="Arial" pitchFamily="34" charset="0"/>
              </a:rPr>
              <a:t>ثلاث</a:t>
            </a:r>
            <a:r>
              <a:rPr lang="en-US" dirty="0" smtClean="0">
                <a:latin typeface="Arial" pitchFamily="34" charset="0"/>
                <a:cs typeface="Arial" pitchFamily="34" charset="0"/>
              </a:rPr>
              <a:t> </a:t>
            </a:r>
            <a:r>
              <a:rPr lang="en-US" dirty="0" err="1" smtClean="0">
                <a:latin typeface="Arial" pitchFamily="34" charset="0"/>
                <a:cs typeface="Arial" pitchFamily="34" charset="0"/>
              </a:rPr>
              <a:t>بطاقات</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1"/>
          <p:cNvSpPr>
            <a:spLocks noChangeArrowheads="1"/>
          </p:cNvSpPr>
          <p:nvPr/>
        </p:nvSpPr>
        <p:spPr bwMode="auto">
          <a:xfrm>
            <a:off x="609600" y="1600200"/>
            <a:ext cx="3627438" cy="47974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800" dirty="0">
                <a:solidFill>
                  <a:srgbClr val="000000"/>
                </a:solidFill>
                <a:latin typeface="Lucida Sans Unicode" pitchFamily="34" charset="0"/>
              </a:rPr>
              <a:t>Imagine that these 3 cards are the three things which you have lost in a </a:t>
            </a:r>
            <a:r>
              <a:rPr lang="en-GB" altLang="ja-JP" sz="2800" dirty="0" smtClean="0">
                <a:solidFill>
                  <a:srgbClr val="00B050"/>
                </a:solidFill>
                <a:latin typeface="Lucida Sans Unicode" pitchFamily="34" charset="0"/>
              </a:rPr>
              <a:t>conflict or crisis situation.</a:t>
            </a:r>
            <a:endParaRPr lang="en-GB" altLang="ja-JP" sz="2800" dirty="0">
              <a:solidFill>
                <a:srgbClr val="00B050"/>
              </a:solidFill>
              <a:latin typeface="Lucida Sans Unicode" pitchFamily="34" charset="0"/>
            </a:endParaRPr>
          </a:p>
          <a:p>
            <a:pPr marL="361950" indent="-255588">
              <a:lnSpc>
                <a:spcPct val="70000"/>
              </a:lnSpc>
              <a:spcBef>
                <a:spcPts val="400"/>
              </a:spcBef>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800" dirty="0">
              <a:solidFill>
                <a:srgbClr val="000000"/>
              </a:solidFill>
              <a:latin typeface="Lucida Sans Unicode" pitchFamily="34" charset="0"/>
            </a:endParaRPr>
          </a:p>
          <a:p>
            <a:pPr marL="361950" indent="-255588">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800" dirty="0" smtClean="0">
                <a:solidFill>
                  <a:srgbClr val="00B050"/>
                </a:solidFill>
                <a:latin typeface="Lucida Sans Unicode" pitchFamily="34" charset="0"/>
              </a:rPr>
              <a:t>How </a:t>
            </a:r>
            <a:r>
              <a:rPr lang="en-GB" altLang="ja-JP" sz="2800" dirty="0">
                <a:solidFill>
                  <a:srgbClr val="00B050"/>
                </a:solidFill>
                <a:latin typeface="Lucida Sans Unicode" pitchFamily="34" charset="0"/>
              </a:rPr>
              <a:t>would you </a:t>
            </a:r>
            <a:r>
              <a:rPr lang="en-GB" altLang="ja-JP" sz="2800" dirty="0" smtClean="0">
                <a:solidFill>
                  <a:srgbClr val="00B050"/>
                </a:solidFill>
                <a:latin typeface="Lucida Sans Unicode" pitchFamily="34" charset="0"/>
              </a:rPr>
              <a:t>react?</a:t>
            </a:r>
            <a:endParaRPr lang="en-GB" altLang="ja-JP" sz="2800" dirty="0">
              <a:solidFill>
                <a:srgbClr val="00B050"/>
              </a:solidFill>
              <a:latin typeface="Lucida Sans Unicode" pitchFamily="34" charset="0"/>
            </a:endParaRPr>
          </a:p>
          <a:p>
            <a:pPr marL="361950" indent="-255588">
              <a:lnSpc>
                <a:spcPct val="70000"/>
              </a:lnSpc>
              <a:spcBef>
                <a:spcPts val="400"/>
              </a:spcBef>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800" dirty="0">
              <a:solidFill>
                <a:srgbClr val="000000"/>
              </a:solidFill>
              <a:latin typeface="Lucida Sans Unicode" pitchFamily="34" charset="0"/>
            </a:endParaRPr>
          </a:p>
        </p:txBody>
      </p:sp>
      <p:grpSp>
        <p:nvGrpSpPr>
          <p:cNvPr id="47107" name="Group 2"/>
          <p:cNvGrpSpPr>
            <a:grpSpLocks/>
          </p:cNvGrpSpPr>
          <p:nvPr/>
        </p:nvGrpSpPr>
        <p:grpSpPr bwMode="auto">
          <a:xfrm>
            <a:off x="414338" y="381000"/>
            <a:ext cx="8729662" cy="676275"/>
            <a:chOff x="0" y="36360"/>
            <a:chExt cx="8729640" cy="676440"/>
          </a:xfrm>
        </p:grpSpPr>
        <p:pic>
          <p:nvPicPr>
            <p:cNvPr id="47110" name="Picture 3"/>
            <p:cNvPicPr>
              <a:picLocks noChangeAspect="1"/>
            </p:cNvPicPr>
            <p:nvPr/>
          </p:nvPicPr>
          <p:blipFill>
            <a:blip r:embed="rId3" cstate="print"/>
            <a:srcRect/>
            <a:stretch>
              <a:fillRect/>
            </a:stretch>
          </p:blipFill>
          <p:spPr bwMode="auto">
            <a:xfrm>
              <a:off x="0" y="36360"/>
              <a:ext cx="8729640" cy="676440"/>
            </a:xfrm>
            <a:prstGeom prst="rect">
              <a:avLst/>
            </a:prstGeom>
            <a:noFill/>
            <a:ln w="9525">
              <a:noFill/>
              <a:miter lim="800000"/>
              <a:headEnd/>
              <a:tailEnd/>
            </a:ln>
          </p:spPr>
        </p:pic>
        <p:sp>
          <p:nvSpPr>
            <p:cNvPr id="5" name="Freeform 4"/>
            <p:cNvSpPr/>
            <p:nvPr/>
          </p:nvSpPr>
          <p:spPr>
            <a:xfrm>
              <a:off x="0" y="36360"/>
              <a:ext cx="8729640" cy="67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47108" name="Text Placeholder 5"/>
          <p:cNvSpPr>
            <a:spLocks noGrp="1"/>
          </p:cNvSpPr>
          <p:nvPr>
            <p:ph type="body" idx="4294967295"/>
          </p:nvPr>
        </p:nvSpPr>
        <p:spPr>
          <a:xfrm>
            <a:off x="4597400" y="1455738"/>
            <a:ext cx="4165600" cy="4564062"/>
          </a:xfrm>
        </p:spPr>
        <p:txBody>
          <a:bodyPr/>
          <a:lstStyle/>
          <a:p>
            <a:pPr algn="r" rtl="1">
              <a:lnSpc>
                <a:spcPct val="80000"/>
              </a:lnSpc>
            </a:pPr>
            <a:r>
              <a:rPr lang="en-US" sz="2800" dirty="0" err="1" smtClean="0">
                <a:latin typeface="Lucida Sans Unicode" pitchFamily="34" charset="0"/>
                <a:cs typeface="Arial" pitchFamily="34" charset="0"/>
              </a:rPr>
              <a:t>تخيل</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أن</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هذه</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البطاقات</a:t>
            </a:r>
            <a:r>
              <a:rPr lang="en-US" sz="2800" dirty="0" smtClean="0">
                <a:latin typeface="Lucida Sans Unicode" pitchFamily="34" charset="0"/>
                <a:cs typeface="Arial" pitchFamily="34" charset="0"/>
              </a:rPr>
              <a:t> </a:t>
            </a:r>
            <a:r>
              <a:rPr lang="ar-LB" sz="2800" dirty="0" smtClean="0">
                <a:latin typeface="Lucida Sans Unicode" pitchFamily="34" charset="0"/>
              </a:rPr>
              <a:t>الثلاث </a:t>
            </a:r>
            <a:r>
              <a:rPr lang="en-US" sz="2800" dirty="0" err="1" smtClean="0">
                <a:latin typeface="Lucida Sans Unicode" pitchFamily="34" charset="0"/>
                <a:cs typeface="Arial" pitchFamily="34" charset="0"/>
              </a:rPr>
              <a:t>هي</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الأشياء</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التي</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فقدت</a:t>
            </a:r>
            <a:r>
              <a:rPr lang="ar-LB" sz="2800" dirty="0" smtClean="0">
                <a:latin typeface="Lucida Sans Unicode" pitchFamily="34" charset="0"/>
                <a:cs typeface="Arial" pitchFamily="34" charset="0"/>
              </a:rPr>
              <a:t>ها</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في</a:t>
            </a:r>
            <a:r>
              <a:rPr lang="ar-LB" sz="2800" dirty="0" smtClean="0">
                <a:latin typeface="Lucida Sans Unicode" pitchFamily="34" charset="0"/>
                <a:cs typeface="Arial" pitchFamily="34" charset="0"/>
              </a:rPr>
              <a:t> الصراع أو الأزمة.</a:t>
            </a:r>
            <a:endParaRPr lang="x-none" sz="2800" dirty="0" smtClean="0">
              <a:latin typeface="Lucida Sans Unicode" pitchFamily="34" charset="0"/>
            </a:endParaRPr>
          </a:p>
          <a:p>
            <a:pPr algn="r" rtl="1">
              <a:lnSpc>
                <a:spcPct val="80000"/>
              </a:lnSpc>
            </a:pPr>
            <a:endParaRPr lang="x-none" sz="2800" dirty="0" smtClean="0">
              <a:latin typeface="Lucida Sans Unicode" pitchFamily="34" charset="0"/>
              <a:cs typeface="Arial" pitchFamily="34" charset="0"/>
            </a:endParaRPr>
          </a:p>
          <a:p>
            <a:pPr algn="r" rtl="1">
              <a:lnSpc>
                <a:spcPct val="80000"/>
              </a:lnSpc>
            </a:pPr>
            <a:r>
              <a:rPr lang="ar-LB" sz="2800" dirty="0" smtClean="0">
                <a:latin typeface="Lucida Sans Unicode" pitchFamily="34" charset="0"/>
                <a:cs typeface="Arial" pitchFamily="34" charset="0"/>
              </a:rPr>
              <a:t>كيف</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يكون</a:t>
            </a:r>
            <a:r>
              <a:rPr lang="en-US" sz="2800" dirty="0" smtClean="0">
                <a:latin typeface="Lucida Sans Unicode" pitchFamily="34" charset="0"/>
                <a:cs typeface="Arial" pitchFamily="34" charset="0"/>
              </a:rPr>
              <a:t> </a:t>
            </a:r>
            <a:r>
              <a:rPr lang="ar-LB" sz="2800" dirty="0" smtClean="0">
                <a:latin typeface="Lucida Sans Unicode" pitchFamily="34" charset="0"/>
                <a:cs typeface="Arial" pitchFamily="34" charset="0"/>
              </a:rPr>
              <a:t>رد فعلك</a:t>
            </a:r>
            <a:r>
              <a:rPr lang="en-US" sz="2800" dirty="0" smtClean="0">
                <a:latin typeface="Lucida Sans Unicode" pitchFamily="34" charset="0"/>
                <a:cs typeface="Arial" pitchFamily="34" charset="0"/>
              </a:rPr>
              <a:t>؟</a:t>
            </a:r>
            <a:endParaRPr lang="x-none" sz="2800" dirty="0" smtClean="0">
              <a:latin typeface="Lucida Sans Unicode" pitchFamily="34" charset="0"/>
            </a:endParaRPr>
          </a:p>
          <a:p>
            <a:pPr algn="r" rtl="1">
              <a:lnSpc>
                <a:spcPct val="80000"/>
              </a:lnSpc>
            </a:pPr>
            <a:endParaRPr lang="x-none" sz="2800" dirty="0" smtClean="0">
              <a:latin typeface="Lucida Sans Unicode" pitchFamily="34" charset="0"/>
              <a:cs typeface="Arial" pitchFamily="34" charset="0"/>
            </a:endParaRPr>
          </a:p>
          <a:p>
            <a:pPr algn="r" rtl="1">
              <a:lnSpc>
                <a:spcPct val="80000"/>
              </a:lnSpc>
              <a:buNone/>
            </a:pPr>
            <a:r>
              <a:rPr lang="en-US" sz="2800" dirty="0" smtClean="0">
                <a:latin typeface="Lucida Sans Unicode" pitchFamily="34" charset="0"/>
                <a:cs typeface="Arial" pitchFamily="34" charset="0"/>
              </a:rPr>
              <a:t/>
            </a:r>
            <a:br>
              <a:rPr lang="en-US" sz="2800" dirty="0" smtClean="0">
                <a:latin typeface="Lucida Sans Unicode" pitchFamily="34" charset="0"/>
                <a:cs typeface="Arial" pitchFamily="34" charset="0"/>
              </a:rPr>
            </a:br>
            <a:endParaRPr lang="x-none" sz="2800" dirty="0" smtClean="0">
              <a:latin typeface="Lucida Sans Unicode" pitchFamily="34" charset="0"/>
            </a:endParaRPr>
          </a:p>
          <a:p>
            <a:pPr marL="361950" algn="r" rtl="1" eaLnBrk="1">
              <a:lnSpc>
                <a:spcPct val="101000"/>
              </a:lnSpc>
              <a:spcBef>
                <a:spcPts val="1200"/>
              </a:spcBef>
              <a:buClr>
                <a:srgbClr val="CC0000"/>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ja-JP" altLang="en-US" sz="2800" dirty="0" smtClean="0">
              <a:solidFill>
                <a:srgbClr val="000000"/>
              </a:solidFill>
              <a:ea typeface="mspgothic" charset="-128"/>
            </a:endParaRPr>
          </a:p>
        </p:txBody>
      </p:sp>
      <p:sp>
        <p:nvSpPr>
          <p:cNvPr id="47109" name="テキスト ボックス 2"/>
          <p:cNvSpPr txBox="1">
            <a:spLocks noChangeArrowheads="1"/>
          </p:cNvSpPr>
          <p:nvPr/>
        </p:nvSpPr>
        <p:spPr bwMode="auto">
          <a:xfrm>
            <a:off x="3505200" y="914400"/>
            <a:ext cx="5638800" cy="523875"/>
          </a:xfrm>
          <a:prstGeom prst="rect">
            <a:avLst/>
          </a:prstGeom>
          <a:noFill/>
          <a:ln w="9525">
            <a:noFill/>
            <a:miter lim="800000"/>
            <a:headEnd/>
            <a:tailEnd/>
          </a:ln>
        </p:spPr>
        <p:txBody>
          <a:bodyPr>
            <a:spAutoFit/>
          </a:bodyPr>
          <a:lstStyle/>
          <a:p>
            <a:endParaRPr kumimoji="1" lang="ja-JP" altLang="en-US" sz="28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rrowheads="1"/>
          </p:cNvSpPr>
          <p:nvPr/>
        </p:nvSpPr>
        <p:spPr bwMode="auto">
          <a:xfrm>
            <a:off x="304800" y="1295400"/>
            <a:ext cx="4419600" cy="5029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marL="361950" indent="-255588" algn="l" rtl="0">
              <a:lnSpc>
                <a:spcPct val="70000"/>
              </a:lnSpc>
              <a:spcBef>
                <a:spcPts val="6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a:solidFill>
                  <a:srgbClr val="000000"/>
                </a:solidFill>
                <a:latin typeface="Lucida Sans Unicode" pitchFamily="34" charset="0"/>
                <a:ea typeface="mspgothic"/>
                <a:cs typeface="mspgothic"/>
              </a:rPr>
              <a:t>War and conflict</a:t>
            </a:r>
          </a:p>
          <a:p>
            <a:pPr marL="617538" lvl="1" indent="-228600" algn="l" rtl="0">
              <a:lnSpc>
                <a:spcPct val="70000"/>
              </a:lnSpc>
              <a:spcBef>
                <a:spcPts val="325"/>
              </a:spcBef>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a:solidFill>
                  <a:srgbClr val="000000"/>
                </a:solidFill>
                <a:latin typeface="Lucida Sans Unicode" pitchFamily="34" charset="0"/>
                <a:ea typeface="mspgothic"/>
                <a:cs typeface="mspgothic"/>
              </a:rPr>
              <a:t>Armed combat, witnesses of killing/genocide</a:t>
            </a:r>
          </a:p>
          <a:p>
            <a:pPr marL="617538" lvl="1" indent="-228600" algn="l" rtl="0">
              <a:lnSpc>
                <a:spcPct val="70000"/>
              </a:lnSpc>
              <a:spcBef>
                <a:spcPts val="325"/>
              </a:spcBef>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200">
              <a:solidFill>
                <a:srgbClr val="000000"/>
              </a:solidFill>
              <a:latin typeface="Lucida Sans Unicode" pitchFamily="34" charset="0"/>
              <a:ea typeface="mspgothic"/>
              <a:cs typeface="mspgothic"/>
            </a:endParaRPr>
          </a:p>
          <a:p>
            <a:pPr marL="361950" indent="-255588" algn="l" rtl="0">
              <a:lnSpc>
                <a:spcPct val="70000"/>
              </a:lnSpc>
              <a:spcBef>
                <a:spcPts val="6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a:solidFill>
                  <a:srgbClr val="000000"/>
                </a:solidFill>
                <a:latin typeface="Lucida Sans Unicode" pitchFamily="34" charset="0"/>
                <a:ea typeface="mspgothic"/>
                <a:cs typeface="mspgothic"/>
              </a:rPr>
              <a:t>Natural disasters</a:t>
            </a:r>
          </a:p>
          <a:p>
            <a:pPr marL="617538" lvl="1" indent="-228600" algn="l" rtl="0">
              <a:lnSpc>
                <a:spcPct val="70000"/>
              </a:lnSpc>
              <a:spcBef>
                <a:spcPts val="325"/>
              </a:spcBef>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a:solidFill>
                  <a:srgbClr val="000000"/>
                </a:solidFill>
                <a:latin typeface="Lucida Sans Unicode" pitchFamily="34" charset="0"/>
                <a:ea typeface="mspgothic"/>
                <a:cs typeface="mspgothic"/>
              </a:rPr>
              <a:t>Earthquakes, floods, tsunami, etc.</a:t>
            </a:r>
          </a:p>
          <a:p>
            <a:pPr marL="617538" lvl="1" indent="-228600" algn="l" rtl="0">
              <a:lnSpc>
                <a:spcPct val="70000"/>
              </a:lnSpc>
              <a:spcBef>
                <a:spcPts val="325"/>
              </a:spcBef>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200">
              <a:solidFill>
                <a:srgbClr val="000000"/>
              </a:solidFill>
              <a:latin typeface="Lucida Sans Unicode" pitchFamily="34" charset="0"/>
              <a:ea typeface="mspgothic"/>
              <a:cs typeface="mspgothic"/>
            </a:endParaRPr>
          </a:p>
          <a:p>
            <a:pPr marL="361950" indent="-255588" algn="l" rtl="0">
              <a:lnSpc>
                <a:spcPct val="70000"/>
              </a:lnSpc>
              <a:spcBef>
                <a:spcPts val="6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a:solidFill>
                  <a:srgbClr val="000000"/>
                </a:solidFill>
                <a:latin typeface="Lucida Sans Unicode" pitchFamily="34" charset="0"/>
                <a:ea typeface="mspgothic"/>
                <a:cs typeface="mspgothic"/>
              </a:rPr>
              <a:t>Manmade disasters</a:t>
            </a:r>
          </a:p>
          <a:p>
            <a:pPr marL="617538" lvl="1" indent="-228600" algn="l" rtl="0">
              <a:lnSpc>
                <a:spcPct val="70000"/>
              </a:lnSpc>
              <a:spcBef>
                <a:spcPts val="325"/>
              </a:spcBef>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a:solidFill>
                  <a:srgbClr val="000000"/>
                </a:solidFill>
                <a:latin typeface="Lucida Sans Unicode" pitchFamily="34" charset="0"/>
                <a:ea typeface="mspgothic"/>
                <a:cs typeface="mspgothic"/>
              </a:rPr>
              <a:t>School and community violence, industrial catastrophes, mass shootings</a:t>
            </a:r>
          </a:p>
          <a:p>
            <a:pPr marL="617538" lvl="1" indent="-228600" algn="l" rtl="0">
              <a:lnSpc>
                <a:spcPct val="70000"/>
              </a:lnSpc>
              <a:spcBef>
                <a:spcPts val="325"/>
              </a:spcBef>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200">
              <a:solidFill>
                <a:srgbClr val="000000"/>
              </a:solidFill>
              <a:latin typeface="Lucida Sans Unicode" pitchFamily="34" charset="0"/>
              <a:ea typeface="mspgothic"/>
              <a:cs typeface="mspgothic"/>
            </a:endParaRPr>
          </a:p>
          <a:p>
            <a:pPr marL="361950" indent="-255588" algn="l" rtl="0">
              <a:lnSpc>
                <a:spcPct val="70000"/>
              </a:lnSpc>
              <a:spcBef>
                <a:spcPts val="6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a:solidFill>
                  <a:srgbClr val="000000"/>
                </a:solidFill>
                <a:latin typeface="Lucida Sans Unicode" pitchFamily="34" charset="0"/>
                <a:ea typeface="mspgothic"/>
                <a:cs typeface="mspgothic"/>
              </a:rPr>
              <a:t>Domestic violence</a:t>
            </a:r>
          </a:p>
          <a:p>
            <a:pPr marL="617538" lvl="1" indent="-228600" algn="l" rtl="0">
              <a:lnSpc>
                <a:spcPct val="70000"/>
              </a:lnSpc>
              <a:spcBef>
                <a:spcPts val="325"/>
              </a:spcBef>
              <a:buClr>
                <a:srgbClr val="CC0000"/>
              </a:buClr>
              <a:buSzPct val="100000"/>
              <a:buFont typeface="Verdana" pitchFamily="34" charset="0"/>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a:solidFill>
                  <a:srgbClr val="000000"/>
                </a:solidFill>
                <a:latin typeface="Lucida Sans Unicode" pitchFamily="34" charset="0"/>
                <a:ea typeface="mspgothic"/>
                <a:cs typeface="mspgothic"/>
              </a:rPr>
              <a:t>Physical and sexual abuse</a:t>
            </a:r>
          </a:p>
        </p:txBody>
      </p:sp>
      <p:grpSp>
        <p:nvGrpSpPr>
          <p:cNvPr id="51203" name="Group 2"/>
          <p:cNvGrpSpPr>
            <a:grpSpLocks/>
          </p:cNvGrpSpPr>
          <p:nvPr/>
        </p:nvGrpSpPr>
        <p:grpSpPr bwMode="auto">
          <a:xfrm>
            <a:off x="646113" y="381000"/>
            <a:ext cx="8497887" cy="695325"/>
            <a:chOff x="0" y="0"/>
            <a:chExt cx="8497800" cy="695159"/>
          </a:xfrm>
        </p:grpSpPr>
        <p:pic>
          <p:nvPicPr>
            <p:cNvPr id="51206" name="Picture 3"/>
            <p:cNvPicPr>
              <a:picLocks noChangeAspect="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0" y="0"/>
              <a:ext cx="8497800" cy="6951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5" name="Freeform 4"/>
            <p:cNvSpPr/>
            <p:nvPr/>
          </p:nvSpPr>
          <p:spPr>
            <a:xfrm>
              <a:off x="0" y="0"/>
              <a:ext cx="8497800" cy="695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gn="l" rtl="0">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pic>
        <p:nvPicPr>
          <p:cNvPr id="51204" name="Picture 5"/>
          <p:cNvPicPr>
            <a:picLocks noChangeAspect="1"/>
          </p:cNvPicPr>
          <p:nvPr/>
        </p:nvPicPr>
        <p:blipFill>
          <a:blip r:embed="rId4"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6856413" y="5562600"/>
            <a:ext cx="2287587" cy="12954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51205" name="Text Placeholder 6"/>
          <p:cNvSpPr>
            <a:spLocks noGrp="1"/>
          </p:cNvSpPr>
          <p:nvPr>
            <p:ph type="body" idx="4294967295"/>
          </p:nvPr>
        </p:nvSpPr>
        <p:spPr>
          <a:xfrm>
            <a:off x="4876800" y="1219200"/>
            <a:ext cx="4267200" cy="5203825"/>
          </a:xfrm>
        </p:spPr>
        <p:txBody>
          <a:bodyPr/>
          <a:lstStyle/>
          <a:p>
            <a:pPr algn="r" rtl="1">
              <a:lnSpc>
                <a:spcPct val="80000"/>
              </a:lnSpc>
              <a:spcBef>
                <a:spcPts val="600"/>
              </a:spcBef>
            </a:pPr>
            <a:r>
              <a:rPr lang="x-none" sz="3000" smtClean="0"/>
              <a:t>الحروب والنزاعات</a:t>
            </a:r>
            <a:endParaRPr lang="en-US" sz="3000" dirty="0" smtClean="0">
              <a:cs typeface="Arial" pitchFamily="34" charset="0"/>
            </a:endParaRPr>
          </a:p>
          <a:p>
            <a:pPr lvl="1" algn="r" rtl="1">
              <a:lnSpc>
                <a:spcPct val="80000"/>
              </a:lnSpc>
            </a:pPr>
            <a:r>
              <a:rPr lang="x-none" sz="2600" smtClean="0"/>
              <a:t>النزاعات المسلحة ، شاهد على </a:t>
            </a:r>
            <a:r>
              <a:rPr lang="ar-LB" sz="2600" dirty="0" smtClean="0"/>
              <a:t>قتل </a:t>
            </a:r>
            <a:r>
              <a:rPr lang="x-none" sz="2600" smtClean="0"/>
              <a:t>او </a:t>
            </a:r>
            <a:r>
              <a:rPr lang="ar-LB" sz="2600" dirty="0" smtClean="0"/>
              <a:t>إبادة جماعية</a:t>
            </a:r>
            <a:endParaRPr lang="en-US" sz="2600" dirty="0" smtClean="0">
              <a:cs typeface="Arial" pitchFamily="34" charset="0"/>
            </a:endParaRPr>
          </a:p>
          <a:p>
            <a:pPr algn="r" rtl="1">
              <a:lnSpc>
                <a:spcPct val="80000"/>
              </a:lnSpc>
              <a:spcBef>
                <a:spcPts val="600"/>
              </a:spcBef>
            </a:pPr>
            <a:r>
              <a:rPr lang="x-none" sz="3000" smtClean="0"/>
              <a:t>الكوارث الطبيعية</a:t>
            </a:r>
            <a:endParaRPr lang="en-US" sz="3000" dirty="0" smtClean="0">
              <a:cs typeface="Arial" pitchFamily="34" charset="0"/>
            </a:endParaRPr>
          </a:p>
          <a:p>
            <a:pPr lvl="1" algn="r" rtl="1">
              <a:lnSpc>
                <a:spcPct val="80000"/>
              </a:lnSpc>
            </a:pPr>
            <a:r>
              <a:rPr lang="x-none" sz="2600" smtClean="0"/>
              <a:t>الزلازل ، الفيضانات ، الطوفان ، الخ......</a:t>
            </a:r>
            <a:endParaRPr lang="en-US" sz="2600" dirty="0" smtClean="0"/>
          </a:p>
          <a:p>
            <a:pPr algn="r" rtl="1">
              <a:lnSpc>
                <a:spcPct val="80000"/>
              </a:lnSpc>
              <a:spcBef>
                <a:spcPts val="600"/>
              </a:spcBef>
            </a:pPr>
            <a:r>
              <a:rPr lang="x-none" sz="3000" smtClean="0"/>
              <a:t>الكوارث من صنع الانسان</a:t>
            </a:r>
            <a:endParaRPr lang="en-US" sz="3000" dirty="0" smtClean="0">
              <a:cs typeface="Arial" pitchFamily="34" charset="0"/>
            </a:endParaRPr>
          </a:p>
          <a:p>
            <a:pPr lvl="1" algn="r" rtl="1">
              <a:lnSpc>
                <a:spcPct val="80000"/>
              </a:lnSpc>
            </a:pPr>
            <a:r>
              <a:rPr lang="x-none" sz="2600" smtClean="0"/>
              <a:t>العنف المدرسي او ال</a:t>
            </a:r>
            <a:r>
              <a:rPr lang="ar-AE" sz="2600" dirty="0" smtClean="0"/>
              <a:t>م</a:t>
            </a:r>
            <a:r>
              <a:rPr lang="x-none" sz="2600" smtClean="0"/>
              <a:t>جتمعي ، الكوارث الصناعية ، القتل ال</a:t>
            </a:r>
            <a:r>
              <a:rPr lang="ar-LB" sz="2600" dirty="0" smtClean="0"/>
              <a:t>جماعي</a:t>
            </a:r>
            <a:endParaRPr lang="en-US" sz="2600" dirty="0" smtClean="0">
              <a:cs typeface="Arial" pitchFamily="34" charset="0"/>
            </a:endParaRPr>
          </a:p>
          <a:p>
            <a:pPr algn="r" rtl="1">
              <a:lnSpc>
                <a:spcPct val="80000"/>
              </a:lnSpc>
              <a:spcBef>
                <a:spcPts val="600"/>
              </a:spcBef>
            </a:pPr>
            <a:r>
              <a:rPr lang="x-none" sz="3000" smtClean="0"/>
              <a:t>العنف</a:t>
            </a:r>
            <a:r>
              <a:rPr lang="ar-LB" sz="3000" dirty="0" smtClean="0"/>
              <a:t> الأسري</a:t>
            </a:r>
            <a:endParaRPr lang="en-US" sz="3000" dirty="0" smtClean="0">
              <a:cs typeface="Arial" pitchFamily="34" charset="0"/>
            </a:endParaRPr>
          </a:p>
          <a:p>
            <a:pPr lvl="1" algn="r" rtl="1">
              <a:lnSpc>
                <a:spcPct val="80000"/>
              </a:lnSpc>
            </a:pPr>
            <a:r>
              <a:rPr lang="ar-LB" sz="2600" dirty="0" smtClean="0"/>
              <a:t>إ</a:t>
            </a:r>
            <a:r>
              <a:rPr lang="x-none" sz="2600" smtClean="0"/>
              <a:t>س</a:t>
            </a:r>
            <a:r>
              <a:rPr lang="ar-LB" sz="2600" dirty="0" smtClean="0"/>
              <a:t>ا</a:t>
            </a:r>
            <a:r>
              <a:rPr lang="x-none" sz="2600" smtClean="0"/>
              <a:t>ءة معاملة جسدية او جنسية</a:t>
            </a:r>
            <a:endParaRPr lang="en-US" sz="2600" dirty="0" smtClean="0">
              <a:cs typeface="Arial"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1330391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reeform 1"/>
          <p:cNvSpPr>
            <a:spLocks noChangeArrowheads="1"/>
          </p:cNvSpPr>
          <p:nvPr/>
        </p:nvSpPr>
        <p:spPr bwMode="auto">
          <a:xfrm>
            <a:off x="304800" y="2057400"/>
            <a:ext cx="4572000" cy="48006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marL="361950" indent="-255588" algn="l" rtl="0">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a:cs typeface="mspgothic"/>
              </a:rPr>
              <a:t>Home</a:t>
            </a:r>
          </a:p>
          <a:p>
            <a:pPr marL="361950" indent="-255588" algn="l" rtl="0">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a:cs typeface="mspgothic"/>
              </a:rPr>
              <a:t>Familiar environment</a:t>
            </a:r>
          </a:p>
          <a:p>
            <a:pPr marL="361950" indent="-255588" algn="l" rtl="0">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a:cs typeface="mspgothic"/>
              </a:rPr>
              <a:t>Livelihood</a:t>
            </a:r>
          </a:p>
          <a:p>
            <a:pPr marL="361950" indent="-255588" algn="l" rtl="0">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a:cs typeface="mspgothic"/>
              </a:rPr>
              <a:t>Food security</a:t>
            </a:r>
          </a:p>
          <a:p>
            <a:pPr marL="361950" indent="-255588" algn="l" rtl="0">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a:cs typeface="mspgothic"/>
              </a:rPr>
              <a:t>Basic services such as schools and health care</a:t>
            </a:r>
          </a:p>
          <a:p>
            <a:pPr marL="361950" indent="-255588" algn="l" rtl="0">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a:cs typeface="mspgothic"/>
              </a:rPr>
              <a:t>Loved ones</a:t>
            </a:r>
          </a:p>
          <a:p>
            <a:pPr marL="361950" indent="-255588" algn="l" rtl="0">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600" dirty="0">
                <a:solidFill>
                  <a:srgbClr val="000000"/>
                </a:solidFill>
                <a:latin typeface="Lucida Sans Unicode" pitchFamily="34" charset="0"/>
                <a:ea typeface="mspgothic"/>
                <a:cs typeface="mspgothic"/>
              </a:rPr>
              <a:t>Normal social interactions with friends/</a:t>
            </a:r>
            <a:r>
              <a:rPr lang="en-GB" altLang="ja-JP" sz="2600" dirty="0" err="1">
                <a:solidFill>
                  <a:srgbClr val="000000"/>
                </a:solidFill>
                <a:latin typeface="Lucida Sans Unicode" pitchFamily="34" charset="0"/>
                <a:ea typeface="mspgothic"/>
                <a:cs typeface="mspgothic"/>
              </a:rPr>
              <a:t>neighbors</a:t>
            </a:r>
            <a:endParaRPr lang="en-GB" altLang="ja-JP" sz="2600" dirty="0">
              <a:solidFill>
                <a:srgbClr val="000000"/>
              </a:solidFill>
              <a:latin typeface="Lucida Sans Unicode" pitchFamily="34" charset="0"/>
              <a:ea typeface="mspgothic"/>
              <a:cs typeface="mspgothic"/>
            </a:endParaRPr>
          </a:p>
        </p:txBody>
      </p:sp>
      <p:grpSp>
        <p:nvGrpSpPr>
          <p:cNvPr id="52227" name="Group 2"/>
          <p:cNvGrpSpPr>
            <a:grpSpLocks/>
          </p:cNvGrpSpPr>
          <p:nvPr/>
        </p:nvGrpSpPr>
        <p:grpSpPr bwMode="auto">
          <a:xfrm>
            <a:off x="304800" y="457200"/>
            <a:ext cx="9120188" cy="1157288"/>
            <a:chOff x="30240" y="49320"/>
            <a:chExt cx="9120240" cy="1157040"/>
          </a:xfrm>
        </p:grpSpPr>
        <p:pic>
          <p:nvPicPr>
            <p:cNvPr id="52229" name="Picture 3"/>
            <p:cNvPicPr>
              <a:picLocks noChangeAspect="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30240" y="49320"/>
              <a:ext cx="9120240" cy="115704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5" name="Freeform 4"/>
            <p:cNvSpPr/>
            <p:nvPr/>
          </p:nvSpPr>
          <p:spPr>
            <a:xfrm>
              <a:off x="30240" y="49320"/>
              <a:ext cx="9120240" cy="1157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gn="l" rtl="0">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49157" name="Text Placeholder 6"/>
          <p:cNvSpPr>
            <a:spLocks noGrp="1"/>
          </p:cNvSpPr>
          <p:nvPr>
            <p:ph type="body" idx="4294967295"/>
          </p:nvPr>
        </p:nvSpPr>
        <p:spPr>
          <a:xfrm>
            <a:off x="4419600" y="1524000"/>
            <a:ext cx="4294187" cy="4378325"/>
          </a:xfrm>
        </p:spPr>
        <p:txBody>
          <a:bodyPr/>
          <a:lstStyle/>
          <a:p>
            <a:pPr algn="r" rtl="1">
              <a:spcBef>
                <a:spcPts val="200"/>
              </a:spcBef>
            </a:pPr>
            <a:r>
              <a:rPr lang="x-none" sz="2800" dirty="0" smtClean="0"/>
              <a:t>المنزل</a:t>
            </a:r>
          </a:p>
          <a:p>
            <a:pPr algn="r" rtl="1">
              <a:spcBef>
                <a:spcPts val="200"/>
              </a:spcBef>
            </a:pPr>
            <a:r>
              <a:rPr lang="x-none" sz="2800" dirty="0" smtClean="0"/>
              <a:t>البيئة المحببة / المعروفة</a:t>
            </a:r>
          </a:p>
          <a:p>
            <a:pPr algn="r" rtl="1">
              <a:spcBef>
                <a:spcPts val="200"/>
              </a:spcBef>
            </a:pPr>
            <a:r>
              <a:rPr lang="x-none" sz="2800" dirty="0" smtClean="0"/>
              <a:t>الرزق</a:t>
            </a:r>
            <a:endParaRPr lang="ar-AE" sz="2800" dirty="0" smtClean="0"/>
          </a:p>
          <a:p>
            <a:pPr algn="r" rtl="1">
              <a:spcBef>
                <a:spcPts val="200"/>
              </a:spcBef>
            </a:pPr>
            <a:r>
              <a:rPr lang="ar-AE" sz="2800" dirty="0" smtClean="0"/>
              <a:t>الأمن الغذائي</a:t>
            </a:r>
            <a:endParaRPr lang="x-none" sz="2800" dirty="0" smtClean="0"/>
          </a:p>
          <a:p>
            <a:pPr algn="r" rtl="1">
              <a:spcBef>
                <a:spcPts val="200"/>
              </a:spcBef>
            </a:pPr>
            <a:r>
              <a:rPr lang="x-none" sz="2800" dirty="0" smtClean="0"/>
              <a:t>الخدمات الأساسية مثل: المدارس والرعاية الصحية.</a:t>
            </a:r>
          </a:p>
          <a:p>
            <a:pPr algn="r" rtl="1">
              <a:spcBef>
                <a:spcPts val="200"/>
              </a:spcBef>
            </a:pPr>
            <a:r>
              <a:rPr lang="ar-LB" sz="2800" dirty="0" smtClean="0"/>
              <a:t>الأ</a:t>
            </a:r>
            <a:r>
              <a:rPr lang="x-none" sz="2800" dirty="0" smtClean="0"/>
              <a:t>حباء </a:t>
            </a:r>
            <a:endParaRPr lang="ar-LB" sz="2800" dirty="0" smtClean="0"/>
          </a:p>
          <a:p>
            <a:pPr algn="r" rtl="1">
              <a:spcBef>
                <a:spcPts val="200"/>
              </a:spcBef>
            </a:pPr>
            <a:r>
              <a:rPr lang="x-none" sz="2800" dirty="0" smtClean="0"/>
              <a:t>التفاعلات الإجتماعية الطبيعية مع الأصدقاء والجيران.</a:t>
            </a:r>
          </a:p>
          <a:p>
            <a:pPr algn="r" rtl="1" eaLnBrk="1">
              <a:lnSpc>
                <a:spcPct val="101000"/>
              </a:lnSpc>
              <a:spcBef>
                <a:spcPts val="700"/>
              </a:spcBef>
              <a:buClr>
                <a:srgbClr val="CC0000"/>
              </a:buClr>
            </a:pPr>
            <a:endParaRPr kumimoji="0" lang="ja-JP" altLang="en-US" dirty="0" smtClean="0">
              <a:solidFill>
                <a:srgbClr val="000000"/>
              </a:solidFill>
              <a:ea typeface="mspgothic"/>
              <a:cs typeface="mspgothic"/>
            </a:endParaRPr>
          </a:p>
        </p:txBody>
      </p:sp>
    </p:spTree>
    <p:extLst>
      <p:ext uri="{BB962C8B-B14F-4D97-AF65-F5344CB8AC3E}">
        <p14:creationId xmlns:p14="http://schemas.microsoft.com/office/powerpoint/2010/main" xmlns="" xmlns:mv="urn:schemas-microsoft-com:mac:vml" xmlns:mc="http://schemas.openxmlformats.org/markup-compatibility/2006" val="40145684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reeform 1"/>
          <p:cNvSpPr>
            <a:spLocks noChangeArrowheads="1"/>
          </p:cNvSpPr>
          <p:nvPr/>
        </p:nvSpPr>
        <p:spPr bwMode="auto">
          <a:xfrm>
            <a:off x="381000" y="1524000"/>
            <a:ext cx="4419600" cy="5029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80000"/>
              </a:lnSpc>
              <a:spcBef>
                <a:spcPts val="2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200" dirty="0" smtClean="0">
              <a:solidFill>
                <a:srgbClr val="CC0000"/>
              </a:solidFill>
              <a:latin typeface="Lucida Sans Unicode" pitchFamily="34" charset="0"/>
              <a:ea typeface="mspgothic" charset="-128"/>
            </a:endParaRPr>
          </a:p>
          <a:p>
            <a:pPr marL="361950" indent="-255588">
              <a:lnSpc>
                <a:spcPct val="80000"/>
              </a:lnSpc>
              <a:spcBef>
                <a:spcPts val="2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CC0000"/>
                </a:solidFill>
                <a:latin typeface="Lucida Sans Unicode" pitchFamily="34" charset="0"/>
                <a:ea typeface="mspgothic" charset="-128"/>
              </a:rPr>
              <a:t>for children</a:t>
            </a:r>
          </a:p>
          <a:p>
            <a:pPr marL="361950" indent="-255588">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Care and protection of parents/caregivers</a:t>
            </a:r>
          </a:p>
          <a:p>
            <a:pPr marL="361950" indent="-255588">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Developmental opportunity, such as normal play and </a:t>
            </a:r>
            <a:r>
              <a:rPr lang="en-GB" altLang="ja-JP" sz="2200" dirty="0" smtClean="0">
                <a:solidFill>
                  <a:srgbClr val="000000"/>
                </a:solidFill>
                <a:latin typeface="Lucida Sans Unicode" pitchFamily="34" charset="0"/>
                <a:ea typeface="mspgothic" charset="-128"/>
              </a:rPr>
              <a:t>education</a:t>
            </a:r>
            <a:endParaRPr lang="x-none" altLang="ja-JP" sz="2200" dirty="0">
              <a:solidFill>
                <a:srgbClr val="000000"/>
              </a:solidFill>
              <a:latin typeface="Lucida Sans Unicode" pitchFamily="34" charset="0"/>
              <a:ea typeface="mspgothic" charset="-128"/>
            </a:endParaRPr>
          </a:p>
          <a:p>
            <a:pPr marL="106362">
              <a:lnSpc>
                <a:spcPct val="80000"/>
              </a:lnSpc>
              <a:spcBef>
                <a:spcPts val="200"/>
              </a:spcBef>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smtClean="0">
                <a:solidFill>
                  <a:srgbClr val="000000"/>
                </a:solidFill>
                <a:latin typeface="Lucida Sans Unicode" pitchFamily="34" charset="0"/>
                <a:ea typeface="mspgothic" charset="-128"/>
              </a:rPr>
              <a:t> </a:t>
            </a:r>
            <a:endParaRPr lang="en-GB" altLang="ja-JP" sz="2200" dirty="0">
              <a:solidFill>
                <a:srgbClr val="000000"/>
              </a:solidFill>
              <a:latin typeface="Lucida Sans Unicode" pitchFamily="34" charset="0"/>
              <a:ea typeface="mspgothic" charset="-128"/>
            </a:endParaRPr>
          </a:p>
          <a:p>
            <a:pPr marL="361950" indent="-255588">
              <a:lnSpc>
                <a:spcPct val="80000"/>
              </a:lnSpc>
              <a:spcBef>
                <a:spcPts val="200"/>
              </a:spcBef>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CC0000"/>
                </a:solidFill>
                <a:latin typeface="Lucida Sans Unicode" pitchFamily="34" charset="0"/>
                <a:ea typeface="mspgothic" charset="-128"/>
              </a:rPr>
              <a:t>for older people</a:t>
            </a:r>
          </a:p>
          <a:p>
            <a:pPr marL="361950" indent="-255588">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latin typeface="Lucida Sans Unicode" pitchFamily="34" charset="0"/>
                <a:ea typeface="mspgothic" charset="-128"/>
              </a:rPr>
              <a:t>Pace of daily living</a:t>
            </a:r>
          </a:p>
          <a:p>
            <a:pPr marL="361950" indent="-255588">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latin typeface="Lucida Sans Unicode" pitchFamily="34" charset="0"/>
                <a:ea typeface="mspgothic" charset="-128"/>
              </a:rPr>
              <a:t>Care and support from family</a:t>
            </a:r>
          </a:p>
          <a:p>
            <a:pPr marL="361950" indent="-255588">
              <a:lnSpc>
                <a:spcPct val="80000"/>
              </a:lnSpc>
              <a:spcBef>
                <a:spcPts val="2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latin typeface="Lucida Sans Unicode" pitchFamily="34" charset="0"/>
                <a:ea typeface="mspgothic" charset="-128"/>
              </a:rPr>
              <a:t>Access to needed medication or services</a:t>
            </a:r>
          </a:p>
          <a:p>
            <a:pPr marL="361950" indent="-255588">
              <a:lnSpc>
                <a:spcPct val="80000"/>
              </a:lnSpc>
              <a:spcBef>
                <a:spcPts val="200"/>
              </a:spcBef>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FF0000"/>
                </a:solidFill>
                <a:latin typeface="Lucida Sans Unicode" pitchFamily="34" charset="0"/>
                <a:ea typeface="mspgothic" charset="-128"/>
              </a:rPr>
              <a:t>   </a:t>
            </a:r>
          </a:p>
          <a:p>
            <a:pPr marL="361950" indent="-255588">
              <a:lnSpc>
                <a:spcPct val="80000"/>
              </a:lnSpc>
              <a:spcBef>
                <a:spcPts val="200"/>
              </a:spcBef>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en-US" sz="2200" dirty="0">
              <a:solidFill>
                <a:srgbClr val="FF0000"/>
              </a:solidFill>
              <a:latin typeface="Lucida Sans Unicode" pitchFamily="34" charset="0"/>
              <a:ea typeface="mspgothic" charset="-128"/>
            </a:endParaRPr>
          </a:p>
        </p:txBody>
      </p:sp>
      <p:sp>
        <p:nvSpPr>
          <p:cNvPr id="5" name="Freeform 4"/>
          <p:cNvSpPr/>
          <p:nvPr/>
        </p:nvSpPr>
        <p:spPr bwMode="auto">
          <a:xfrm>
            <a:off x="444500" y="381000"/>
            <a:ext cx="8699500" cy="11572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sp>
        <p:nvSpPr>
          <p:cNvPr id="50180" name="Text Placeholder 5"/>
          <p:cNvSpPr>
            <a:spLocks noGrp="1"/>
          </p:cNvSpPr>
          <p:nvPr>
            <p:ph type="body" idx="4294967295"/>
          </p:nvPr>
        </p:nvSpPr>
        <p:spPr>
          <a:xfrm>
            <a:off x="4572000" y="1143000"/>
            <a:ext cx="4343400" cy="5334000"/>
          </a:xfrm>
        </p:spPr>
        <p:txBody>
          <a:bodyPr/>
          <a:lstStyle/>
          <a:p>
            <a:pPr algn="r" rtl="1">
              <a:spcBef>
                <a:spcPts val="200"/>
              </a:spcBef>
              <a:buNone/>
            </a:pPr>
            <a:r>
              <a:rPr lang="ar-LB" sz="2800" dirty="0" smtClean="0">
                <a:solidFill>
                  <a:srgbClr val="FF0000"/>
                </a:solidFill>
                <a:latin typeface="Lucida Sans Unicode" pitchFamily="34" charset="0"/>
              </a:rPr>
              <a:t>ن</a:t>
            </a:r>
            <a:r>
              <a:rPr lang="x-none" sz="2800" dirty="0" smtClean="0">
                <a:solidFill>
                  <a:srgbClr val="FF0000"/>
                </a:solidFill>
                <a:latin typeface="Lucida Sans Unicode" pitchFamily="34" charset="0"/>
              </a:rPr>
              <a:t>ت</a:t>
            </a:r>
            <a:r>
              <a:rPr lang="ar-LB" sz="2800" dirty="0" smtClean="0">
                <a:solidFill>
                  <a:srgbClr val="FF0000"/>
                </a:solidFill>
                <a:latin typeface="Lucida Sans Unicode" pitchFamily="34" charset="0"/>
              </a:rPr>
              <a:t>ائج</a:t>
            </a:r>
            <a:r>
              <a:rPr lang="x-none" sz="2800" dirty="0" smtClean="0">
                <a:solidFill>
                  <a:srgbClr val="FF0000"/>
                </a:solidFill>
                <a:latin typeface="Lucida Sans Unicode" pitchFamily="34" charset="0"/>
              </a:rPr>
              <a:t> </a:t>
            </a:r>
            <a:r>
              <a:rPr lang="ar-LB" sz="2800" dirty="0" smtClean="0">
                <a:solidFill>
                  <a:srgbClr val="FF0000"/>
                </a:solidFill>
                <a:latin typeface="Lucida Sans Unicode" pitchFamily="34" charset="0"/>
              </a:rPr>
              <a:t>إ</a:t>
            </a:r>
            <a:r>
              <a:rPr lang="x-none" sz="2800" dirty="0" smtClean="0">
                <a:solidFill>
                  <a:srgbClr val="FF0000"/>
                </a:solidFill>
                <a:latin typeface="Lucida Sans Unicode" pitchFamily="34" charset="0"/>
              </a:rPr>
              <a:t>ضافية للأطفال:</a:t>
            </a:r>
            <a:endParaRPr lang="en-US" sz="2800" dirty="0" smtClean="0">
              <a:solidFill>
                <a:srgbClr val="FF0000"/>
              </a:solidFill>
              <a:latin typeface="Lucida Sans Unicode" pitchFamily="34" charset="0"/>
            </a:endParaRPr>
          </a:p>
          <a:p>
            <a:pPr algn="r" rtl="1">
              <a:spcBef>
                <a:spcPts val="200"/>
              </a:spcBef>
            </a:pPr>
            <a:r>
              <a:rPr lang="x-none" sz="2800" dirty="0" smtClean="0">
                <a:latin typeface="Lucida Sans Unicode" pitchFamily="34" charset="0"/>
              </a:rPr>
              <a:t>الرعاية والحماية المقدمة من الأهل / مقدمي الرعاية.</a:t>
            </a:r>
          </a:p>
          <a:p>
            <a:pPr algn="r" rtl="1">
              <a:spcBef>
                <a:spcPts val="200"/>
              </a:spcBef>
            </a:pPr>
            <a:r>
              <a:rPr lang="x-none" sz="2800" dirty="0" smtClean="0">
                <a:latin typeface="Lucida Sans Unicode" pitchFamily="34" charset="0"/>
              </a:rPr>
              <a:t>فرص التطور ، مثل </a:t>
            </a:r>
            <a:r>
              <a:rPr lang="ar-LB" sz="2800" dirty="0" smtClean="0">
                <a:latin typeface="Lucida Sans Unicode" pitchFamily="34" charset="0"/>
              </a:rPr>
              <a:t>ا</a:t>
            </a:r>
            <a:r>
              <a:rPr lang="x-none" sz="2800" dirty="0" smtClean="0">
                <a:latin typeface="Lucida Sans Unicode" pitchFamily="34" charset="0"/>
              </a:rPr>
              <a:t>للعب</a:t>
            </a:r>
            <a:r>
              <a:rPr lang="ar-LB" sz="2800" dirty="0" smtClean="0">
                <a:latin typeface="Lucida Sans Unicode" pitchFamily="34" charset="0"/>
              </a:rPr>
              <a:t> </a:t>
            </a:r>
            <a:r>
              <a:rPr lang="x-none" sz="2800" dirty="0" smtClean="0">
                <a:latin typeface="Lucida Sans Unicode" pitchFamily="34" charset="0"/>
              </a:rPr>
              <a:t>الطبيعي</a:t>
            </a:r>
            <a:r>
              <a:rPr lang="ar-LB" sz="2800" dirty="0" smtClean="0">
                <a:latin typeface="Lucida Sans Unicode" pitchFamily="34" charset="0"/>
              </a:rPr>
              <a:t> والتعليم</a:t>
            </a:r>
            <a:r>
              <a:rPr lang="x-none" sz="2800" dirty="0" smtClean="0">
                <a:latin typeface="Lucida Sans Unicode" pitchFamily="34" charset="0"/>
              </a:rPr>
              <a:t>.</a:t>
            </a:r>
            <a:endParaRPr lang="ar-LB" sz="2800" dirty="0" smtClean="0">
              <a:latin typeface="Lucida Sans Unicode" pitchFamily="34" charset="0"/>
            </a:endParaRPr>
          </a:p>
          <a:p>
            <a:pPr algn="r" rtl="1">
              <a:spcBef>
                <a:spcPts val="200"/>
              </a:spcBef>
              <a:buNone/>
            </a:pPr>
            <a:r>
              <a:rPr kumimoji="0" lang="ar-LB" altLang="ja-JP" sz="2800" dirty="0" smtClean="0">
                <a:solidFill>
                  <a:schemeClr val="accent2"/>
                </a:solidFill>
                <a:latin typeface="Lucida Sans Unicode" pitchFamily="34" charset="0"/>
                <a:ea typeface="mspgothic" charset="-128"/>
              </a:rPr>
              <a:t>لكبار السن</a:t>
            </a:r>
          </a:p>
          <a:p>
            <a:pPr algn="r" rtl="1">
              <a:spcBef>
                <a:spcPts val="200"/>
              </a:spcBef>
              <a:buFont typeface="Wingdings" pitchFamily="2" charset="2"/>
              <a:buChar char="Ø"/>
            </a:pPr>
            <a:r>
              <a:rPr kumimoji="0" lang="ar-LB" altLang="ja-JP" sz="2800" dirty="0" smtClean="0">
                <a:latin typeface="Lucida Sans Unicode" pitchFamily="34" charset="0"/>
                <a:ea typeface="mspgothic" charset="-128"/>
              </a:rPr>
              <a:t>نمط الحياة اليومية</a:t>
            </a:r>
          </a:p>
          <a:p>
            <a:pPr algn="r" rtl="1">
              <a:spcBef>
                <a:spcPts val="200"/>
              </a:spcBef>
              <a:buFont typeface="Wingdings" pitchFamily="2" charset="2"/>
              <a:buChar char="Ø"/>
            </a:pPr>
            <a:r>
              <a:rPr kumimoji="0" lang="ar-LB" altLang="ja-JP" sz="2800" dirty="0" smtClean="0">
                <a:latin typeface="Lucida Sans Unicode" pitchFamily="34" charset="0"/>
                <a:ea typeface="mspgothic" charset="-128"/>
              </a:rPr>
              <a:t>الدعم والرعاية من أفراد العائلة</a:t>
            </a:r>
          </a:p>
          <a:p>
            <a:pPr algn="r" rtl="1">
              <a:spcBef>
                <a:spcPts val="200"/>
              </a:spcBef>
              <a:buFont typeface="Wingdings" pitchFamily="2" charset="2"/>
              <a:buChar char="Ø"/>
            </a:pPr>
            <a:r>
              <a:rPr kumimoji="0" lang="ar-LB" altLang="ja-JP" sz="2800" dirty="0" smtClean="0">
                <a:latin typeface="Lucida Sans Unicode" pitchFamily="34" charset="0"/>
                <a:ea typeface="mspgothic" charset="-128"/>
              </a:rPr>
              <a:t>الوصول الى الدواء والخدمات التي يحتاجونها.</a:t>
            </a:r>
            <a:endParaRPr kumimoji="0" lang="en-US" altLang="ja-JP" dirty="0" smtClean="0">
              <a:ea typeface="mspgothic" charset="-128"/>
            </a:endParaRPr>
          </a:p>
          <a:p>
            <a:pPr marL="363538" eaLnBrk="1">
              <a:lnSpc>
                <a:spcPct val="101000"/>
              </a:lnSpc>
              <a:spcBef>
                <a:spcPts val="1200"/>
              </a:spcBef>
              <a:buClr>
                <a:srgbClr val="CC0000"/>
              </a:buClr>
              <a:buFont typeface="Wingdings 3" pitchFamily="18" charset="2"/>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dirty="0" smtClean="0">
              <a:solidFill>
                <a:srgbClr val="000000"/>
              </a:solidFill>
              <a:ea typeface="mspgothic" charset="-128"/>
            </a:endParaRPr>
          </a:p>
        </p:txBody>
      </p:sp>
      <p:sp>
        <p:nvSpPr>
          <p:cNvPr id="50181" name="テキスト ボックス 2"/>
          <p:cNvSpPr txBox="1">
            <a:spLocks noChangeArrowheads="1"/>
          </p:cNvSpPr>
          <p:nvPr/>
        </p:nvSpPr>
        <p:spPr bwMode="auto">
          <a:xfrm>
            <a:off x="6629400" y="914400"/>
            <a:ext cx="1905000" cy="461963"/>
          </a:xfrm>
          <a:prstGeom prst="rect">
            <a:avLst/>
          </a:prstGeom>
          <a:noFill/>
          <a:ln w="9525">
            <a:noFill/>
            <a:miter lim="800000"/>
            <a:headEnd/>
            <a:tailEnd/>
          </a:ln>
        </p:spPr>
        <p:txBody>
          <a:bodyPr>
            <a:spAutoFit/>
          </a:bodyPr>
          <a:lstStyle/>
          <a:p>
            <a:endParaRPr kumimoji="1" lang="ja-JP" altLang="en-US"/>
          </a:p>
        </p:txBody>
      </p:sp>
      <p:grpSp>
        <p:nvGrpSpPr>
          <p:cNvPr id="8" name="Group 2"/>
          <p:cNvGrpSpPr>
            <a:grpSpLocks/>
          </p:cNvGrpSpPr>
          <p:nvPr/>
        </p:nvGrpSpPr>
        <p:grpSpPr bwMode="auto">
          <a:xfrm>
            <a:off x="23812" y="304800"/>
            <a:ext cx="9120188" cy="1157288"/>
            <a:chOff x="30240" y="49320"/>
            <a:chExt cx="9120240" cy="1157040"/>
          </a:xfrm>
        </p:grpSpPr>
        <p:pic>
          <p:nvPicPr>
            <p:cNvPr id="9" name="Picture 3"/>
            <p:cNvPicPr>
              <a:picLocks noChangeAspect="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30240" y="49320"/>
              <a:ext cx="9120240" cy="115704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10" name="Freeform 9"/>
            <p:cNvSpPr/>
            <p:nvPr/>
          </p:nvSpPr>
          <p:spPr>
            <a:xfrm>
              <a:off x="30240" y="49320"/>
              <a:ext cx="9120240" cy="1157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gn="l" rtl="0">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26" name="Group 1"/>
          <p:cNvGrpSpPr>
            <a:grpSpLocks/>
          </p:cNvGrpSpPr>
          <p:nvPr/>
        </p:nvGrpSpPr>
        <p:grpSpPr bwMode="auto">
          <a:xfrm>
            <a:off x="3276600" y="2209800"/>
            <a:ext cx="3381375" cy="4219575"/>
            <a:chOff x="3276720" y="2209680"/>
            <a:chExt cx="3381120" cy="4219559"/>
          </a:xfrm>
        </p:grpSpPr>
        <p:pic>
          <p:nvPicPr>
            <p:cNvPr id="52233" name="Picture 2"/>
            <p:cNvPicPr>
              <a:picLocks noChangeAspect="1"/>
            </p:cNvPicPr>
            <p:nvPr/>
          </p:nvPicPr>
          <p:blipFill>
            <a:blip r:embed="rId3" cstate="print"/>
            <a:srcRect/>
            <a:stretch>
              <a:fillRect/>
            </a:stretch>
          </p:blipFill>
          <p:spPr bwMode="auto">
            <a:xfrm>
              <a:off x="3276720" y="2209680"/>
              <a:ext cx="3381120" cy="4219559"/>
            </a:xfrm>
            <a:prstGeom prst="rect">
              <a:avLst/>
            </a:prstGeom>
            <a:noFill/>
            <a:ln w="9360">
              <a:solidFill>
                <a:srgbClr val="353232"/>
              </a:solidFill>
              <a:miter lim="800000"/>
              <a:headEnd/>
              <a:tailEnd/>
            </a:ln>
          </p:spPr>
        </p:pic>
        <p:sp>
          <p:nvSpPr>
            <p:cNvPr id="4" name="Freeform 3"/>
            <p:cNvSpPr/>
            <p:nvPr/>
          </p:nvSpPr>
          <p:spPr>
            <a:xfrm>
              <a:off x="3276720" y="2209680"/>
              <a:ext cx="3381120" cy="4219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grpSp>
        <p:nvGrpSpPr>
          <p:cNvPr id="52227" name="Group 4"/>
          <p:cNvGrpSpPr>
            <a:grpSpLocks/>
          </p:cNvGrpSpPr>
          <p:nvPr/>
        </p:nvGrpSpPr>
        <p:grpSpPr bwMode="auto">
          <a:xfrm>
            <a:off x="304800" y="356250"/>
            <a:ext cx="7086600" cy="1374903"/>
            <a:chOff x="268200" y="42840"/>
            <a:chExt cx="8467920" cy="1487519"/>
          </a:xfrm>
        </p:grpSpPr>
        <p:pic>
          <p:nvPicPr>
            <p:cNvPr id="52231" name="Picture 5"/>
            <p:cNvPicPr>
              <a:picLocks noChangeAspect="1"/>
            </p:cNvPicPr>
            <p:nvPr/>
          </p:nvPicPr>
          <p:blipFill>
            <a:blip r:embed="rId4" cstate="print"/>
            <a:srcRect/>
            <a:stretch>
              <a:fillRect/>
            </a:stretch>
          </p:blipFill>
          <p:spPr bwMode="auto">
            <a:xfrm>
              <a:off x="268200" y="42840"/>
              <a:ext cx="8012655" cy="1487519"/>
            </a:xfrm>
            <a:prstGeom prst="rect">
              <a:avLst/>
            </a:prstGeom>
            <a:noFill/>
            <a:ln w="9525">
              <a:noFill/>
              <a:miter lim="800000"/>
              <a:headEnd/>
              <a:tailEnd/>
            </a:ln>
          </p:spPr>
        </p:pic>
        <p:sp>
          <p:nvSpPr>
            <p:cNvPr id="7" name="Freeform 6"/>
            <p:cNvSpPr/>
            <p:nvPr/>
          </p:nvSpPr>
          <p:spPr>
            <a:xfrm>
              <a:off x="268200" y="42840"/>
              <a:ext cx="8467920" cy="1487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8" name="Freeform 7"/>
          <p:cNvSpPr/>
          <p:nvPr/>
        </p:nvSpPr>
        <p:spPr>
          <a:xfrm>
            <a:off x="533400" y="2057400"/>
            <a:ext cx="2743200" cy="1447800"/>
          </a:xfrm>
          <a:custGeom>
            <a:avLst>
              <a:gd name="f0" fmla="val 22479"/>
              <a:gd name="f1" fmla="val 20475"/>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f6 1 21600"/>
              <a:gd name="f15" fmla="*/ f7 1 21600"/>
              <a:gd name="f16" fmla="*/ f8 1 180"/>
              <a:gd name="f17" fmla="pin -2147483647 f0 2147483647"/>
              <a:gd name="f18" fmla="pin -2147483647 f1 2147483647"/>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ahXY gdRefX="f0" minX="f9" maxX="f10" gdRefY="f1" minY="f9" maxY="f10">
                <a:pos x="f23" y="f24"/>
              </a:ahXY>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noFill/>
          <a:ln w="9360">
            <a:solidFill>
              <a:srgbClr val="000000"/>
            </a:solidFill>
            <a:prstDash val="solid"/>
            <a:miter/>
          </a:ln>
        </p:spPr>
        <p:txBody>
          <a:bodyPr wrap="none" lIns="90000" tIns="46800" rIns="90000" bIns="46800"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sp>
        <p:nvSpPr>
          <p:cNvPr id="52229" name="TextBox 8"/>
          <p:cNvSpPr txBox="1">
            <a:spLocks noChangeArrowheads="1"/>
          </p:cNvSpPr>
          <p:nvPr/>
        </p:nvSpPr>
        <p:spPr bwMode="auto">
          <a:xfrm>
            <a:off x="838200" y="2286000"/>
            <a:ext cx="2209800" cy="1524000"/>
          </a:xfrm>
          <a:prstGeom prst="rect">
            <a:avLst/>
          </a:prstGeom>
          <a:noFill/>
          <a:ln w="9525">
            <a:noFill/>
            <a:miter lim="800000"/>
            <a:headEnd/>
            <a:tailEnd/>
          </a:ln>
        </p:spPr>
        <p:txBody>
          <a:bodyPr lIns="90000" tIns="45000" rIns="90000" bIns="45000"/>
          <a:lstStyle/>
          <a:p>
            <a:pPr algn="ctr" rtl="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ar-LB" altLang="ja-JP" sz="2800" dirty="0" smtClean="0">
                <a:solidFill>
                  <a:srgbClr val="000000"/>
                </a:solidFill>
                <a:latin typeface="Lucida Sans Unicode" pitchFamily="34" charset="0"/>
                <a:cs typeface="Lucida Sans Unicode" pitchFamily="34" charset="0"/>
              </a:rPr>
              <a:t>أعتقد بأنه الضغط النفسي</a:t>
            </a:r>
            <a:endParaRPr lang="ja-JP" altLang="ja-JP" sz="2800" dirty="0">
              <a:solidFill>
                <a:srgbClr val="000000"/>
              </a:solidFill>
              <a:latin typeface="Lucida Sans Unicode" pitchFamily="34" charset="0"/>
              <a:cs typeface="Lucida Sans Unicode" pitchFamily="34" charset="0"/>
            </a:endParaRPr>
          </a:p>
        </p:txBody>
      </p:sp>
      <p:sp>
        <p:nvSpPr>
          <p:cNvPr id="52230" name="テキスト ボックス 1"/>
          <p:cNvSpPr txBox="1">
            <a:spLocks noChangeArrowheads="1"/>
          </p:cNvSpPr>
          <p:nvPr/>
        </p:nvSpPr>
        <p:spPr bwMode="auto">
          <a:xfrm>
            <a:off x="3733800" y="1207934"/>
            <a:ext cx="5181600" cy="523220"/>
          </a:xfrm>
          <a:prstGeom prst="rect">
            <a:avLst/>
          </a:prstGeom>
          <a:noFill/>
          <a:ln w="9525">
            <a:noFill/>
            <a:miter lim="800000"/>
            <a:headEnd/>
            <a:tailEnd/>
          </a:ln>
        </p:spPr>
        <p:txBody>
          <a:bodyPr>
            <a:spAutoFit/>
          </a:bodyPr>
          <a:lstStyle/>
          <a:p>
            <a:pPr algn="r" rtl="1"/>
            <a:r>
              <a:rPr kumimoji="1" lang="ar-LB" altLang="ja-JP" sz="2800" b="1" dirty="0" smtClean="0">
                <a:solidFill>
                  <a:srgbClr val="C00000"/>
                </a:solidFill>
              </a:rPr>
              <a:t>كيف تعلم أنك تختبر الضغط النفسي؟</a:t>
            </a:r>
            <a:endParaRPr kumimoji="1" lang="ja-JP" altLang="en-US" sz="2800" b="1" dirty="0">
              <a:solidFill>
                <a:srgbClr val="C00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1"/>
          <p:cNvSpPr>
            <a:spLocks noChangeArrowheads="1"/>
          </p:cNvSpPr>
          <p:nvPr/>
        </p:nvSpPr>
        <p:spPr bwMode="auto">
          <a:xfrm>
            <a:off x="0" y="2133600"/>
            <a:ext cx="4648200" cy="3505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Our hair standing on end</a:t>
            </a:r>
          </a:p>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Our </a:t>
            </a:r>
            <a:r>
              <a:rPr lang="en-GB" altLang="ja-JP" sz="2200" dirty="0" smtClean="0">
                <a:solidFill>
                  <a:srgbClr val="000000"/>
                </a:solidFill>
                <a:latin typeface="Lucida Sans Unicode" pitchFamily="34" charset="0"/>
                <a:ea typeface="mspgothic" charset="-128"/>
              </a:rPr>
              <a:t>pupils </a:t>
            </a:r>
            <a:r>
              <a:rPr lang="en-GB" altLang="ja-JP" sz="2200" dirty="0">
                <a:solidFill>
                  <a:srgbClr val="000000"/>
                </a:solidFill>
                <a:latin typeface="Lucida Sans Unicode" pitchFamily="34" charset="0"/>
                <a:ea typeface="mspgothic" charset="-128"/>
              </a:rPr>
              <a:t>dilate</a:t>
            </a:r>
          </a:p>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We sweat to regulate our temperature</a:t>
            </a:r>
          </a:p>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Our mouth is dry</a:t>
            </a:r>
          </a:p>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We breathe faster to get more oxygen</a:t>
            </a:r>
          </a:p>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Our heart beats faster to pump more blood</a:t>
            </a:r>
          </a:p>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dirty="0">
                <a:solidFill>
                  <a:srgbClr val="000000"/>
                </a:solidFill>
                <a:latin typeface="Lucida Sans Unicode" pitchFamily="34" charset="0"/>
                <a:ea typeface="mspgothic" charset="-128"/>
              </a:rPr>
              <a:t>All our blood goes to our brain and </a:t>
            </a:r>
            <a:r>
              <a:rPr lang="en-GB" altLang="ja-JP" sz="2200" dirty="0" smtClean="0">
                <a:solidFill>
                  <a:srgbClr val="000000"/>
                </a:solidFill>
                <a:latin typeface="Lucida Sans Unicode" pitchFamily="34" charset="0"/>
                <a:ea typeface="mspgothic" charset="-128"/>
              </a:rPr>
              <a:t>muscles</a:t>
            </a:r>
          </a:p>
          <a:p>
            <a:pPr marL="361950" indent="-255588">
              <a:lnSpc>
                <a:spcPct val="8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200" b="1" dirty="0" smtClean="0">
                <a:solidFill>
                  <a:srgbClr val="00B050"/>
                </a:solidFill>
                <a:latin typeface="Lucida Sans Unicode" pitchFamily="34" charset="0"/>
                <a:ea typeface="mspgothic" charset="-128"/>
              </a:rPr>
              <a:t>This is an adaptive response!</a:t>
            </a:r>
            <a:endParaRPr lang="en-GB" altLang="ja-JP" sz="2200" b="1" dirty="0">
              <a:solidFill>
                <a:srgbClr val="00B050"/>
              </a:solidFill>
              <a:latin typeface="Lucida Sans Unicode" pitchFamily="34" charset="0"/>
              <a:ea typeface="mspgothic" charset="-128"/>
            </a:endParaRPr>
          </a:p>
          <a:p>
            <a:pPr marL="361950" indent="-255588">
              <a:lnSpc>
                <a:spcPct val="8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en-US" sz="2000" dirty="0">
              <a:solidFill>
                <a:srgbClr val="000000"/>
              </a:solidFill>
              <a:latin typeface="Lucida Sans Unicode" pitchFamily="34" charset="0"/>
              <a:ea typeface="mspgothic" charset="-128"/>
            </a:endParaRPr>
          </a:p>
        </p:txBody>
      </p:sp>
      <p:grpSp>
        <p:nvGrpSpPr>
          <p:cNvPr id="53251" name="Group 2"/>
          <p:cNvGrpSpPr>
            <a:grpSpLocks/>
          </p:cNvGrpSpPr>
          <p:nvPr/>
        </p:nvGrpSpPr>
        <p:grpSpPr bwMode="auto">
          <a:xfrm>
            <a:off x="152400" y="361147"/>
            <a:ext cx="7315200" cy="1315253"/>
            <a:chOff x="225360" y="122400"/>
            <a:chExt cx="9163913" cy="1341360"/>
          </a:xfrm>
        </p:grpSpPr>
        <p:pic>
          <p:nvPicPr>
            <p:cNvPr id="53254" name="Picture 3"/>
            <p:cNvPicPr>
              <a:picLocks noChangeAspect="1"/>
            </p:cNvPicPr>
            <p:nvPr/>
          </p:nvPicPr>
          <p:blipFill>
            <a:blip r:embed="rId3" cstate="print"/>
            <a:srcRect/>
            <a:stretch>
              <a:fillRect/>
            </a:stretch>
          </p:blipFill>
          <p:spPr bwMode="auto">
            <a:xfrm>
              <a:off x="225360" y="122400"/>
              <a:ext cx="9163913" cy="1341360"/>
            </a:xfrm>
            <a:prstGeom prst="rect">
              <a:avLst/>
            </a:prstGeom>
            <a:noFill/>
            <a:ln w="9525">
              <a:noFill/>
              <a:miter lim="800000"/>
              <a:headEnd/>
              <a:tailEnd/>
            </a:ln>
          </p:spPr>
        </p:pic>
        <p:sp>
          <p:nvSpPr>
            <p:cNvPr id="5" name="Freeform 4"/>
            <p:cNvSpPr/>
            <p:nvPr/>
          </p:nvSpPr>
          <p:spPr>
            <a:xfrm>
              <a:off x="225360" y="122400"/>
              <a:ext cx="8467920" cy="1341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53252" name="Text Placeholder 5"/>
          <p:cNvSpPr>
            <a:spLocks noGrp="1"/>
          </p:cNvSpPr>
          <p:nvPr>
            <p:ph type="body" idx="4294967295"/>
          </p:nvPr>
        </p:nvSpPr>
        <p:spPr>
          <a:xfrm>
            <a:off x="5280025" y="2209800"/>
            <a:ext cx="3863975" cy="4243213"/>
          </a:xfrm>
        </p:spPr>
        <p:txBody>
          <a:bodyPr wrap="square">
            <a:spAutoFit/>
          </a:bodyPr>
          <a:lstStyle/>
          <a:p>
            <a:pPr algn="r" rtl="1">
              <a:lnSpc>
                <a:spcPct val="80000"/>
              </a:lnSpc>
            </a:pPr>
            <a:r>
              <a:rPr lang="ar-LB" sz="2800" dirty="0" smtClean="0">
                <a:latin typeface="Lucida Sans Unicode" pitchFamily="34" charset="0"/>
                <a:cs typeface="Arial" charset="0"/>
              </a:rPr>
              <a:t>انتصاب الشعر</a:t>
            </a:r>
            <a:endParaRPr lang="en-US" sz="2800" dirty="0" smtClean="0">
              <a:latin typeface="Lucida Sans Unicode" pitchFamily="34" charset="0"/>
              <a:cs typeface="Arial" charset="0"/>
            </a:endParaRPr>
          </a:p>
          <a:p>
            <a:pPr algn="r" rtl="1">
              <a:lnSpc>
                <a:spcPct val="80000"/>
              </a:lnSpc>
            </a:pPr>
            <a:r>
              <a:rPr lang="en-US" sz="2800" dirty="0" err="1" smtClean="0">
                <a:latin typeface="Lucida Sans Unicode" pitchFamily="34" charset="0"/>
                <a:cs typeface="Arial" charset="0"/>
              </a:rPr>
              <a:t>توسع</a:t>
            </a:r>
            <a:r>
              <a:rPr lang="en-US" sz="2800" dirty="0" smtClean="0">
                <a:latin typeface="Lucida Sans Unicode" pitchFamily="34" charset="0"/>
                <a:cs typeface="Arial" charset="0"/>
              </a:rPr>
              <a:t> </a:t>
            </a:r>
            <a:r>
              <a:rPr lang="en-US" sz="2800" dirty="0" err="1" smtClean="0">
                <a:latin typeface="Lucida Sans Unicode" pitchFamily="34" charset="0"/>
                <a:cs typeface="Arial" charset="0"/>
              </a:rPr>
              <a:t>حدقة</a:t>
            </a:r>
            <a:r>
              <a:rPr lang="en-US" sz="2800" dirty="0" smtClean="0">
                <a:latin typeface="Lucida Sans Unicode" pitchFamily="34" charset="0"/>
                <a:cs typeface="Arial" charset="0"/>
              </a:rPr>
              <a:t> </a:t>
            </a:r>
            <a:r>
              <a:rPr lang="en-US" sz="2800" dirty="0" err="1" smtClean="0">
                <a:latin typeface="Lucida Sans Unicode" pitchFamily="34" charset="0"/>
                <a:cs typeface="Arial" charset="0"/>
              </a:rPr>
              <a:t>العين</a:t>
            </a:r>
            <a:endParaRPr lang="en-US" sz="2800" dirty="0" smtClean="0">
              <a:latin typeface="Lucida Sans Unicode" pitchFamily="34" charset="0"/>
              <a:cs typeface="Arial" charset="0"/>
            </a:endParaRPr>
          </a:p>
          <a:p>
            <a:pPr algn="r" rtl="1">
              <a:lnSpc>
                <a:spcPct val="80000"/>
              </a:lnSpc>
            </a:pPr>
            <a:r>
              <a:rPr lang="ar-LB" sz="2800" dirty="0" smtClean="0">
                <a:latin typeface="Lucida Sans Unicode" pitchFamily="34" charset="0"/>
                <a:cs typeface="Arial" charset="0"/>
              </a:rPr>
              <a:t>التعرق لضبط حرارة الجسم</a:t>
            </a:r>
            <a:endParaRPr lang="en-US" sz="2800" dirty="0" smtClean="0">
              <a:latin typeface="Lucida Sans Unicode" pitchFamily="34" charset="0"/>
              <a:cs typeface="Arial" charset="0"/>
            </a:endParaRPr>
          </a:p>
          <a:p>
            <a:pPr algn="r" rtl="1">
              <a:lnSpc>
                <a:spcPct val="80000"/>
              </a:lnSpc>
            </a:pPr>
            <a:r>
              <a:rPr lang="en-US" sz="2800" dirty="0" err="1" smtClean="0">
                <a:latin typeface="Lucida Sans Unicode" pitchFamily="34" charset="0"/>
                <a:cs typeface="Arial" charset="0"/>
              </a:rPr>
              <a:t>جفاف</a:t>
            </a:r>
            <a:r>
              <a:rPr lang="en-US" sz="2800" dirty="0" smtClean="0">
                <a:latin typeface="Lucida Sans Unicode" pitchFamily="34" charset="0"/>
                <a:cs typeface="Arial" charset="0"/>
              </a:rPr>
              <a:t> </a:t>
            </a:r>
            <a:r>
              <a:rPr lang="en-US" sz="2800" dirty="0" err="1" smtClean="0">
                <a:latin typeface="Lucida Sans Unicode" pitchFamily="34" charset="0"/>
                <a:cs typeface="Arial" charset="0"/>
              </a:rPr>
              <a:t>الفم</a:t>
            </a:r>
            <a:endParaRPr lang="en-US" sz="2800" dirty="0" smtClean="0">
              <a:latin typeface="Lucida Sans Unicode" pitchFamily="34" charset="0"/>
              <a:cs typeface="Arial" charset="0"/>
            </a:endParaRPr>
          </a:p>
          <a:p>
            <a:pPr algn="r" rtl="1">
              <a:lnSpc>
                <a:spcPct val="80000"/>
              </a:lnSpc>
            </a:pPr>
            <a:r>
              <a:rPr lang="en-US" sz="2800" dirty="0" err="1" smtClean="0">
                <a:latin typeface="Lucida Sans Unicode" pitchFamily="34" charset="0"/>
                <a:cs typeface="Arial" charset="0"/>
              </a:rPr>
              <a:t>التنفس</a:t>
            </a:r>
            <a:r>
              <a:rPr lang="en-US" sz="2800" dirty="0" smtClean="0">
                <a:latin typeface="Lucida Sans Unicode" pitchFamily="34" charset="0"/>
                <a:cs typeface="Arial" charset="0"/>
              </a:rPr>
              <a:t> </a:t>
            </a:r>
            <a:r>
              <a:rPr lang="en-US" sz="2800" dirty="0" err="1" smtClean="0">
                <a:latin typeface="Lucida Sans Unicode" pitchFamily="34" charset="0"/>
                <a:cs typeface="Arial" charset="0"/>
              </a:rPr>
              <a:t>السريع</a:t>
            </a:r>
            <a:r>
              <a:rPr lang="en-US" sz="2800" dirty="0" smtClean="0">
                <a:latin typeface="Lucida Sans Unicode" pitchFamily="34" charset="0"/>
                <a:cs typeface="Arial" charset="0"/>
              </a:rPr>
              <a:t> </a:t>
            </a:r>
            <a:r>
              <a:rPr lang="ar-LB" sz="2800" dirty="0" smtClean="0">
                <a:latin typeface="Lucida Sans Unicode" pitchFamily="34" charset="0"/>
                <a:cs typeface="Arial" charset="0"/>
              </a:rPr>
              <a:t>للحصول على المزيد من الأوكسجين</a:t>
            </a:r>
            <a:endParaRPr lang="en-US" sz="2800" dirty="0" smtClean="0">
              <a:latin typeface="Lucida Sans Unicode" pitchFamily="34" charset="0"/>
              <a:cs typeface="Arial" charset="0"/>
            </a:endParaRPr>
          </a:p>
          <a:p>
            <a:pPr algn="r" rtl="1">
              <a:lnSpc>
                <a:spcPct val="80000"/>
              </a:lnSpc>
            </a:pPr>
            <a:r>
              <a:rPr lang="ar-LB" sz="2800" dirty="0" smtClean="0">
                <a:latin typeface="Lucida Sans Unicode" pitchFamily="34" charset="0"/>
                <a:cs typeface="Arial" charset="0"/>
              </a:rPr>
              <a:t>ازدياد نبض</a:t>
            </a:r>
            <a:r>
              <a:rPr lang="en-US" sz="2800" dirty="0" smtClean="0">
                <a:latin typeface="Lucida Sans Unicode" pitchFamily="34" charset="0"/>
                <a:cs typeface="Arial" charset="0"/>
              </a:rPr>
              <a:t> </a:t>
            </a:r>
            <a:r>
              <a:rPr lang="en-US" sz="2800" dirty="0" err="1" smtClean="0">
                <a:latin typeface="Lucida Sans Unicode" pitchFamily="34" charset="0"/>
                <a:cs typeface="Arial" charset="0"/>
              </a:rPr>
              <a:t>القلب</a:t>
            </a:r>
            <a:r>
              <a:rPr lang="ar-LB" sz="2800" dirty="0" smtClean="0">
                <a:latin typeface="Lucida Sans Unicode" pitchFamily="34" charset="0"/>
                <a:cs typeface="Arial" charset="0"/>
              </a:rPr>
              <a:t> لضخ المزيد من الدم</a:t>
            </a:r>
          </a:p>
          <a:p>
            <a:pPr algn="r" rtl="1">
              <a:lnSpc>
                <a:spcPct val="80000"/>
              </a:lnSpc>
            </a:pPr>
            <a:r>
              <a:rPr lang="ar-LB" sz="2800" dirty="0" smtClean="0">
                <a:latin typeface="Lucida Sans Unicode" pitchFamily="34" charset="0"/>
                <a:cs typeface="Arial" charset="0"/>
              </a:rPr>
              <a:t>ينتقل الدم بأكمله الى الدماغ والعضلات</a:t>
            </a:r>
          </a:p>
          <a:p>
            <a:pPr algn="r" rtl="1">
              <a:lnSpc>
                <a:spcPct val="80000"/>
              </a:lnSpc>
              <a:buNone/>
            </a:pPr>
            <a:r>
              <a:rPr lang="ar-LB" sz="2800" b="1" dirty="0" smtClean="0">
                <a:solidFill>
                  <a:srgbClr val="008000"/>
                </a:solidFill>
                <a:latin typeface="Lucida Sans Unicode" pitchFamily="34" charset="0"/>
                <a:cs typeface="Arial" charset="0"/>
              </a:rPr>
              <a:t>هذه استجابة التكيّف!</a:t>
            </a:r>
          </a:p>
        </p:txBody>
      </p:sp>
      <p:sp>
        <p:nvSpPr>
          <p:cNvPr id="53253" name="テキスト ボックス 2"/>
          <p:cNvSpPr txBox="1">
            <a:spLocks noChangeArrowheads="1"/>
          </p:cNvSpPr>
          <p:nvPr/>
        </p:nvSpPr>
        <p:spPr bwMode="auto">
          <a:xfrm>
            <a:off x="4663440" y="838200"/>
            <a:ext cx="4480560" cy="954107"/>
          </a:xfrm>
          <a:prstGeom prst="rect">
            <a:avLst/>
          </a:prstGeom>
          <a:noFill/>
          <a:ln w="9525">
            <a:noFill/>
            <a:miter lim="800000"/>
            <a:headEnd/>
            <a:tailEnd/>
          </a:ln>
        </p:spPr>
        <p:txBody>
          <a:bodyPr wrap="square">
            <a:spAutoFit/>
          </a:bodyPr>
          <a:lstStyle/>
          <a:p>
            <a:pPr algn="r" rtl="1"/>
            <a:r>
              <a:rPr kumimoji="1" lang="ar-LB" altLang="ja-JP" sz="2800" dirty="0" smtClean="0">
                <a:solidFill>
                  <a:srgbClr val="C00000"/>
                </a:solidFill>
              </a:rPr>
              <a:t>قد نختبر الأمور التالية خلال وضع شديد الوطأة</a:t>
            </a:r>
            <a:endParaRPr kumimoji="1" lang="ja-JP" altLang="en-US" sz="2800" dirty="0">
              <a:solidFill>
                <a:srgbClr val="C00000"/>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4191000" y="1676400"/>
            <a:ext cx="1739900" cy="1179902"/>
          </a:xfrm>
          <a:prstGeom prst="rect">
            <a:avLst/>
          </a:prstGeom>
          <a:noFill/>
          <a:ln>
            <a:noFill/>
          </a:ln>
          <a:effectLst/>
          <a:extLst>
            <a:ext uri="{909E8E84-426E-40DD-AFC4-6F175D3DCCD1}">
              <a14:hiddenFill xmlns:a14="http://schemas.microsoft.com/office/drawing/2010/main" xmlns="" xmlns:mv="urn:schemas-microsoft-com:mac:vml" xmlns:mc="http://schemas.openxmlformats.org/markup-compatibility/2006">
                <a:solidFill>
                  <a:schemeClr val="accent1"/>
                </a:solidFill>
              </a14:hiddenFill>
            </a:ext>
            <a:ext uri="{91240B29-F687-4F45-9708-019B960494DF}">
              <a14:hiddenLine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1"/>
          <p:cNvSpPr>
            <a:spLocks noChangeArrowheads="1"/>
          </p:cNvSpPr>
          <p:nvPr/>
        </p:nvSpPr>
        <p:spPr bwMode="auto">
          <a:xfrm>
            <a:off x="304800" y="2057400"/>
            <a:ext cx="4724400" cy="37338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9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dirty="0">
                <a:solidFill>
                  <a:srgbClr val="000000"/>
                </a:solidFill>
                <a:latin typeface="Lucida Sans Unicode" pitchFamily="34" charset="0"/>
                <a:ea typeface="mspgothic" charset="-128"/>
              </a:rPr>
              <a:t>Psychological responses: involving </a:t>
            </a:r>
            <a:r>
              <a:rPr lang="en-GB" altLang="ja-JP" dirty="0">
                <a:solidFill>
                  <a:srgbClr val="C00000"/>
                </a:solidFill>
                <a:latin typeface="Lucida Sans Unicode" pitchFamily="34" charset="0"/>
                <a:ea typeface="mspgothic" charset="-128"/>
              </a:rPr>
              <a:t>emotions, thoughts</a:t>
            </a:r>
            <a:r>
              <a:rPr lang="en-GB" altLang="ja-JP" dirty="0">
                <a:solidFill>
                  <a:srgbClr val="FF0000"/>
                </a:solidFill>
                <a:latin typeface="Lucida Sans Unicode" pitchFamily="34" charset="0"/>
                <a:ea typeface="mspgothic" charset="-128"/>
              </a:rPr>
              <a:t>, </a:t>
            </a:r>
            <a:r>
              <a:rPr lang="en-GB" altLang="ja-JP" dirty="0">
                <a:solidFill>
                  <a:srgbClr val="000000"/>
                </a:solidFill>
                <a:latin typeface="Lucida Sans Unicode" pitchFamily="34" charset="0"/>
                <a:ea typeface="mspgothic" charset="-128"/>
              </a:rPr>
              <a:t>and</a:t>
            </a:r>
            <a:r>
              <a:rPr lang="en-GB" altLang="ja-JP" dirty="0">
                <a:solidFill>
                  <a:srgbClr val="FF0000"/>
                </a:solidFill>
                <a:latin typeface="Lucida Sans Unicode" pitchFamily="34" charset="0"/>
                <a:ea typeface="mspgothic" charset="-128"/>
              </a:rPr>
              <a:t> </a:t>
            </a:r>
            <a:r>
              <a:rPr lang="en-GB" altLang="ja-JP" dirty="0" err="1" smtClean="0">
                <a:solidFill>
                  <a:srgbClr val="C00000"/>
                </a:solidFill>
                <a:latin typeface="Lucida Sans Unicode" pitchFamily="34" charset="0"/>
                <a:ea typeface="mspgothic" charset="-128"/>
              </a:rPr>
              <a:t>behaviors</a:t>
            </a:r>
            <a:endParaRPr lang="en-GB" altLang="ja-JP" dirty="0">
              <a:solidFill>
                <a:srgbClr val="000000"/>
              </a:solidFill>
              <a:latin typeface="Lucida Sans Unicode" pitchFamily="34" charset="0"/>
              <a:ea typeface="mspgothic" charset="-128"/>
            </a:endParaRPr>
          </a:p>
          <a:p>
            <a:pPr marL="361950" indent="-255588">
              <a:lnSpc>
                <a:spcPct val="90000"/>
              </a:lnSpc>
              <a:spcBef>
                <a:spcPts val="400"/>
              </a:spcBef>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dirty="0" smtClean="0">
              <a:solidFill>
                <a:srgbClr val="000000"/>
              </a:solidFill>
              <a:latin typeface="Lucida Sans Unicode" pitchFamily="34" charset="0"/>
              <a:ea typeface="mspgothic" charset="-128"/>
            </a:endParaRPr>
          </a:p>
          <a:p>
            <a:pPr marL="361950" indent="-255588">
              <a:lnSpc>
                <a:spcPct val="9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dirty="0">
                <a:solidFill>
                  <a:srgbClr val="C00000"/>
                </a:solidFill>
                <a:latin typeface="Lucida Sans Unicode" pitchFamily="34" charset="0"/>
                <a:ea typeface="mspgothic" charset="-128"/>
              </a:rPr>
              <a:t>Physical</a:t>
            </a:r>
            <a:r>
              <a:rPr lang="en-GB" altLang="ja-JP" dirty="0">
                <a:solidFill>
                  <a:srgbClr val="000000"/>
                </a:solidFill>
                <a:latin typeface="Lucida Sans Unicode" pitchFamily="34" charset="0"/>
                <a:ea typeface="mspgothic" charset="-128"/>
              </a:rPr>
              <a:t> responses: involving bodily systems</a:t>
            </a:r>
          </a:p>
        </p:txBody>
      </p:sp>
      <p:grpSp>
        <p:nvGrpSpPr>
          <p:cNvPr id="57347" name="Group 2"/>
          <p:cNvGrpSpPr>
            <a:grpSpLocks/>
          </p:cNvGrpSpPr>
          <p:nvPr/>
        </p:nvGrpSpPr>
        <p:grpSpPr bwMode="auto">
          <a:xfrm>
            <a:off x="146050" y="188913"/>
            <a:ext cx="8699500" cy="1341437"/>
            <a:chOff x="146160" y="188280"/>
            <a:chExt cx="8699400" cy="1341720"/>
          </a:xfrm>
        </p:grpSpPr>
        <p:pic>
          <p:nvPicPr>
            <p:cNvPr id="57351" name="Picture 3"/>
            <p:cNvPicPr>
              <a:picLocks noChangeAspect="1"/>
            </p:cNvPicPr>
            <p:nvPr/>
          </p:nvPicPr>
          <p:blipFill>
            <a:blip r:embed="rId3" cstate="print"/>
            <a:srcRect/>
            <a:stretch>
              <a:fillRect/>
            </a:stretch>
          </p:blipFill>
          <p:spPr bwMode="auto">
            <a:xfrm>
              <a:off x="146160" y="188280"/>
              <a:ext cx="8699400" cy="1341720"/>
            </a:xfrm>
            <a:prstGeom prst="rect">
              <a:avLst/>
            </a:prstGeom>
            <a:noFill/>
            <a:ln w="9525">
              <a:noFill/>
              <a:miter lim="800000"/>
              <a:headEnd/>
              <a:tailEnd/>
            </a:ln>
          </p:spPr>
        </p:pic>
        <p:sp>
          <p:nvSpPr>
            <p:cNvPr id="5" name="Freeform 4"/>
            <p:cNvSpPr/>
            <p:nvPr/>
          </p:nvSpPr>
          <p:spPr>
            <a:xfrm>
              <a:off x="146160" y="188280"/>
              <a:ext cx="8699400" cy="1341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pic>
        <p:nvPicPr>
          <p:cNvPr id="6" name="Picture 5"/>
          <p:cNvPicPr>
            <a:picLocks noChangeAspect="1"/>
          </p:cNvPicPr>
          <p:nvPr/>
        </p:nvPicPr>
        <p:blipFill>
          <a:blip r:embed="rId4" cstate="print"/>
          <a:srcRect/>
          <a:stretch>
            <a:fillRect/>
          </a:stretch>
        </p:blipFill>
        <p:spPr bwMode="auto">
          <a:xfrm>
            <a:off x="4114800" y="4876800"/>
            <a:ext cx="1400175" cy="979488"/>
          </a:xfrm>
          <a:prstGeom prst="rect">
            <a:avLst/>
          </a:prstGeom>
          <a:noFill/>
          <a:ln w="9525">
            <a:noFill/>
            <a:miter lim="800000"/>
            <a:headEnd/>
            <a:tailEnd/>
          </a:ln>
          <a:effectLst>
            <a:outerShdw dist="139498" dir="2700000" algn="tl" rotWithShape="0">
              <a:srgbClr val="333333">
                <a:alpha val="64999"/>
              </a:srgbClr>
            </a:outerShdw>
          </a:effectLst>
        </p:spPr>
      </p:pic>
      <p:sp>
        <p:nvSpPr>
          <p:cNvPr id="57349" name="Text Placeholder 6"/>
          <p:cNvSpPr>
            <a:spLocks noGrp="1"/>
          </p:cNvSpPr>
          <p:nvPr>
            <p:ph type="body" idx="4294967295"/>
          </p:nvPr>
        </p:nvSpPr>
        <p:spPr>
          <a:xfrm>
            <a:off x="5064125" y="2057400"/>
            <a:ext cx="4079875" cy="4378325"/>
          </a:xfrm>
        </p:spPr>
        <p:txBody>
          <a:bodyPr/>
          <a:lstStyle/>
          <a:p>
            <a:pPr algn="just" rtl="1">
              <a:lnSpc>
                <a:spcPct val="90000"/>
              </a:lnSpc>
            </a:pPr>
            <a:r>
              <a:rPr lang="en-US" sz="2800" dirty="0" err="1" smtClean="0">
                <a:latin typeface="Lucida Sans Unicode" pitchFamily="34" charset="0"/>
                <a:cs typeface="Arial" pitchFamily="34" charset="0"/>
              </a:rPr>
              <a:t>الاستجابات</a:t>
            </a:r>
            <a:r>
              <a:rPr lang="en-US" sz="2800" dirty="0" smtClean="0">
                <a:latin typeface="Lucida Sans Unicode" pitchFamily="34" charset="0"/>
                <a:cs typeface="Arial" pitchFamily="34" charset="0"/>
              </a:rPr>
              <a:t> </a:t>
            </a:r>
            <a:r>
              <a:rPr lang="en-US" sz="2800" dirty="0" err="1" smtClean="0">
                <a:latin typeface="Lucida Sans Unicode" pitchFamily="34" charset="0"/>
                <a:cs typeface="Arial" pitchFamily="34" charset="0"/>
              </a:rPr>
              <a:t>النفسية</a:t>
            </a:r>
            <a:r>
              <a:rPr lang="x-none" sz="2800" dirty="0" smtClean="0">
                <a:latin typeface="Lucida Sans Unicode" pitchFamily="34" charset="0"/>
              </a:rPr>
              <a:t> وتشمل</a:t>
            </a:r>
            <a:r>
              <a:rPr lang="ar-LB" sz="2800" dirty="0" smtClean="0">
                <a:latin typeface="Lucida Sans Unicode" pitchFamily="34" charset="0"/>
              </a:rPr>
              <a:t>: </a:t>
            </a:r>
            <a:r>
              <a:rPr lang="en-US" sz="2800" dirty="0" err="1" smtClean="0">
                <a:solidFill>
                  <a:srgbClr val="FF0000"/>
                </a:solidFill>
                <a:latin typeface="Lucida Sans Unicode" pitchFamily="34" charset="0"/>
                <a:cs typeface="Arial" pitchFamily="34" charset="0"/>
              </a:rPr>
              <a:t>العواطف</a:t>
            </a:r>
            <a:r>
              <a:rPr lang="en-US" sz="2800" dirty="0" smtClean="0">
                <a:solidFill>
                  <a:srgbClr val="FF0000"/>
                </a:solidFill>
                <a:latin typeface="Lucida Sans Unicode" pitchFamily="34" charset="0"/>
                <a:cs typeface="Arial" pitchFamily="34" charset="0"/>
              </a:rPr>
              <a:t> </a:t>
            </a:r>
            <a:r>
              <a:rPr lang="en-US" sz="2800" dirty="0" err="1" smtClean="0">
                <a:solidFill>
                  <a:srgbClr val="FF0000"/>
                </a:solidFill>
                <a:latin typeface="Lucida Sans Unicode" pitchFamily="34" charset="0"/>
                <a:cs typeface="Arial" pitchFamily="34" charset="0"/>
              </a:rPr>
              <a:t>والأفكار</a:t>
            </a:r>
            <a:r>
              <a:rPr lang="en-US" sz="2800" dirty="0" smtClean="0">
                <a:solidFill>
                  <a:srgbClr val="FF0000"/>
                </a:solidFill>
                <a:latin typeface="Lucida Sans Unicode" pitchFamily="34" charset="0"/>
                <a:cs typeface="Arial" pitchFamily="34" charset="0"/>
              </a:rPr>
              <a:t> </a:t>
            </a:r>
            <a:r>
              <a:rPr lang="x-none" sz="2800" dirty="0" smtClean="0">
                <a:solidFill>
                  <a:srgbClr val="FF0000"/>
                </a:solidFill>
                <a:latin typeface="Lucida Sans Unicode" pitchFamily="34" charset="0"/>
              </a:rPr>
              <a:t>و</a:t>
            </a:r>
            <a:r>
              <a:rPr lang="en-US" sz="2800" dirty="0" err="1" smtClean="0">
                <a:solidFill>
                  <a:srgbClr val="FF0000"/>
                </a:solidFill>
                <a:latin typeface="Lucida Sans Unicode" pitchFamily="34" charset="0"/>
                <a:cs typeface="Arial" pitchFamily="34" charset="0"/>
              </a:rPr>
              <a:t>السلوكات</a:t>
            </a:r>
            <a:r>
              <a:rPr lang="en-US" sz="2800" dirty="0" smtClean="0">
                <a:solidFill>
                  <a:srgbClr val="FF0000"/>
                </a:solidFill>
                <a:latin typeface="Lucida Sans Unicode" pitchFamily="34" charset="0"/>
                <a:cs typeface="Arial" pitchFamily="34" charset="0"/>
              </a:rPr>
              <a:t>.</a:t>
            </a:r>
            <a:endParaRPr lang="x-none" sz="2800" dirty="0" smtClean="0">
              <a:solidFill>
                <a:srgbClr val="FF0000"/>
              </a:solidFill>
              <a:latin typeface="Lucida Sans Unicode" pitchFamily="34" charset="0"/>
            </a:endParaRPr>
          </a:p>
          <a:p>
            <a:pPr algn="just" rtl="1">
              <a:lnSpc>
                <a:spcPct val="90000"/>
              </a:lnSpc>
            </a:pPr>
            <a:r>
              <a:rPr lang="en-US" sz="2800" dirty="0" err="1" smtClean="0">
                <a:latin typeface="Lucida Sans Unicode" pitchFamily="34" charset="0"/>
                <a:cs typeface="Arial" pitchFamily="34" charset="0"/>
              </a:rPr>
              <a:t>الاستجابات</a:t>
            </a:r>
            <a:r>
              <a:rPr lang="en-US" sz="2800" dirty="0" smtClean="0">
                <a:latin typeface="Lucida Sans Unicode" pitchFamily="34" charset="0"/>
                <a:cs typeface="Arial" pitchFamily="34" charset="0"/>
              </a:rPr>
              <a:t> </a:t>
            </a:r>
            <a:r>
              <a:rPr lang="en-US" sz="2800" dirty="0" err="1" smtClean="0">
                <a:solidFill>
                  <a:schemeClr val="accent2"/>
                </a:solidFill>
                <a:latin typeface="Lucida Sans Unicode" pitchFamily="34" charset="0"/>
                <a:cs typeface="Arial" pitchFamily="34" charset="0"/>
              </a:rPr>
              <a:t>الجسدية</a:t>
            </a:r>
            <a:r>
              <a:rPr lang="ar-LB" sz="2800" dirty="0" smtClean="0">
                <a:latin typeface="Lucida Sans Unicode" pitchFamily="34" charset="0"/>
              </a:rPr>
              <a:t>:</a:t>
            </a:r>
            <a:r>
              <a:rPr lang="en-US" sz="2800" dirty="0" smtClean="0">
                <a:latin typeface="Lucida Sans Unicode" pitchFamily="34" charset="0"/>
                <a:cs typeface="Arial" pitchFamily="34" charset="0"/>
              </a:rPr>
              <a:t>  </a:t>
            </a:r>
            <a:r>
              <a:rPr lang="x-none" sz="2800" smtClean="0">
                <a:latin typeface="Lucida Sans Unicode" pitchFamily="34" charset="0"/>
              </a:rPr>
              <a:t>و</a:t>
            </a:r>
            <a:r>
              <a:rPr lang="ar-LB" sz="2800" dirty="0" smtClean="0">
                <a:latin typeface="Lucida Sans Unicode" pitchFamily="34" charset="0"/>
                <a:cs typeface="Arial" pitchFamily="34" charset="0"/>
              </a:rPr>
              <a:t>تشمل </a:t>
            </a:r>
            <a:r>
              <a:rPr lang="ar-LB" sz="2800" dirty="0" smtClean="0">
                <a:latin typeface="Lucida Sans Unicode" pitchFamily="34" charset="0"/>
              </a:rPr>
              <a:t>أ</a:t>
            </a:r>
            <a:r>
              <a:rPr lang="x-none" sz="2800" dirty="0" smtClean="0">
                <a:latin typeface="Lucida Sans Unicode" pitchFamily="34" charset="0"/>
              </a:rPr>
              <a:t>جهزة</a:t>
            </a:r>
            <a:r>
              <a:rPr lang="en-US" sz="2800" dirty="0" smtClean="0">
                <a:latin typeface="Lucida Sans Unicode" pitchFamily="34" charset="0"/>
                <a:cs typeface="Arial" pitchFamily="34" charset="0"/>
              </a:rPr>
              <a:t> </a:t>
            </a:r>
            <a:r>
              <a:rPr lang="ar-LB" sz="2800" dirty="0" smtClean="0">
                <a:latin typeface="Lucida Sans Unicode" pitchFamily="34" charset="0"/>
                <a:cs typeface="Arial" pitchFamily="34" charset="0"/>
              </a:rPr>
              <a:t>جسدية</a:t>
            </a:r>
            <a:r>
              <a:rPr lang="x-none" sz="2800" dirty="0" smtClean="0">
                <a:latin typeface="Lucida Sans Unicode" pitchFamily="34" charset="0"/>
              </a:rPr>
              <a:t>.</a:t>
            </a:r>
            <a:endParaRPr lang="en-US" sz="2800" dirty="0">
              <a:latin typeface="Lucida Sans Unicode" pitchFamily="34" charset="0"/>
              <a:cs typeface="Arial" pitchFamily="34" charset="0"/>
            </a:endParaRPr>
          </a:p>
        </p:txBody>
      </p:sp>
      <p:sp>
        <p:nvSpPr>
          <p:cNvPr id="57350" name="テキスト ボックス 2"/>
          <p:cNvSpPr txBox="1">
            <a:spLocks noChangeArrowheads="1"/>
          </p:cNvSpPr>
          <p:nvPr/>
        </p:nvSpPr>
        <p:spPr bwMode="auto">
          <a:xfrm>
            <a:off x="2743200" y="990600"/>
            <a:ext cx="6026150" cy="523875"/>
          </a:xfrm>
          <a:prstGeom prst="rect">
            <a:avLst/>
          </a:prstGeom>
          <a:noFill/>
          <a:ln w="9525">
            <a:noFill/>
            <a:miter lim="800000"/>
            <a:headEnd/>
            <a:tailEnd/>
          </a:ln>
        </p:spPr>
        <p:txBody>
          <a:bodyPr>
            <a:spAutoFit/>
          </a:bodyPr>
          <a:lstStyle/>
          <a:p>
            <a:pPr algn="r" rtl="1"/>
            <a:r>
              <a:rPr kumimoji="1" lang="ar-LB" altLang="ja-JP" sz="2800" dirty="0" smtClean="0"/>
              <a:t>قد يسبب الضغط النفسي استجابات مختلفة تتضمن:</a:t>
            </a:r>
            <a:endParaRPr kumimoji="1" lang="ja-JP" altLang="en-US" sz="28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テキスト ボックス 1"/>
          <p:cNvSpPr txBox="1">
            <a:spLocks noChangeArrowheads="1"/>
          </p:cNvSpPr>
          <p:nvPr/>
        </p:nvSpPr>
        <p:spPr bwMode="auto">
          <a:xfrm>
            <a:off x="304800" y="0"/>
            <a:ext cx="8077200" cy="584776"/>
          </a:xfrm>
          <a:prstGeom prst="rect">
            <a:avLst/>
          </a:prstGeom>
          <a:noFill/>
          <a:ln w="9525">
            <a:noFill/>
            <a:miter lim="800000"/>
            <a:headEnd/>
            <a:tailEnd/>
          </a:ln>
        </p:spPr>
        <p:txBody>
          <a:bodyPr wrap="square">
            <a:spAutoFit/>
          </a:bodyPr>
          <a:lstStyle/>
          <a:p>
            <a:pPr algn="r" rtl="1"/>
            <a:r>
              <a:rPr kumimoji="1" lang="ar-LB" altLang="ja-JP" sz="3200" dirty="0" smtClean="0"/>
              <a:t>أنواع الاستجابات: سلوكية، عاطفية، جسدية، </a:t>
            </a:r>
            <a:r>
              <a:rPr kumimoji="1" lang="ar-LY" altLang="ja-JP" sz="3200" dirty="0" smtClean="0"/>
              <a:t>ادراكية</a:t>
            </a:r>
            <a:endParaRPr kumimoji="1" lang="ja-JP" altLang="en-US" sz="3200" dirty="0"/>
          </a:p>
        </p:txBody>
      </p:sp>
      <p:graphicFrame>
        <p:nvGraphicFramePr>
          <p:cNvPr id="6" name="表 5"/>
          <p:cNvGraphicFramePr>
            <a:graphicFrameLocks noGrp="1"/>
          </p:cNvGraphicFramePr>
          <p:nvPr>
            <p:extLst>
              <p:ext uri="{D42A27DB-BD31-4B8C-83A1-F6EECF244321}">
                <p14:modId xmlns:p14="http://schemas.microsoft.com/office/powerpoint/2010/main" xmlns="" xmlns:mv="urn:schemas-microsoft-com:mac:vml" xmlns:mc="http://schemas.openxmlformats.org/markup-compatibility/2006" val="82654985"/>
              </p:ext>
            </p:extLst>
          </p:nvPr>
        </p:nvGraphicFramePr>
        <p:xfrm>
          <a:off x="304800" y="844980"/>
          <a:ext cx="8610601" cy="5710977"/>
        </p:xfrm>
        <a:graphic>
          <a:graphicData uri="http://schemas.openxmlformats.org/drawingml/2006/table">
            <a:tbl>
              <a:tblPr/>
              <a:tblGrid>
                <a:gridCol w="2060657"/>
                <a:gridCol w="1471898"/>
                <a:gridCol w="1471898"/>
                <a:gridCol w="3606148"/>
              </a:tblGrid>
              <a:tr h="6579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92200" algn="l"/>
                        </a:tabLst>
                      </a:pPr>
                      <a:r>
                        <a:rPr kumimoji="0" lang="x-none" sz="2800" b="1"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ال</a:t>
                      </a:r>
                      <a:r>
                        <a:rPr kumimoji="0" lang="ar-LY" sz="2800" b="1"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إدراكية</a:t>
                      </a:r>
                      <a:endParaRPr kumimoji="0" lang="en-US" sz="2800" b="0"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92200" algn="l"/>
                        </a:tabLst>
                      </a:pPr>
                      <a:r>
                        <a:rPr kumimoji="0" lang="x-none" sz="2800" b="1"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الجسدية</a:t>
                      </a:r>
                      <a:endParaRPr kumimoji="0" lang="en-US" sz="2800" b="0"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92200" algn="l"/>
                        </a:tabLst>
                      </a:pPr>
                      <a:r>
                        <a:rPr kumimoji="0" lang="x-none" sz="2800" b="1"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العاطفية</a:t>
                      </a:r>
                      <a:endParaRPr kumimoji="0" lang="en-US" sz="2800" b="0"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92200" algn="l"/>
                        </a:tabLst>
                      </a:pPr>
                      <a:r>
                        <a:rPr kumimoji="0" lang="x-none" sz="2800" b="1"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السلوكية</a:t>
                      </a:r>
                      <a:endParaRPr kumimoji="0" lang="en-US" sz="2800" b="0" i="0"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941097">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92200" algn="l"/>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 عدم القدرة على</a:t>
                      </a:r>
                      <a:r>
                        <a:rPr kumimoji="0" lang="ar-LB"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 </a:t>
                      </a:r>
                      <a:r>
                        <a:rPr kumimoji="0" lang="x-none"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قبول / التكيف</a:t>
                      </a:r>
                      <a:r>
                        <a:rPr kumimoji="0" lang="ar-LB"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 </a:t>
                      </a:r>
                      <a:r>
                        <a:rPr kumimoji="0" lang="x-none"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مع وفاة </a:t>
                      </a:r>
                      <a:r>
                        <a:rPr kumimoji="0" lang="ar-AE"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 </a:t>
                      </a:r>
                      <a:r>
                        <a:rPr kumimoji="0" lang="x-none"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شخص م</a:t>
                      </a:r>
                      <a:r>
                        <a:rPr kumimoji="0" lang="ar-LB"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قرب</a:t>
                      </a:r>
                      <a:r>
                        <a:rPr kumimoji="0" lang="x-none"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
                      </a:r>
                      <a:br>
                        <a:rPr kumimoji="0" lang="x-none" sz="16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b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آلام في الرأس /صداع</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ردود فعل كرب حادة</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ارتباك شديد</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70548">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92200" algn="l"/>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أحلام م</a:t>
                      </a:r>
                      <a:r>
                        <a:rPr kumimoji="0" lang="ar-LB"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زعج</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ة أو كوابيس </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الآم معدة</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 □</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ردود فعل حزن حادة</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فرط تعاطي المخدرات والكحول، أو استخدام الأدوية</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70548">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92200" algn="l"/>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أفكار مقحمة أو صور</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صعوبات في النوم</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الحزن ،البكاء</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العزل/الانسحاب</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70548">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92200" algn="l"/>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صعوبة التركيز</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ar-LB"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صعوبات في الأكل</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الاهتياج ، الغضب</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سلوك</a:t>
                      </a:r>
                      <a:r>
                        <a:rPr kumimoji="0" lang="ar-LB"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ا</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ت خطرة</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70548">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92200" algn="l"/>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صعوبة التذكر</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سوء الحالة الصحية</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 □</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الشعور بالقلق، الخوف</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سلوك انتكاسي</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70548">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92200" algn="l"/>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صعوبة اتخاذ القرارات</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تعب وإرهاق</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يائس، فاقد للأمل</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قلق من الانفصال</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705823">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92200" algn="l"/>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 □</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الانشغال بالموت/</a:t>
                      </a:r>
                      <a:r>
                        <a:rPr kumimoji="0" lang="ar-A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الدمار</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ar-LB"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ا</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ه</a:t>
                      </a:r>
                      <a:r>
                        <a:rPr kumimoji="0" lang="ar-LB"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ت</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ي</a:t>
                      </a:r>
                      <a:r>
                        <a:rPr kumimoji="0" lang="ar-LB"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ا</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ج مزمن</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الشعور بالذنب أو بالخزي</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سلوك عنيف</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29617">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92200" algn="l"/>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أخرى</a:t>
                      </a: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	</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أخرى</a:t>
                      </a:r>
                      <a:endParaRPr kumimoji="0" lang="ar-LB"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خدر عاطفي، انفصال</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سوء التكيف</a:t>
                      </a:r>
                      <a:endParaRPr kumimoji="0" lang="en-US"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03864">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92200" algn="l"/>
                        </a:tabLst>
                      </a:pPr>
                      <a:endParaRPr kumimoji="0" lang="ar-LB"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LB" sz="16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أخرى</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cs typeface="Times New Roman" pitchFamily="18" charset="0"/>
                        </a:rPr>
                        <a:t>□</a:t>
                      </a:r>
                      <a:r>
                        <a:rPr kumimoji="0" lang="x-none"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أخرى</a:t>
                      </a:r>
                      <a:endParaRPr kumimoji="0" lang="en-US" sz="16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1" name="Group 2"/>
          <p:cNvGrpSpPr>
            <a:grpSpLocks/>
          </p:cNvGrpSpPr>
          <p:nvPr/>
        </p:nvGrpSpPr>
        <p:grpSpPr bwMode="auto">
          <a:xfrm>
            <a:off x="431800" y="304800"/>
            <a:ext cx="8712200" cy="1055688"/>
            <a:chOff x="-171360" y="96840"/>
            <a:chExt cx="8712000" cy="1055519"/>
          </a:xfrm>
        </p:grpSpPr>
        <p:pic>
          <p:nvPicPr>
            <p:cNvPr id="63494" name="Picture 3"/>
            <p:cNvPicPr>
              <a:picLocks noChangeAspect="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171360" y="96840"/>
              <a:ext cx="8712000" cy="105551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5" name="Freeform 4"/>
            <p:cNvSpPr/>
            <p:nvPr/>
          </p:nvSpPr>
          <p:spPr>
            <a:xfrm>
              <a:off x="-171360" y="96840"/>
              <a:ext cx="8712000" cy="1055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gn="l" rtl="0">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63492" name="Text Placeholder 5"/>
          <p:cNvSpPr>
            <a:spLocks noGrp="1"/>
          </p:cNvSpPr>
          <p:nvPr>
            <p:ph type="body" idx="4294967295"/>
          </p:nvPr>
        </p:nvSpPr>
        <p:spPr>
          <a:xfrm>
            <a:off x="4648200" y="2133600"/>
            <a:ext cx="4140200" cy="4995863"/>
          </a:xfrm>
        </p:spPr>
        <p:txBody>
          <a:bodyPr>
            <a:normAutofit/>
          </a:bodyPr>
          <a:lstStyle/>
          <a:p>
            <a:pPr algn="r" rtl="1"/>
            <a:r>
              <a:rPr lang="en-US" sz="2000" b="1" dirty="0" err="1" smtClean="0">
                <a:solidFill>
                  <a:srgbClr val="FF0000"/>
                </a:solidFill>
                <a:cs typeface="Arial" pitchFamily="34" charset="0"/>
              </a:rPr>
              <a:t>دون</a:t>
            </a:r>
            <a:r>
              <a:rPr lang="en-US" sz="2000" b="1" dirty="0" smtClean="0">
                <a:solidFill>
                  <a:srgbClr val="FF0000"/>
                </a:solidFill>
                <a:cs typeface="Arial" pitchFamily="34" charset="0"/>
              </a:rPr>
              <a:t> </a:t>
            </a:r>
            <a:r>
              <a:rPr lang="en-US" sz="2000" b="1" dirty="0" err="1" smtClean="0">
                <a:solidFill>
                  <a:srgbClr val="FF0000"/>
                </a:solidFill>
                <a:cs typeface="Arial" pitchFamily="34" charset="0"/>
              </a:rPr>
              <a:t>سن</a:t>
            </a:r>
            <a:r>
              <a:rPr lang="en-US" sz="2000" b="1" dirty="0" smtClean="0">
                <a:solidFill>
                  <a:srgbClr val="FF0000"/>
                </a:solidFill>
                <a:cs typeface="Arial" pitchFamily="34" charset="0"/>
              </a:rPr>
              <a:t> </a:t>
            </a:r>
            <a:r>
              <a:rPr lang="en-US" sz="2000" b="1" dirty="0" err="1" smtClean="0">
                <a:solidFill>
                  <a:srgbClr val="FF0000"/>
                </a:solidFill>
                <a:cs typeface="Arial" pitchFamily="34" charset="0"/>
              </a:rPr>
              <a:t>الخامسة</a:t>
            </a:r>
            <a:r>
              <a:rPr lang="en-US" sz="2000" b="1" dirty="0" smtClean="0">
                <a:solidFill>
                  <a:srgbClr val="FF0000"/>
                </a:solidFill>
                <a:cs typeface="Arial" pitchFamily="34" charset="0"/>
              </a:rPr>
              <a:t> :</a:t>
            </a:r>
            <a:r>
              <a:rPr lang="en-US" sz="2000" b="1" dirty="0" smtClean="0">
                <a:cs typeface="Arial" pitchFamily="34" charset="0"/>
              </a:rPr>
              <a:t> </a:t>
            </a:r>
            <a:r>
              <a:rPr lang="en-US" sz="2000" b="1" dirty="0" err="1" smtClean="0">
                <a:cs typeface="Arial" pitchFamily="34" charset="0"/>
              </a:rPr>
              <a:t>سلوك</a:t>
            </a:r>
            <a:r>
              <a:rPr lang="en-US" sz="2000" b="1" dirty="0" smtClean="0">
                <a:cs typeface="Arial" pitchFamily="34" charset="0"/>
              </a:rPr>
              <a:t> </a:t>
            </a:r>
            <a:r>
              <a:rPr lang="ar-AE" sz="2000" b="1" dirty="0" smtClean="0"/>
              <a:t>تراجعي</a:t>
            </a:r>
            <a:r>
              <a:rPr lang="en-US" sz="2000" b="1" dirty="0" err="1" smtClean="0">
                <a:cs typeface="Arial" pitchFamily="34" charset="0"/>
              </a:rPr>
              <a:t>،</a:t>
            </a:r>
            <a:r>
              <a:rPr lang="en-US" sz="2000" b="1" dirty="0" smtClean="0">
                <a:cs typeface="Arial" pitchFamily="34" charset="0"/>
              </a:rPr>
              <a:t> </a:t>
            </a:r>
            <a:r>
              <a:rPr lang="en-US" sz="2000" b="1" dirty="0" err="1" smtClean="0">
                <a:cs typeface="Arial" pitchFamily="34" charset="0"/>
              </a:rPr>
              <a:t>التلويث،</a:t>
            </a:r>
            <a:r>
              <a:rPr lang="en-US" sz="2000" b="1" dirty="0" smtClean="0">
                <a:cs typeface="Arial" pitchFamily="34" charset="0"/>
              </a:rPr>
              <a:t> </a:t>
            </a:r>
            <a:r>
              <a:rPr lang="en-US" sz="2000" b="1" dirty="0" err="1" smtClean="0">
                <a:cs typeface="Arial" pitchFamily="34" charset="0"/>
              </a:rPr>
              <a:t>والتبول،</a:t>
            </a:r>
            <a:r>
              <a:rPr lang="en-US" sz="2000" b="1" dirty="0" smtClean="0">
                <a:cs typeface="Arial" pitchFamily="34" charset="0"/>
              </a:rPr>
              <a:t> </a:t>
            </a:r>
            <a:r>
              <a:rPr lang="x-none" sz="2000" b="1" dirty="0" smtClean="0"/>
              <a:t>التعلق</a:t>
            </a:r>
            <a:r>
              <a:rPr lang="en-US" sz="2000" b="1" dirty="0" err="1" smtClean="0">
                <a:cs typeface="Arial" pitchFamily="34" charset="0"/>
              </a:rPr>
              <a:t>،</a:t>
            </a:r>
            <a:r>
              <a:rPr lang="en-US" sz="2000" b="1" dirty="0" smtClean="0">
                <a:cs typeface="Arial" pitchFamily="34" charset="0"/>
              </a:rPr>
              <a:t> </a:t>
            </a:r>
            <a:r>
              <a:rPr lang="en-US" sz="2000" b="1" dirty="0" err="1" smtClean="0">
                <a:cs typeface="Arial" pitchFamily="34" charset="0"/>
              </a:rPr>
              <a:t>والأرق،</a:t>
            </a:r>
            <a:r>
              <a:rPr lang="en-US" sz="2000" b="1" dirty="0" smtClean="0">
                <a:cs typeface="Arial" pitchFamily="34" charset="0"/>
              </a:rPr>
              <a:t> </a:t>
            </a:r>
            <a:r>
              <a:rPr lang="en-US" sz="2000" b="1" dirty="0" err="1" smtClean="0">
                <a:cs typeface="Arial" pitchFamily="34" charset="0"/>
              </a:rPr>
              <a:t>والكوابيس،</a:t>
            </a:r>
            <a:r>
              <a:rPr lang="en-US" sz="2000" b="1" dirty="0" smtClean="0">
                <a:cs typeface="Arial" pitchFamily="34" charset="0"/>
              </a:rPr>
              <a:t> </a:t>
            </a:r>
            <a:r>
              <a:rPr lang="en-US" sz="2000" b="1" dirty="0" err="1" smtClean="0">
                <a:cs typeface="Arial" pitchFamily="34" charset="0"/>
              </a:rPr>
              <a:t>وفقدان</a:t>
            </a:r>
            <a:r>
              <a:rPr lang="en-US" sz="2000" b="1" dirty="0" smtClean="0">
                <a:cs typeface="Arial" pitchFamily="34" charset="0"/>
              </a:rPr>
              <a:t> </a:t>
            </a:r>
            <a:r>
              <a:rPr lang="en-US" sz="2000" b="1" dirty="0" err="1" smtClean="0">
                <a:cs typeface="Arial" pitchFamily="34" charset="0"/>
              </a:rPr>
              <a:t>مهارات</a:t>
            </a:r>
            <a:r>
              <a:rPr lang="en-US" sz="2000" b="1" dirty="0" smtClean="0">
                <a:cs typeface="Arial" pitchFamily="34" charset="0"/>
              </a:rPr>
              <a:t> </a:t>
            </a:r>
            <a:r>
              <a:rPr lang="en-US" sz="2000" b="1" dirty="0" err="1" smtClean="0">
                <a:cs typeface="Arial" pitchFamily="34" charset="0"/>
              </a:rPr>
              <a:t>جديدة</a:t>
            </a:r>
            <a:r>
              <a:rPr lang="en-US" sz="2000" b="1" dirty="0" smtClean="0">
                <a:cs typeface="Arial" pitchFamily="34" charset="0"/>
              </a:rPr>
              <a:t> </a:t>
            </a:r>
            <a:r>
              <a:rPr lang="en-US" sz="2000" b="1" dirty="0" err="1" smtClean="0">
                <a:cs typeface="Arial" pitchFamily="34" charset="0"/>
              </a:rPr>
              <a:t>،</a:t>
            </a:r>
            <a:r>
              <a:rPr lang="en-US" sz="2000" b="1" dirty="0" smtClean="0">
                <a:cs typeface="Arial" pitchFamily="34" charset="0"/>
              </a:rPr>
              <a:t> </a:t>
            </a:r>
            <a:r>
              <a:rPr lang="en-US" sz="2000" b="1" dirty="0" err="1" smtClean="0">
                <a:cs typeface="Arial" pitchFamily="34" charset="0"/>
              </a:rPr>
              <a:t>والأمراض</a:t>
            </a:r>
            <a:r>
              <a:rPr lang="en-US" sz="2000" b="1" dirty="0" smtClean="0">
                <a:cs typeface="Arial" pitchFamily="34" charset="0"/>
              </a:rPr>
              <a:t> </a:t>
            </a:r>
            <a:r>
              <a:rPr lang="en-US" sz="2000" b="1" dirty="0" err="1" smtClean="0">
                <a:cs typeface="Arial" pitchFamily="34" charset="0"/>
              </a:rPr>
              <a:t>البسيطة،</a:t>
            </a:r>
            <a:r>
              <a:rPr lang="en-US" sz="2000" b="1" dirty="0" smtClean="0">
                <a:cs typeface="Arial" pitchFamily="34" charset="0"/>
              </a:rPr>
              <a:t> </a:t>
            </a:r>
            <a:r>
              <a:rPr lang="en-US" sz="2000" b="1" dirty="0" err="1" smtClean="0">
                <a:cs typeface="Arial" pitchFamily="34" charset="0"/>
              </a:rPr>
              <a:t>قضم</a:t>
            </a:r>
            <a:r>
              <a:rPr lang="en-US" sz="2000" b="1" dirty="0" smtClean="0">
                <a:cs typeface="Arial" pitchFamily="34" charset="0"/>
              </a:rPr>
              <a:t> </a:t>
            </a:r>
            <a:r>
              <a:rPr lang="en-US" sz="2000" b="1" dirty="0" err="1" smtClean="0">
                <a:cs typeface="Arial" pitchFamily="34" charset="0"/>
              </a:rPr>
              <a:t>الأظافر،</a:t>
            </a:r>
            <a:r>
              <a:rPr lang="en-US" sz="2000" b="1" dirty="0" smtClean="0">
                <a:cs typeface="Arial" pitchFamily="34" charset="0"/>
              </a:rPr>
              <a:t> </a:t>
            </a:r>
            <a:r>
              <a:rPr lang="en-US" sz="2000" b="1" dirty="0" err="1" smtClean="0">
                <a:cs typeface="Arial" pitchFamily="34" charset="0"/>
              </a:rPr>
              <a:t>والبكاء</a:t>
            </a:r>
            <a:endParaRPr lang="x-none" sz="2000" b="1" dirty="0" smtClean="0"/>
          </a:p>
          <a:p>
            <a:pPr algn="r" rtl="1"/>
            <a:r>
              <a:rPr lang="x-none" sz="2000" b="1" dirty="0" smtClean="0">
                <a:solidFill>
                  <a:srgbClr val="FF0000"/>
                </a:solidFill>
              </a:rPr>
              <a:t>من </a:t>
            </a:r>
            <a:r>
              <a:rPr lang="en-US" sz="2000" b="1" dirty="0" err="1" smtClean="0">
                <a:solidFill>
                  <a:srgbClr val="FF0000"/>
                </a:solidFill>
                <a:cs typeface="Arial" pitchFamily="34" charset="0"/>
              </a:rPr>
              <a:t>ستة</a:t>
            </a:r>
            <a:r>
              <a:rPr lang="en-US" sz="2000" b="1" dirty="0" smtClean="0">
                <a:solidFill>
                  <a:srgbClr val="FF0000"/>
                </a:solidFill>
                <a:cs typeface="Arial" pitchFamily="34" charset="0"/>
              </a:rPr>
              <a:t> </a:t>
            </a:r>
            <a:r>
              <a:rPr lang="en-US" sz="2000" b="1" dirty="0" err="1" smtClean="0">
                <a:solidFill>
                  <a:srgbClr val="FF0000"/>
                </a:solidFill>
                <a:cs typeface="Arial" pitchFamily="34" charset="0"/>
              </a:rPr>
              <a:t>الى</a:t>
            </a:r>
            <a:r>
              <a:rPr lang="en-US" sz="2000" b="1" dirty="0" smtClean="0">
                <a:solidFill>
                  <a:srgbClr val="FF0000"/>
                </a:solidFill>
                <a:cs typeface="Arial" pitchFamily="34" charset="0"/>
              </a:rPr>
              <a:t> </a:t>
            </a:r>
            <a:r>
              <a:rPr lang="en-US" sz="2000" b="1" dirty="0" err="1" smtClean="0">
                <a:solidFill>
                  <a:srgbClr val="FF0000"/>
                </a:solidFill>
                <a:cs typeface="Arial" pitchFamily="34" charset="0"/>
              </a:rPr>
              <a:t>اثني</a:t>
            </a:r>
            <a:r>
              <a:rPr lang="en-US" sz="2000" b="1" dirty="0" smtClean="0">
                <a:solidFill>
                  <a:srgbClr val="FF0000"/>
                </a:solidFill>
                <a:cs typeface="Arial" pitchFamily="34" charset="0"/>
              </a:rPr>
              <a:t> </a:t>
            </a:r>
            <a:r>
              <a:rPr lang="en-US" sz="2000" b="1" dirty="0" err="1" smtClean="0">
                <a:solidFill>
                  <a:srgbClr val="FF0000"/>
                </a:solidFill>
                <a:cs typeface="Arial" pitchFamily="34" charset="0"/>
              </a:rPr>
              <a:t>عشر</a:t>
            </a:r>
            <a:r>
              <a:rPr lang="x-none" sz="2000" b="1" dirty="0" smtClean="0">
                <a:solidFill>
                  <a:srgbClr val="FF0000"/>
                </a:solidFill>
              </a:rPr>
              <a:t> عاما</a:t>
            </a:r>
            <a:r>
              <a:rPr lang="en-US" sz="2000" b="1" dirty="0" smtClean="0">
                <a:solidFill>
                  <a:srgbClr val="FF0000"/>
                </a:solidFill>
                <a:cs typeface="Arial" pitchFamily="34" charset="0"/>
              </a:rPr>
              <a:t> :</a:t>
            </a:r>
            <a:r>
              <a:rPr lang="en-US" sz="2000" b="1" dirty="0" smtClean="0">
                <a:cs typeface="Arial" pitchFamily="34" charset="0"/>
              </a:rPr>
              <a:t> </a:t>
            </a:r>
            <a:r>
              <a:rPr lang="en-US" sz="2000" b="1" dirty="0" err="1" smtClean="0">
                <a:cs typeface="Arial" pitchFamily="34" charset="0"/>
              </a:rPr>
              <a:t>البكاء</a:t>
            </a:r>
            <a:r>
              <a:rPr lang="en-US" sz="2000" b="1" dirty="0" smtClean="0">
                <a:cs typeface="Arial" pitchFamily="34" charset="0"/>
              </a:rPr>
              <a:t> </a:t>
            </a:r>
            <a:r>
              <a:rPr lang="en-US" sz="2000" b="1" dirty="0" err="1" smtClean="0">
                <a:cs typeface="Arial" pitchFamily="34" charset="0"/>
              </a:rPr>
              <a:t>والكآبة</a:t>
            </a:r>
            <a:r>
              <a:rPr lang="en-US" sz="2000" b="1" dirty="0" smtClean="0">
                <a:cs typeface="Arial" pitchFamily="34" charset="0"/>
              </a:rPr>
              <a:t> </a:t>
            </a:r>
            <a:r>
              <a:rPr lang="en-US" sz="2000" b="1" dirty="0" err="1" smtClean="0">
                <a:cs typeface="Arial" pitchFamily="34" charset="0"/>
              </a:rPr>
              <a:t>ومشاكل</a:t>
            </a:r>
            <a:r>
              <a:rPr lang="en-US" sz="2000" b="1" dirty="0" smtClean="0">
                <a:cs typeface="Arial" pitchFamily="34" charset="0"/>
              </a:rPr>
              <a:t> </a:t>
            </a:r>
            <a:r>
              <a:rPr lang="en-US" sz="2000" b="1" dirty="0" err="1" smtClean="0">
                <a:cs typeface="Arial" pitchFamily="34" charset="0"/>
              </a:rPr>
              <a:t>في</a:t>
            </a:r>
            <a:r>
              <a:rPr lang="en-US" sz="2000" b="1" dirty="0" smtClean="0">
                <a:cs typeface="Arial" pitchFamily="34" charset="0"/>
              </a:rPr>
              <a:t> </a:t>
            </a:r>
            <a:r>
              <a:rPr lang="en-US" sz="2000" b="1" dirty="0" err="1" smtClean="0">
                <a:cs typeface="Arial" pitchFamily="34" charset="0"/>
              </a:rPr>
              <a:t>النوم</a:t>
            </a:r>
            <a:r>
              <a:rPr lang="en-US" sz="2000" b="1" dirty="0" smtClean="0">
                <a:cs typeface="Arial" pitchFamily="34" charset="0"/>
              </a:rPr>
              <a:t> </a:t>
            </a:r>
            <a:r>
              <a:rPr lang="en-US" sz="2000" b="1" dirty="0" err="1" smtClean="0">
                <a:cs typeface="Arial" pitchFamily="34" charset="0"/>
              </a:rPr>
              <a:t>وضعف</a:t>
            </a:r>
            <a:r>
              <a:rPr lang="en-US" sz="2000" b="1" dirty="0" smtClean="0">
                <a:cs typeface="Arial" pitchFamily="34" charset="0"/>
              </a:rPr>
              <a:t> </a:t>
            </a:r>
            <a:r>
              <a:rPr lang="en-US" sz="2000" b="1" dirty="0" err="1" smtClean="0">
                <a:cs typeface="Arial" pitchFamily="34" charset="0"/>
              </a:rPr>
              <a:t>التركيز،والأرق</a:t>
            </a:r>
            <a:r>
              <a:rPr lang="en-US" sz="2000" b="1" dirty="0" smtClean="0">
                <a:cs typeface="Arial" pitchFamily="34" charset="0"/>
              </a:rPr>
              <a:t> </a:t>
            </a:r>
            <a:r>
              <a:rPr lang="en-US" sz="2000" b="1" dirty="0" err="1" smtClean="0">
                <a:cs typeface="Arial" pitchFamily="34" charset="0"/>
              </a:rPr>
              <a:t>والقلق،والخوف</a:t>
            </a:r>
            <a:r>
              <a:rPr lang="en-US" sz="2000" b="1" dirty="0" smtClean="0">
                <a:cs typeface="Arial" pitchFamily="34" charset="0"/>
              </a:rPr>
              <a:t> </a:t>
            </a:r>
            <a:r>
              <a:rPr lang="en-US" sz="2000" b="1" dirty="0" err="1" smtClean="0">
                <a:cs typeface="Arial" pitchFamily="34" charset="0"/>
              </a:rPr>
              <a:t>الأوجاع،</a:t>
            </a:r>
            <a:r>
              <a:rPr lang="en-US" sz="2000" b="1" dirty="0" smtClean="0">
                <a:cs typeface="Arial" pitchFamily="34" charset="0"/>
              </a:rPr>
              <a:t> </a:t>
            </a:r>
            <a:r>
              <a:rPr lang="en-US" sz="2000" b="1" dirty="0" err="1" smtClean="0">
                <a:cs typeface="Arial" pitchFamily="34" charset="0"/>
              </a:rPr>
              <a:t>والآلام،</a:t>
            </a:r>
            <a:r>
              <a:rPr lang="en-US" sz="2000" b="1" dirty="0" smtClean="0">
                <a:cs typeface="Arial" pitchFamily="34" charset="0"/>
              </a:rPr>
              <a:t> </a:t>
            </a:r>
            <a:r>
              <a:rPr lang="en-US" sz="2000" b="1" dirty="0" err="1" smtClean="0">
                <a:cs typeface="Arial" pitchFamily="34" charset="0"/>
              </a:rPr>
              <a:t>و</a:t>
            </a:r>
            <a:r>
              <a:rPr lang="ar-LB" sz="2000" b="1" dirty="0" smtClean="0">
                <a:cs typeface="Arial" pitchFamily="34" charset="0"/>
              </a:rPr>
              <a:t>التراجع</a:t>
            </a:r>
            <a:r>
              <a:rPr lang="en-US" sz="2000" b="1" dirty="0" err="1" smtClean="0">
                <a:cs typeface="Arial" pitchFamily="34" charset="0"/>
              </a:rPr>
              <a:t>،والعدوان،</a:t>
            </a:r>
            <a:r>
              <a:rPr lang="en-US" sz="2000" b="1" dirty="0" smtClean="0">
                <a:cs typeface="Arial" pitchFamily="34" charset="0"/>
              </a:rPr>
              <a:t> </a:t>
            </a:r>
            <a:r>
              <a:rPr lang="en-US" sz="2000" b="1" dirty="0" err="1" smtClean="0">
                <a:cs typeface="Arial" pitchFamily="34" charset="0"/>
              </a:rPr>
              <a:t>و</a:t>
            </a:r>
            <a:r>
              <a:rPr lang="ar-LB" sz="2000" b="1" dirty="0" smtClean="0"/>
              <a:t>اللعب</a:t>
            </a:r>
            <a:r>
              <a:rPr lang="en-US" sz="2000" b="1" dirty="0" smtClean="0">
                <a:cs typeface="Arial" pitchFamily="34" charset="0"/>
              </a:rPr>
              <a:t> </a:t>
            </a:r>
            <a:r>
              <a:rPr lang="en-US" sz="2000" b="1" dirty="0" err="1" smtClean="0">
                <a:cs typeface="Arial" pitchFamily="34" charset="0"/>
              </a:rPr>
              <a:t>المتكرر</a:t>
            </a:r>
            <a:r>
              <a:rPr lang="en-US" sz="2000" b="1" dirty="0" smtClean="0">
                <a:cs typeface="Arial" pitchFamily="34" charset="0"/>
              </a:rPr>
              <a:t>،</a:t>
            </a:r>
            <a:r>
              <a:rPr lang="ar-LB" sz="2000" b="1" dirty="0" smtClean="0">
                <a:cs typeface="Arial" pitchFamily="34" charset="0"/>
              </a:rPr>
              <a:t>عدم</a:t>
            </a:r>
            <a:r>
              <a:rPr lang="en-US" sz="2000" b="1" dirty="0" smtClean="0">
                <a:cs typeface="Arial" pitchFamily="34" charset="0"/>
              </a:rPr>
              <a:t> </a:t>
            </a:r>
            <a:r>
              <a:rPr lang="ar-LB" sz="2000" b="1" dirty="0" smtClean="0">
                <a:cs typeface="Arial" pitchFamily="34" charset="0"/>
              </a:rPr>
              <a:t>ال</a:t>
            </a:r>
            <a:r>
              <a:rPr lang="en-US" sz="2000" b="1" dirty="0" err="1" smtClean="0">
                <a:cs typeface="Arial" pitchFamily="34" charset="0"/>
              </a:rPr>
              <a:t>أكل</a:t>
            </a:r>
            <a:r>
              <a:rPr lang="ar-AE" sz="2000" b="1" dirty="0" smtClean="0"/>
              <a:t> جيدا</a:t>
            </a:r>
            <a:endParaRPr lang="x-none" sz="2000" b="1" dirty="0" smtClean="0"/>
          </a:p>
        </p:txBody>
      </p:sp>
      <p:sp>
        <p:nvSpPr>
          <p:cNvPr id="63493" name="テキスト ボックス 2"/>
          <p:cNvSpPr txBox="1">
            <a:spLocks noChangeArrowheads="1"/>
          </p:cNvSpPr>
          <p:nvPr/>
        </p:nvSpPr>
        <p:spPr bwMode="auto">
          <a:xfrm>
            <a:off x="685800" y="1066800"/>
            <a:ext cx="7924800" cy="52387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lgn="l" rtl="0" eaLnBrk="0" hangingPunct="0">
              <a:defRPr sz="2400">
                <a:solidFill>
                  <a:schemeClr val="tx1"/>
                </a:solidFill>
                <a:latin typeface="Times New Roman" pitchFamily="18" charset="0"/>
                <a:ea typeface="MS PGothic" pitchFamily="34" charset="-128"/>
              </a:defRPr>
            </a:lvl1pPr>
            <a:lvl2pPr marL="742950" indent="-285750" algn="l" rtl="0" eaLnBrk="0" hangingPunct="0">
              <a:defRPr sz="2400">
                <a:solidFill>
                  <a:schemeClr val="tx1"/>
                </a:solidFill>
                <a:latin typeface="Times New Roman" pitchFamily="18" charset="0"/>
                <a:ea typeface="MS PGothic" pitchFamily="34" charset="-128"/>
              </a:defRPr>
            </a:lvl2pPr>
            <a:lvl3pPr marL="1143000" indent="-228600" algn="l" rtl="0" eaLnBrk="0" hangingPunct="0">
              <a:defRPr sz="2400">
                <a:solidFill>
                  <a:schemeClr val="tx1"/>
                </a:solidFill>
                <a:latin typeface="Times New Roman" pitchFamily="18" charset="0"/>
                <a:ea typeface="MS PGothic" pitchFamily="34" charset="-128"/>
              </a:defRPr>
            </a:lvl3pPr>
            <a:lvl4pPr marL="1600200" indent="-228600" algn="l" rtl="0" eaLnBrk="0" hangingPunct="0">
              <a:defRPr sz="2400">
                <a:solidFill>
                  <a:schemeClr val="tx1"/>
                </a:solidFill>
                <a:latin typeface="Times New Roman" pitchFamily="18" charset="0"/>
                <a:ea typeface="MS PGothic" pitchFamily="34" charset="-128"/>
              </a:defRPr>
            </a:lvl4pPr>
            <a:lvl5pPr marL="2057400" indent="-228600" algn="l" rtl="0" eaLnBrk="0" hangingPunct="0">
              <a:defRPr sz="2400">
                <a:solidFill>
                  <a:schemeClr val="tx1"/>
                </a:solidFill>
                <a:latin typeface="Times New Roman" pitchFamily="18"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rtl="1"/>
            <a:r>
              <a:rPr lang="ar-AE" sz="2800" dirty="0">
                <a:solidFill>
                  <a:schemeClr val="tx2"/>
                </a:solidFill>
              </a:rPr>
              <a:t>ردود الأفعال</a:t>
            </a:r>
            <a:r>
              <a:rPr lang="x-none" sz="2800" dirty="0">
                <a:solidFill>
                  <a:schemeClr val="tx2"/>
                </a:solidFill>
              </a:rPr>
              <a:t> لدى الأطفال </a:t>
            </a:r>
            <a:r>
              <a:rPr lang="ar-AE" sz="2800" dirty="0">
                <a:solidFill>
                  <a:schemeClr val="tx2"/>
                </a:solidFill>
              </a:rPr>
              <a:t>قد </a:t>
            </a:r>
            <a:r>
              <a:rPr lang="x-none" sz="2800" dirty="0">
                <a:solidFill>
                  <a:schemeClr val="tx2"/>
                </a:solidFill>
              </a:rPr>
              <a:t>تشمل : </a:t>
            </a:r>
            <a:endParaRPr lang="en-US" sz="2800" dirty="0">
              <a:solidFill>
                <a:schemeClr val="tx2"/>
              </a:solidFill>
            </a:endParaRPr>
          </a:p>
        </p:txBody>
      </p:sp>
      <p:sp>
        <p:nvSpPr>
          <p:cNvPr id="9" name="TextBox 8"/>
          <p:cNvSpPr txBox="1"/>
          <p:nvPr/>
        </p:nvSpPr>
        <p:spPr>
          <a:xfrm>
            <a:off x="533400" y="1447800"/>
            <a:ext cx="4038600" cy="4016484"/>
          </a:xfrm>
          <a:prstGeom prst="rect">
            <a:avLst/>
          </a:prstGeom>
          <a:noFill/>
        </p:spPr>
        <p:txBody>
          <a:bodyPr wrap="square" rtlCol="0">
            <a:spAutoFit/>
          </a:bodyPr>
          <a:lstStyle/>
          <a:p>
            <a:r>
              <a:rPr lang="en-US" sz="1700" dirty="0" smtClean="0">
                <a:solidFill>
                  <a:srgbClr val="CC0000"/>
                </a:solidFill>
                <a:latin typeface="+mn-lt"/>
              </a:rPr>
              <a:t>Under 5 year-old:</a:t>
            </a:r>
          </a:p>
          <a:p>
            <a:r>
              <a:rPr lang="en-US" sz="1700" dirty="0" smtClean="0">
                <a:latin typeface="+mn-lt"/>
              </a:rPr>
              <a:t>Regressive behavior, soiling, wetting, clingy, sleeplessness, nightmares, loss of new learned skills, minor illnesses, nail biting, crying</a:t>
            </a:r>
          </a:p>
          <a:p>
            <a:endParaRPr lang="en-US" sz="1700" dirty="0" smtClean="0">
              <a:latin typeface="+mn-lt"/>
            </a:endParaRPr>
          </a:p>
          <a:p>
            <a:r>
              <a:rPr lang="en-US" sz="1700" dirty="0" smtClean="0">
                <a:solidFill>
                  <a:srgbClr val="CC0000"/>
                </a:solidFill>
                <a:latin typeface="+mn-lt"/>
              </a:rPr>
              <a:t>6-12 year-old: </a:t>
            </a:r>
          </a:p>
          <a:p>
            <a:r>
              <a:rPr lang="en-US" sz="1700" dirty="0" smtClean="0">
                <a:latin typeface="+mn-lt"/>
              </a:rPr>
              <a:t>Tearfulness, depression, sleep problems, poor concentration, restlessness, anxiety and fear, aches and pains, regression, aggression, repetitive play, not eating properly</a:t>
            </a:r>
          </a:p>
          <a:p>
            <a:endParaRPr lang="en-US" sz="1700" dirty="0" smtClean="0">
              <a:latin typeface="+mn-lt"/>
            </a:endParaRPr>
          </a:p>
          <a:p>
            <a:endParaRPr lang="en-US" sz="1700" dirty="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5866761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normAutofit/>
          </a:bodyPr>
          <a:lstStyle/>
          <a:p>
            <a:pPr marL="742950" indent="-742950" algn="l" eaLnBrk="1" fontAlgn="auto" hangingPunct="1">
              <a:spcAft>
                <a:spcPts val="0"/>
              </a:spcAft>
              <a:buFont typeface="+mj-lt"/>
              <a:buAutoNum type="arabicPeriod"/>
              <a:defRPr/>
            </a:pPr>
            <a:r>
              <a:rPr lang="en-US" dirty="0" smtClean="0">
                <a:solidFill>
                  <a:schemeClr val="tx1"/>
                </a:solidFill>
                <a:ea typeface="ＭＳ Ｐゴシック" charset="-128"/>
                <a:cs typeface="+mj-cs"/>
              </a:rPr>
              <a:t>The bigger picture: </a:t>
            </a:r>
            <a:br>
              <a:rPr lang="en-US" dirty="0" smtClean="0">
                <a:solidFill>
                  <a:schemeClr val="tx1"/>
                </a:solidFill>
                <a:ea typeface="ＭＳ Ｐゴシック" charset="-128"/>
                <a:cs typeface="+mj-cs"/>
              </a:rPr>
            </a:br>
            <a:r>
              <a:rPr lang="en-US" dirty="0" smtClean="0">
                <a:solidFill>
                  <a:schemeClr val="tx1"/>
                </a:solidFill>
                <a:ea typeface="ＭＳ Ｐゴシック" charset="-128"/>
                <a:cs typeface="+mj-cs"/>
              </a:rPr>
              <a:t>IASC Guidelines</a:t>
            </a:r>
            <a:endParaRPr lang="en-US" dirty="0">
              <a:solidFill>
                <a:schemeClr val="tx1"/>
              </a:solidFill>
              <a:ea typeface="ＭＳ Ｐゴシック" charset="-128"/>
              <a:cs typeface="+mj-cs"/>
            </a:endParaRPr>
          </a:p>
        </p:txBody>
      </p:sp>
      <p:sp>
        <p:nvSpPr>
          <p:cNvPr id="15363" name="Rectangle 5"/>
          <p:cNvSpPr>
            <a:spLocks noChangeArrowheads="1"/>
          </p:cNvSpPr>
          <p:nvPr/>
        </p:nvSpPr>
        <p:spPr bwMode="auto">
          <a:xfrm>
            <a:off x="609600" y="3733800"/>
            <a:ext cx="8153400" cy="1752600"/>
          </a:xfrm>
          <a:prstGeom prst="rect">
            <a:avLst/>
          </a:prstGeom>
          <a:noFill/>
          <a:ln w="9525">
            <a:noFill/>
            <a:miter lim="800000"/>
            <a:headEnd/>
            <a:tailEnd/>
          </a:ln>
        </p:spPr>
        <p:txBody>
          <a:bodyPr wrap="none" anchor="ctr"/>
          <a:lstStyle/>
          <a:p>
            <a:pPr algn="ctr" rtl="1"/>
            <a:r>
              <a:rPr lang="ar-LB" altLang="ja-JP" sz="2800" b="1" dirty="0" smtClean="0">
                <a:solidFill>
                  <a:schemeClr val="tx2">
                    <a:lumMod val="50000"/>
                  </a:schemeClr>
                </a:solidFill>
                <a:latin typeface="Lucida Sans Unicode" pitchFamily="34" charset="0"/>
                <a:cs typeface="Times New Roman" pitchFamily="18" charset="0"/>
              </a:rPr>
              <a:t>الصورة الأكبر: إرشادات اللجنة الدائمة المشتركة بين الوكالات</a:t>
            </a:r>
            <a:endParaRPr lang="ja-JP" altLang="en-US" sz="2800" b="1" dirty="0">
              <a:solidFill>
                <a:schemeClr val="tx2">
                  <a:lumMod val="50000"/>
                </a:schemeClr>
              </a:solidFill>
              <a:latin typeface="Lucida Sans Unicode" pitchFamily="34" charset="0"/>
              <a:cs typeface="Times New Roman" pitchFamily="18" charset="0"/>
            </a:endParaRPr>
          </a:p>
        </p:txBody>
      </p:sp>
    </p:spTree>
    <p:extLst>
      <p:ext uri="{BB962C8B-B14F-4D97-AF65-F5344CB8AC3E}">
        <p14:creationId xmlns:p14="http://schemas.microsoft.com/office/powerpoint/2010/main" xmlns="" xmlns:mv="urn:schemas-microsoft-com:mac:vml" xmlns:mc="http://schemas.openxmlformats.org/markup-compatibility/2006" val="3573430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reeform 1"/>
          <p:cNvSpPr>
            <a:spLocks noChangeArrowheads="1"/>
          </p:cNvSpPr>
          <p:nvPr/>
        </p:nvSpPr>
        <p:spPr bwMode="auto">
          <a:xfrm>
            <a:off x="381000" y="1828800"/>
            <a:ext cx="5334000" cy="32004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numCol="2"/>
          <a:lstStyle/>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a:solidFill>
                  <a:srgbClr val="000000"/>
                </a:solidFill>
                <a:latin typeface="+mn-lt"/>
                <a:ea typeface="mspgothic" charset="-128"/>
              </a:rPr>
              <a:t>Risk </a:t>
            </a:r>
            <a:r>
              <a:rPr lang="en-GB" altLang="ja-JP" sz="1800" dirty="0" smtClean="0">
                <a:solidFill>
                  <a:srgbClr val="000000"/>
                </a:solidFill>
                <a:latin typeface="+mn-lt"/>
                <a:ea typeface="mspgothic" charset="-128"/>
              </a:rPr>
              <a:t>taking</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Hyperactive</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Substance abuse</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Defiance</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No discipline</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Poor </a:t>
            </a:r>
            <a:r>
              <a:rPr lang="en-GB" altLang="ja-JP" sz="1800" dirty="0">
                <a:solidFill>
                  <a:srgbClr val="000000"/>
                </a:solidFill>
                <a:latin typeface="+mn-lt"/>
                <a:ea typeface="mspgothic" charset="-128"/>
              </a:rPr>
              <a:t>school </a:t>
            </a:r>
            <a:r>
              <a:rPr lang="en-GB" altLang="ja-JP" sz="1800" dirty="0" smtClean="0">
                <a:solidFill>
                  <a:srgbClr val="000000"/>
                </a:solidFill>
                <a:latin typeface="+mn-lt"/>
                <a:ea typeface="mspgothic" charset="-128"/>
              </a:rPr>
              <a:t>work</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a:solidFill>
                  <a:srgbClr val="000000"/>
                </a:solidFill>
                <a:latin typeface="+mn-lt"/>
                <a:ea typeface="mspgothic" charset="-128"/>
              </a:rPr>
              <a:t>Sleep </a:t>
            </a:r>
            <a:r>
              <a:rPr lang="en-GB" altLang="ja-JP" sz="1800" dirty="0" smtClean="0">
                <a:solidFill>
                  <a:srgbClr val="000000"/>
                </a:solidFill>
                <a:latin typeface="+mn-lt"/>
                <a:ea typeface="mspgothic" charset="-128"/>
              </a:rPr>
              <a:t>problems</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Anxiety</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US" altLang="ja-JP" sz="1800" dirty="0" smtClean="0">
                <a:solidFill>
                  <a:srgbClr val="000000"/>
                </a:solidFill>
                <a:latin typeface="+mn-lt"/>
                <a:ea typeface="mspgothic" charset="-128"/>
              </a:rPr>
              <a:t>Anger</a:t>
            </a:r>
            <a:endParaRPr lang="en-GB" altLang="ja-JP" sz="1800" dirty="0" smtClean="0">
              <a:solidFill>
                <a:srgbClr val="000000"/>
              </a:solidFill>
              <a:latin typeface="+mn-lt"/>
              <a:ea typeface="mspgothic" charset="-128"/>
            </a:endParaRP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Social isolation</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Withdrawal  </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Apathy</a:t>
            </a:r>
            <a:endParaRPr lang="en-GB" altLang="ja-JP" sz="1800" dirty="0">
              <a:solidFill>
                <a:srgbClr val="000000"/>
              </a:solidFill>
              <a:latin typeface="+mn-lt"/>
              <a:ea typeface="mspgothic" charset="-128"/>
            </a:endParaRP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Hopelessness</a:t>
            </a:r>
            <a:endParaRPr lang="en-GB" altLang="ja-JP" sz="1800" dirty="0">
              <a:solidFill>
                <a:srgbClr val="000000"/>
              </a:solidFill>
              <a:latin typeface="+mn-lt"/>
              <a:ea typeface="mspgothic" charset="-128"/>
            </a:endParaRP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Suicidal ideas</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Lack </a:t>
            </a:r>
            <a:r>
              <a:rPr lang="en-GB" altLang="ja-JP" sz="1800" dirty="0">
                <a:solidFill>
                  <a:srgbClr val="000000"/>
                </a:solidFill>
                <a:latin typeface="+mn-lt"/>
                <a:ea typeface="mspgothic" charset="-128"/>
              </a:rPr>
              <a:t>of </a:t>
            </a:r>
            <a:r>
              <a:rPr lang="en-GB" altLang="ja-JP" sz="1800" dirty="0" smtClean="0">
                <a:solidFill>
                  <a:srgbClr val="000000"/>
                </a:solidFill>
                <a:latin typeface="+mn-lt"/>
                <a:ea typeface="mspgothic" charset="-128"/>
              </a:rPr>
              <a:t>trust</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Lack </a:t>
            </a:r>
            <a:r>
              <a:rPr lang="en-GB" altLang="ja-JP" sz="1800" dirty="0">
                <a:solidFill>
                  <a:srgbClr val="000000"/>
                </a:solidFill>
                <a:latin typeface="+mn-lt"/>
                <a:ea typeface="mspgothic" charset="-128"/>
              </a:rPr>
              <a:t>of </a:t>
            </a:r>
            <a:r>
              <a:rPr lang="en-GB" altLang="ja-JP" sz="1800" dirty="0" smtClean="0">
                <a:solidFill>
                  <a:srgbClr val="000000"/>
                </a:solidFill>
                <a:latin typeface="+mn-lt"/>
                <a:ea typeface="mspgothic" charset="-128"/>
              </a:rPr>
              <a:t>concentration</a:t>
            </a: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Lack </a:t>
            </a:r>
            <a:r>
              <a:rPr lang="en-GB" altLang="ja-JP" sz="1800" dirty="0">
                <a:solidFill>
                  <a:srgbClr val="000000"/>
                </a:solidFill>
                <a:latin typeface="+mn-lt"/>
                <a:ea typeface="mspgothic" charset="-128"/>
              </a:rPr>
              <a:t>of interest (e.g. school)</a:t>
            </a:r>
            <a:r>
              <a:rPr lang="x-none" altLang="ja-JP" sz="1800" dirty="0" smtClean="0">
                <a:solidFill>
                  <a:srgbClr val="000000"/>
                </a:solidFill>
                <a:latin typeface="+mn-lt"/>
                <a:ea typeface="mspgothic" charset="-128"/>
              </a:rPr>
              <a:t>‏</a:t>
            </a:r>
            <a:endParaRPr lang="en-GB" altLang="ja-JP" sz="1800" dirty="0" smtClean="0">
              <a:solidFill>
                <a:srgbClr val="000000"/>
              </a:solidFill>
              <a:latin typeface="+mn-lt"/>
              <a:ea typeface="mspgothic" charset="-128"/>
            </a:endParaRPr>
          </a:p>
          <a:p>
            <a:pPr marL="179388" indent="-179388">
              <a:lnSpc>
                <a:spcPct val="70000"/>
              </a:lnSpc>
              <a:spcAft>
                <a:spcPts val="600"/>
              </a:spcAft>
              <a:buClr>
                <a:srgbClr val="CC0000"/>
              </a:buClr>
              <a:buSzPct val="68000"/>
              <a:buFont typeface="Arial"/>
              <a:buChar char="•"/>
              <a:tabLst>
                <a:tab pos="179388"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1800" dirty="0" smtClean="0">
                <a:solidFill>
                  <a:srgbClr val="000000"/>
                </a:solidFill>
                <a:latin typeface="+mn-lt"/>
                <a:ea typeface="mspgothic" charset="-128"/>
              </a:rPr>
              <a:t>Poor </a:t>
            </a:r>
            <a:r>
              <a:rPr lang="en-GB" altLang="ja-JP" sz="1800" dirty="0">
                <a:solidFill>
                  <a:srgbClr val="000000"/>
                </a:solidFill>
                <a:latin typeface="+mn-lt"/>
                <a:ea typeface="mspgothic" charset="-128"/>
              </a:rPr>
              <a:t>self-esteem</a:t>
            </a:r>
          </a:p>
        </p:txBody>
      </p:sp>
      <p:sp>
        <p:nvSpPr>
          <p:cNvPr id="61444" name="Text Placeholder 5"/>
          <p:cNvSpPr>
            <a:spLocks noGrp="1"/>
          </p:cNvSpPr>
          <p:nvPr>
            <p:ph type="body" idx="4294967295"/>
          </p:nvPr>
        </p:nvSpPr>
        <p:spPr>
          <a:xfrm>
            <a:off x="4953000" y="2057400"/>
            <a:ext cx="3960812" cy="5049838"/>
          </a:xfrm>
        </p:spPr>
        <p:txBody>
          <a:bodyPr>
            <a:normAutofit/>
          </a:bodyPr>
          <a:lstStyle/>
          <a:p>
            <a:pPr algn="r" rtl="1">
              <a:lnSpc>
                <a:spcPct val="80000"/>
              </a:lnSpc>
              <a:defRPr/>
            </a:pPr>
            <a:r>
              <a:rPr lang="en-US" sz="1800" b="1" dirty="0" err="1" smtClean="0">
                <a:cs typeface="Arial" charset="0"/>
              </a:rPr>
              <a:t>المخاطرة</a:t>
            </a:r>
            <a:r>
              <a:rPr lang="en-US" sz="1800" b="1" dirty="0" smtClean="0">
                <a:cs typeface="Arial" charset="0"/>
              </a:rPr>
              <a:t> </a:t>
            </a:r>
            <a:r>
              <a:rPr lang="ar-LB" sz="1800" b="1" dirty="0" smtClean="0"/>
              <a:t>المفرطة</a:t>
            </a:r>
            <a:r>
              <a:rPr lang="x-none" sz="1800" b="1" dirty="0" smtClean="0"/>
              <a:t> ،</a:t>
            </a:r>
            <a:r>
              <a:rPr lang="ar-AE" sz="1800" b="1" dirty="0" smtClean="0"/>
              <a:t>نشاط زائد</a:t>
            </a:r>
            <a:endParaRPr lang="x-none" sz="1800" b="1" dirty="0" smtClean="0"/>
          </a:p>
          <a:p>
            <a:pPr algn="r" rtl="1">
              <a:lnSpc>
                <a:spcPct val="80000"/>
              </a:lnSpc>
              <a:defRPr/>
            </a:pPr>
            <a:r>
              <a:rPr lang="ar-LB" sz="1800" b="1" dirty="0" smtClean="0">
                <a:cs typeface="Arial" charset="0"/>
              </a:rPr>
              <a:t>إساءة استخدام المواد المخدرة</a:t>
            </a:r>
            <a:endParaRPr lang="x-none" sz="1800" b="1" dirty="0" smtClean="0"/>
          </a:p>
          <a:p>
            <a:pPr algn="r" rtl="1">
              <a:lnSpc>
                <a:spcPct val="80000"/>
              </a:lnSpc>
              <a:defRPr/>
            </a:pPr>
            <a:r>
              <a:rPr lang="x-none" sz="1800" b="1" dirty="0" smtClean="0"/>
              <a:t>ال</a:t>
            </a:r>
            <a:r>
              <a:rPr lang="ar-AE" sz="1800" b="1" dirty="0" smtClean="0"/>
              <a:t>إنحراف</a:t>
            </a:r>
            <a:endParaRPr lang="en-US" sz="1800" b="1" dirty="0" smtClean="0"/>
          </a:p>
          <a:p>
            <a:pPr algn="r" rtl="1">
              <a:lnSpc>
                <a:spcPct val="80000"/>
              </a:lnSpc>
              <a:defRPr/>
            </a:pPr>
            <a:r>
              <a:rPr lang="ar-AE" sz="1800" b="1" dirty="0" smtClean="0"/>
              <a:t>عدم اتباع </a:t>
            </a:r>
            <a:r>
              <a:rPr lang="en-US" sz="1800" b="1" dirty="0" err="1" smtClean="0">
                <a:cs typeface="Arial" charset="0"/>
              </a:rPr>
              <a:t>قواعد</a:t>
            </a:r>
            <a:r>
              <a:rPr lang="en-US" sz="1800" b="1" dirty="0" smtClean="0">
                <a:cs typeface="Arial" charset="0"/>
              </a:rPr>
              <a:t> </a:t>
            </a:r>
            <a:r>
              <a:rPr lang="en-US" sz="1800" b="1" dirty="0" err="1" smtClean="0">
                <a:cs typeface="Arial" charset="0"/>
              </a:rPr>
              <a:t>الانضباط</a:t>
            </a:r>
            <a:endParaRPr lang="x-none" sz="1800" b="1" dirty="0" smtClean="0"/>
          </a:p>
          <a:p>
            <a:pPr algn="r" rtl="1">
              <a:lnSpc>
                <a:spcPct val="80000"/>
              </a:lnSpc>
              <a:defRPr/>
            </a:pPr>
            <a:r>
              <a:rPr lang="x-none" sz="1800" b="1" dirty="0" smtClean="0"/>
              <a:t>تدني </a:t>
            </a:r>
            <a:r>
              <a:rPr lang="ar-LB" sz="1800" b="1" dirty="0" smtClean="0"/>
              <a:t>في الأعمال </a:t>
            </a:r>
            <a:r>
              <a:rPr lang="en-US" sz="1800" b="1" dirty="0" err="1" smtClean="0">
                <a:cs typeface="Arial" charset="0"/>
              </a:rPr>
              <a:t>المدرس</a:t>
            </a:r>
            <a:r>
              <a:rPr lang="ar-LB" sz="1800" b="1" dirty="0" smtClean="0">
                <a:cs typeface="Arial" charset="0"/>
              </a:rPr>
              <a:t>ي</a:t>
            </a:r>
            <a:r>
              <a:rPr lang="en-US" sz="1800" b="1" dirty="0" smtClean="0">
                <a:cs typeface="Arial" charset="0"/>
              </a:rPr>
              <a:t>ة</a:t>
            </a:r>
            <a:endParaRPr lang="x-none" sz="1800" b="1" dirty="0" smtClean="0"/>
          </a:p>
          <a:p>
            <a:pPr algn="r" rtl="1">
              <a:lnSpc>
                <a:spcPct val="80000"/>
              </a:lnSpc>
              <a:defRPr/>
            </a:pPr>
            <a:r>
              <a:rPr lang="en-US" sz="1800" b="1" dirty="0" err="1" smtClean="0">
                <a:cs typeface="Arial" charset="0"/>
              </a:rPr>
              <a:t>مشاكل</a:t>
            </a:r>
            <a:r>
              <a:rPr lang="x-none" sz="1800" b="1" dirty="0" smtClean="0"/>
              <a:t> في </a:t>
            </a:r>
            <a:r>
              <a:rPr lang="en-US" sz="1800" b="1" dirty="0" err="1" smtClean="0">
                <a:cs typeface="Arial" charset="0"/>
              </a:rPr>
              <a:t>النوم</a:t>
            </a:r>
            <a:endParaRPr lang="x-none" sz="1800" b="1" dirty="0" smtClean="0"/>
          </a:p>
          <a:p>
            <a:pPr algn="r" rtl="1">
              <a:lnSpc>
                <a:spcPct val="80000"/>
              </a:lnSpc>
              <a:defRPr/>
            </a:pPr>
            <a:r>
              <a:rPr lang="en-US" sz="1800" b="1" dirty="0" err="1" smtClean="0">
                <a:cs typeface="Arial" charset="0"/>
              </a:rPr>
              <a:t>قلق</a:t>
            </a:r>
            <a:endParaRPr lang="x-none" sz="1800" b="1" dirty="0" smtClean="0"/>
          </a:p>
          <a:p>
            <a:pPr algn="r" rtl="1">
              <a:lnSpc>
                <a:spcPct val="80000"/>
              </a:lnSpc>
              <a:defRPr/>
            </a:pPr>
            <a:r>
              <a:rPr lang="en-US" sz="1800" b="1" dirty="0" err="1" smtClean="0">
                <a:cs typeface="Arial" charset="0"/>
              </a:rPr>
              <a:t>الغضب</a:t>
            </a:r>
            <a:endParaRPr lang="x-none" sz="1800" b="1" dirty="0" smtClean="0"/>
          </a:p>
          <a:p>
            <a:pPr algn="r" rtl="1">
              <a:lnSpc>
                <a:spcPct val="80000"/>
              </a:lnSpc>
              <a:defRPr/>
            </a:pPr>
            <a:r>
              <a:rPr lang="en-US" sz="1800" b="1" dirty="0" err="1" smtClean="0">
                <a:cs typeface="Arial" charset="0"/>
              </a:rPr>
              <a:t>العزلة</a:t>
            </a:r>
            <a:r>
              <a:rPr lang="en-US" sz="1800" b="1" dirty="0" smtClean="0">
                <a:cs typeface="Arial" charset="0"/>
              </a:rPr>
              <a:t> </a:t>
            </a:r>
            <a:r>
              <a:rPr lang="en-US" sz="1800" b="1" dirty="0" err="1" smtClean="0">
                <a:cs typeface="Arial" charset="0"/>
              </a:rPr>
              <a:t>الاجتماعية</a:t>
            </a:r>
            <a:endParaRPr lang="x-none" sz="1800" b="1" dirty="0" smtClean="0"/>
          </a:p>
          <a:p>
            <a:pPr algn="r" rtl="1">
              <a:lnSpc>
                <a:spcPct val="80000"/>
              </a:lnSpc>
              <a:defRPr/>
            </a:pPr>
            <a:r>
              <a:rPr lang="en-US" sz="1800" b="1" dirty="0" err="1" smtClean="0">
                <a:cs typeface="Arial" charset="0"/>
              </a:rPr>
              <a:t>الانسحاب</a:t>
            </a:r>
            <a:r>
              <a:rPr lang="en-US" sz="1800" b="1" dirty="0" smtClean="0">
                <a:cs typeface="Arial" charset="0"/>
              </a:rPr>
              <a:t> </a:t>
            </a:r>
            <a:r>
              <a:rPr lang="en-US" sz="1800" b="1" dirty="0" err="1" smtClean="0">
                <a:cs typeface="Arial" charset="0"/>
              </a:rPr>
              <a:t>واللامبالاة</a:t>
            </a:r>
            <a:endParaRPr lang="x-none" sz="1800" b="1" dirty="0" smtClean="0"/>
          </a:p>
          <a:p>
            <a:pPr algn="r" rtl="1">
              <a:lnSpc>
                <a:spcPct val="80000"/>
              </a:lnSpc>
              <a:defRPr/>
            </a:pPr>
            <a:r>
              <a:rPr lang="en-US" sz="1800" b="1" dirty="0" err="1" smtClean="0">
                <a:cs typeface="Arial" charset="0"/>
              </a:rPr>
              <a:t>اليأس</a:t>
            </a:r>
            <a:endParaRPr lang="x-none" sz="1800" b="1" dirty="0" smtClean="0"/>
          </a:p>
          <a:p>
            <a:pPr algn="r" rtl="1">
              <a:lnSpc>
                <a:spcPct val="80000"/>
              </a:lnSpc>
              <a:defRPr/>
            </a:pPr>
            <a:r>
              <a:rPr lang="en-US" sz="1800" b="1" dirty="0" err="1" smtClean="0">
                <a:cs typeface="Arial" charset="0"/>
              </a:rPr>
              <a:t>الأفكار</a:t>
            </a:r>
            <a:r>
              <a:rPr lang="en-US" sz="1800" b="1" dirty="0" smtClean="0">
                <a:cs typeface="Arial" charset="0"/>
              </a:rPr>
              <a:t> </a:t>
            </a:r>
            <a:r>
              <a:rPr lang="en-US" sz="1800" b="1" dirty="0" err="1" smtClean="0">
                <a:cs typeface="Arial" charset="0"/>
              </a:rPr>
              <a:t>الانتحارية</a:t>
            </a:r>
            <a:endParaRPr lang="x-none" sz="1800" b="1" dirty="0" smtClean="0"/>
          </a:p>
          <a:p>
            <a:pPr algn="r" rtl="1">
              <a:lnSpc>
                <a:spcPct val="80000"/>
              </a:lnSpc>
              <a:defRPr/>
            </a:pPr>
            <a:r>
              <a:rPr lang="en-US" sz="1800" b="1" dirty="0" err="1" smtClean="0">
                <a:cs typeface="Arial" charset="0"/>
              </a:rPr>
              <a:t>انعدام</a:t>
            </a:r>
            <a:r>
              <a:rPr lang="en-US" sz="1800" b="1" dirty="0" smtClean="0">
                <a:cs typeface="Arial" charset="0"/>
              </a:rPr>
              <a:t> </a:t>
            </a:r>
            <a:r>
              <a:rPr lang="en-US" sz="1800" b="1" dirty="0" err="1" smtClean="0">
                <a:cs typeface="Arial" charset="0"/>
              </a:rPr>
              <a:t>الثقة</a:t>
            </a:r>
            <a:endParaRPr lang="x-none" sz="1800" b="1" dirty="0" smtClean="0"/>
          </a:p>
          <a:p>
            <a:pPr algn="r" rtl="1">
              <a:lnSpc>
                <a:spcPct val="80000"/>
              </a:lnSpc>
              <a:defRPr/>
            </a:pPr>
            <a:r>
              <a:rPr lang="en-US" sz="1800" b="1" dirty="0" err="1" smtClean="0">
                <a:cs typeface="Arial" charset="0"/>
              </a:rPr>
              <a:t>عدم</a:t>
            </a:r>
            <a:r>
              <a:rPr lang="en-US" sz="1800" b="1" dirty="0" smtClean="0">
                <a:cs typeface="Arial" charset="0"/>
              </a:rPr>
              <a:t> </a:t>
            </a:r>
            <a:r>
              <a:rPr lang="en-US" sz="1800" b="1" dirty="0" err="1" smtClean="0">
                <a:cs typeface="Arial" charset="0"/>
              </a:rPr>
              <a:t>القدرة</a:t>
            </a:r>
            <a:r>
              <a:rPr lang="en-US" sz="1800" b="1" dirty="0" smtClean="0">
                <a:cs typeface="Arial" charset="0"/>
              </a:rPr>
              <a:t> </a:t>
            </a:r>
            <a:r>
              <a:rPr lang="en-US" sz="1800" b="1" dirty="0" err="1" smtClean="0">
                <a:cs typeface="Arial" charset="0"/>
              </a:rPr>
              <a:t>على</a:t>
            </a:r>
            <a:r>
              <a:rPr lang="en-US" sz="1800" b="1" dirty="0" smtClean="0">
                <a:cs typeface="Arial" charset="0"/>
              </a:rPr>
              <a:t> </a:t>
            </a:r>
            <a:r>
              <a:rPr lang="en-US" sz="1800" b="1" dirty="0" err="1" smtClean="0">
                <a:cs typeface="Arial" charset="0"/>
              </a:rPr>
              <a:t>التركيز</a:t>
            </a:r>
            <a:endParaRPr lang="x-none" sz="1800" b="1" dirty="0" smtClean="0"/>
          </a:p>
          <a:p>
            <a:pPr algn="r" rtl="1">
              <a:lnSpc>
                <a:spcPct val="80000"/>
              </a:lnSpc>
              <a:defRPr/>
            </a:pPr>
            <a:r>
              <a:rPr lang="en-US" sz="1800" b="1" dirty="0" err="1" smtClean="0">
                <a:cs typeface="Arial" charset="0"/>
              </a:rPr>
              <a:t>عدم</a:t>
            </a:r>
            <a:r>
              <a:rPr lang="en-US" sz="1800" b="1" dirty="0" smtClean="0">
                <a:cs typeface="Arial" charset="0"/>
              </a:rPr>
              <a:t> </a:t>
            </a:r>
            <a:r>
              <a:rPr lang="en-US" sz="1800" b="1" dirty="0" err="1" smtClean="0">
                <a:cs typeface="Arial" charset="0"/>
              </a:rPr>
              <a:t>الاهتمام</a:t>
            </a:r>
            <a:r>
              <a:rPr lang="ar-AE" sz="1800" b="1" dirty="0" smtClean="0"/>
              <a:t> (</a:t>
            </a:r>
            <a:r>
              <a:rPr lang="en-US" sz="1800" b="1" dirty="0" err="1" smtClean="0">
                <a:cs typeface="Arial" charset="0"/>
              </a:rPr>
              <a:t>مثل</a:t>
            </a:r>
            <a:r>
              <a:rPr lang="en-US" sz="1800" b="1" dirty="0" smtClean="0">
                <a:cs typeface="Arial" charset="0"/>
              </a:rPr>
              <a:t> </a:t>
            </a:r>
            <a:r>
              <a:rPr lang="en-US" sz="1800" b="1" dirty="0" err="1" smtClean="0">
                <a:cs typeface="Arial" charset="0"/>
              </a:rPr>
              <a:t>المدرسة</a:t>
            </a:r>
            <a:r>
              <a:rPr lang="ar-AE" sz="1800" b="1" dirty="0" smtClean="0"/>
              <a:t>)</a:t>
            </a:r>
          </a:p>
          <a:p>
            <a:pPr algn="r" rtl="1">
              <a:lnSpc>
                <a:spcPct val="80000"/>
              </a:lnSpc>
              <a:defRPr/>
            </a:pPr>
            <a:r>
              <a:rPr lang="x-none" sz="1800" b="1" dirty="0" smtClean="0"/>
              <a:t> </a:t>
            </a:r>
            <a:r>
              <a:rPr lang="en-US" sz="1800" b="1" dirty="0" err="1" smtClean="0">
                <a:cs typeface="Arial" charset="0"/>
              </a:rPr>
              <a:t>سوء</a:t>
            </a:r>
            <a:r>
              <a:rPr lang="en-US" sz="1800" b="1" dirty="0" smtClean="0">
                <a:cs typeface="Arial" charset="0"/>
              </a:rPr>
              <a:t> </a:t>
            </a:r>
            <a:r>
              <a:rPr lang="en-US" sz="1800" b="1" dirty="0" err="1" smtClean="0">
                <a:cs typeface="Arial" charset="0"/>
              </a:rPr>
              <a:t>تقدير</a:t>
            </a:r>
            <a:r>
              <a:rPr lang="en-US" sz="1800" b="1" dirty="0" smtClean="0">
                <a:cs typeface="Arial" charset="0"/>
              </a:rPr>
              <a:t> </a:t>
            </a:r>
            <a:r>
              <a:rPr lang="en-US" sz="1800" b="1" dirty="0" err="1" smtClean="0">
                <a:cs typeface="Arial" charset="0"/>
              </a:rPr>
              <a:t>الذات</a:t>
            </a:r>
            <a:endParaRPr lang="en-US" sz="1800" b="1" dirty="0">
              <a:cs typeface="Arial"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rot="21164316">
            <a:off x="2866734" y="4208225"/>
            <a:ext cx="2819400" cy="2133600"/>
          </a:xfrm>
          <a:prstGeom prst="rect">
            <a:avLst/>
          </a:prstGeom>
          <a:noFill/>
          <a:ln>
            <a:noFill/>
          </a:ln>
          <a:effectLst/>
          <a:extLst>
            <a:ext uri="{909E8E84-426E-40DD-AFC4-6F175D3DCCD1}">
              <a14:hiddenFill xmlns:a14="http://schemas.microsoft.com/office/drawing/2010/main" xmlns="" xmlns:mv="urn:schemas-microsoft-com:mac:vml" xmlns:mc="http://schemas.openxmlformats.org/markup-compatibility/2006">
                <a:solidFill>
                  <a:schemeClr val="accent1"/>
                </a:solidFill>
              </a14:hiddenFill>
            </a:ext>
            <a:ext uri="{91240B29-F687-4F45-9708-019B960494DF}">
              <a14:hiddenLine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
        <p:nvSpPr>
          <p:cNvPr id="10" name="TextBox 9"/>
          <p:cNvSpPr txBox="1"/>
          <p:nvPr/>
        </p:nvSpPr>
        <p:spPr>
          <a:xfrm>
            <a:off x="457200" y="1371600"/>
            <a:ext cx="2176046" cy="369332"/>
          </a:xfrm>
          <a:prstGeom prst="rect">
            <a:avLst/>
          </a:prstGeom>
          <a:noFill/>
        </p:spPr>
        <p:txBody>
          <a:bodyPr wrap="none" rtlCol="0">
            <a:spAutoFit/>
          </a:bodyPr>
          <a:lstStyle/>
          <a:p>
            <a:r>
              <a:rPr lang="en-US" sz="1800" dirty="0" smtClean="0">
                <a:solidFill>
                  <a:srgbClr val="CC0000"/>
                </a:solidFill>
                <a:latin typeface="+mn-lt"/>
              </a:rPr>
              <a:t>Over 13 year-old:</a:t>
            </a:r>
            <a:endParaRPr lang="en-US" sz="1800" dirty="0">
              <a:solidFill>
                <a:srgbClr val="CC0000"/>
              </a:solidFill>
              <a:latin typeface="+mn-lt"/>
            </a:endParaRPr>
          </a:p>
        </p:txBody>
      </p:sp>
      <p:grpSp>
        <p:nvGrpSpPr>
          <p:cNvPr id="11" name="Group 2"/>
          <p:cNvGrpSpPr>
            <a:grpSpLocks/>
          </p:cNvGrpSpPr>
          <p:nvPr/>
        </p:nvGrpSpPr>
        <p:grpSpPr bwMode="auto">
          <a:xfrm>
            <a:off x="0" y="304800"/>
            <a:ext cx="8712200" cy="1055688"/>
            <a:chOff x="-171360" y="96840"/>
            <a:chExt cx="8712000" cy="1055519"/>
          </a:xfrm>
        </p:grpSpPr>
        <p:pic>
          <p:nvPicPr>
            <p:cNvPr id="12" name="Picture 3"/>
            <p:cNvPicPr>
              <a:picLocks noChangeAspect="1"/>
            </p:cNvPicPr>
            <p:nvPr/>
          </p:nvPicPr>
          <p:blipFill>
            <a:blip r:embed="rId4"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171360" y="96840"/>
              <a:ext cx="8712000" cy="105551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13" name="Freeform 12"/>
            <p:cNvSpPr/>
            <p:nvPr/>
          </p:nvSpPr>
          <p:spPr>
            <a:xfrm>
              <a:off x="-171360" y="96840"/>
              <a:ext cx="8712000" cy="1055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gn="l" rtl="0">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14" name="テキスト ボックス 2"/>
          <p:cNvSpPr txBox="1">
            <a:spLocks noChangeArrowheads="1"/>
          </p:cNvSpPr>
          <p:nvPr/>
        </p:nvSpPr>
        <p:spPr bwMode="auto">
          <a:xfrm>
            <a:off x="914400" y="1066800"/>
            <a:ext cx="7924800" cy="52387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lgn="l" rtl="0" eaLnBrk="0" hangingPunct="0">
              <a:defRPr sz="2400">
                <a:solidFill>
                  <a:schemeClr val="tx1"/>
                </a:solidFill>
                <a:latin typeface="Times New Roman" pitchFamily="18" charset="0"/>
                <a:ea typeface="MS PGothic" pitchFamily="34" charset="-128"/>
              </a:defRPr>
            </a:lvl1pPr>
            <a:lvl2pPr marL="742950" indent="-285750" algn="l" rtl="0" eaLnBrk="0" hangingPunct="0">
              <a:defRPr sz="2400">
                <a:solidFill>
                  <a:schemeClr val="tx1"/>
                </a:solidFill>
                <a:latin typeface="Times New Roman" pitchFamily="18" charset="0"/>
                <a:ea typeface="MS PGothic" pitchFamily="34" charset="-128"/>
              </a:defRPr>
            </a:lvl2pPr>
            <a:lvl3pPr marL="1143000" indent="-228600" algn="l" rtl="0" eaLnBrk="0" hangingPunct="0">
              <a:defRPr sz="2400">
                <a:solidFill>
                  <a:schemeClr val="tx1"/>
                </a:solidFill>
                <a:latin typeface="Times New Roman" pitchFamily="18" charset="0"/>
                <a:ea typeface="MS PGothic" pitchFamily="34" charset="-128"/>
              </a:defRPr>
            </a:lvl3pPr>
            <a:lvl4pPr marL="1600200" indent="-228600" algn="l" rtl="0" eaLnBrk="0" hangingPunct="0">
              <a:defRPr sz="2400">
                <a:solidFill>
                  <a:schemeClr val="tx1"/>
                </a:solidFill>
                <a:latin typeface="Times New Roman" pitchFamily="18" charset="0"/>
                <a:ea typeface="MS PGothic" pitchFamily="34" charset="-128"/>
              </a:defRPr>
            </a:lvl4pPr>
            <a:lvl5pPr marL="2057400" indent="-228600" algn="l" rtl="0" eaLnBrk="0" hangingPunct="0">
              <a:defRPr sz="2400">
                <a:solidFill>
                  <a:schemeClr val="tx1"/>
                </a:solidFill>
                <a:latin typeface="Times New Roman" pitchFamily="18"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rtl="1"/>
            <a:r>
              <a:rPr lang="ar-AE" sz="2800" dirty="0">
                <a:solidFill>
                  <a:schemeClr val="tx2"/>
                </a:solidFill>
              </a:rPr>
              <a:t>ردود الأفعال</a:t>
            </a:r>
            <a:r>
              <a:rPr lang="x-none" sz="2800" dirty="0">
                <a:solidFill>
                  <a:schemeClr val="tx2"/>
                </a:solidFill>
              </a:rPr>
              <a:t> </a:t>
            </a:r>
            <a:r>
              <a:rPr lang="x-none" sz="2800">
                <a:solidFill>
                  <a:schemeClr val="tx2"/>
                </a:solidFill>
              </a:rPr>
              <a:t>لدى </a:t>
            </a:r>
            <a:r>
              <a:rPr lang="x-none" sz="2800" smtClean="0">
                <a:solidFill>
                  <a:schemeClr val="tx2"/>
                </a:solidFill>
              </a:rPr>
              <a:t>الأ </a:t>
            </a:r>
            <a:r>
              <a:rPr lang="ar-LB" sz="2800" dirty="0" smtClean="0">
                <a:solidFill>
                  <a:schemeClr val="tx2"/>
                </a:solidFill>
              </a:rPr>
              <a:t>ولاد ما فوق ال13 سنة </a:t>
            </a:r>
            <a:r>
              <a:rPr lang="ar-AE" sz="2800" dirty="0" smtClean="0">
                <a:solidFill>
                  <a:schemeClr val="tx2"/>
                </a:solidFill>
              </a:rPr>
              <a:t>قد </a:t>
            </a:r>
            <a:r>
              <a:rPr lang="x-none" sz="2800" smtClean="0">
                <a:solidFill>
                  <a:schemeClr val="tx2"/>
                </a:solidFill>
              </a:rPr>
              <a:t>ت</a:t>
            </a:r>
            <a:r>
              <a:rPr lang="ar-LB" sz="2800" dirty="0" smtClean="0">
                <a:solidFill>
                  <a:schemeClr val="tx2"/>
                </a:solidFill>
              </a:rPr>
              <a:t>ش</a:t>
            </a:r>
            <a:r>
              <a:rPr lang="x-none" sz="2800" smtClean="0">
                <a:solidFill>
                  <a:schemeClr val="tx2"/>
                </a:solidFill>
              </a:rPr>
              <a:t>مل </a:t>
            </a:r>
            <a:r>
              <a:rPr lang="x-none" sz="2800" dirty="0">
                <a:solidFill>
                  <a:schemeClr val="tx2"/>
                </a:solidFill>
              </a:rPr>
              <a:t>: </a:t>
            </a:r>
            <a:endParaRPr lang="en-US" sz="2800" dirty="0">
              <a:solidFill>
                <a:schemeClr val="tx2"/>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05400"/>
          </a:xfrm>
        </p:spPr>
        <p:txBody>
          <a:bodyPr/>
          <a:lstStyle/>
          <a:p>
            <a:pPr marL="114300" indent="-4763" algn="l" rtl="0">
              <a:buNone/>
            </a:pPr>
            <a:r>
              <a:rPr lang="en-US" sz="2800" dirty="0"/>
              <a:t>The decision as to what is abnormal and inappropriate will depend on an understanding of both the </a:t>
            </a:r>
            <a:r>
              <a:rPr lang="en-US" sz="2800" dirty="0">
                <a:solidFill>
                  <a:srgbClr val="008000"/>
                </a:solidFill>
              </a:rPr>
              <a:t>family</a:t>
            </a:r>
            <a:r>
              <a:rPr lang="en-US" sz="2800" dirty="0"/>
              <a:t> and the </a:t>
            </a:r>
            <a:r>
              <a:rPr lang="en-US" sz="2800" dirty="0">
                <a:solidFill>
                  <a:srgbClr val="008000"/>
                </a:solidFill>
              </a:rPr>
              <a:t>culture</a:t>
            </a:r>
            <a:r>
              <a:rPr lang="en-US" sz="2800" dirty="0"/>
              <a:t> from which they come. You cannot decide what is abnormal without this cultural </a:t>
            </a:r>
            <a:r>
              <a:rPr lang="en-US" sz="2800" dirty="0" smtClean="0"/>
              <a:t>and </a:t>
            </a:r>
            <a:r>
              <a:rPr lang="en-US" sz="2800" dirty="0"/>
              <a:t>personal </a:t>
            </a:r>
            <a:r>
              <a:rPr lang="en-US" sz="2800" dirty="0" smtClean="0"/>
              <a:t>knowledge.</a:t>
            </a:r>
          </a:p>
          <a:p>
            <a:endParaRPr lang="en-US" sz="2800" dirty="0"/>
          </a:p>
          <a:p>
            <a:pPr marL="109537" indent="0" algn="r" rtl="1">
              <a:buNone/>
            </a:pPr>
            <a:r>
              <a:rPr lang="ar-LY" sz="2800" dirty="0"/>
              <a:t>القرار في حالة ان يكون </a:t>
            </a:r>
            <a:r>
              <a:rPr lang="ar-LB" sz="2800" dirty="0" smtClean="0"/>
              <a:t>أمر ما </a:t>
            </a:r>
            <a:r>
              <a:rPr lang="ar-LY" sz="2800" dirty="0" smtClean="0"/>
              <a:t>غير </a:t>
            </a:r>
            <a:r>
              <a:rPr lang="ar-LY" sz="2800" dirty="0"/>
              <a:t>طبيعي او غير ملائم يعتمد </a:t>
            </a:r>
            <a:r>
              <a:rPr lang="ar-LY" sz="2800" dirty="0" smtClean="0"/>
              <a:t>عل</a:t>
            </a:r>
            <a:r>
              <a:rPr lang="ar-LB" sz="2800" dirty="0" smtClean="0"/>
              <a:t>ى</a:t>
            </a:r>
            <a:r>
              <a:rPr lang="ar-LY" sz="2800" dirty="0" smtClean="0"/>
              <a:t> </a:t>
            </a:r>
            <a:r>
              <a:rPr lang="ar-LY" sz="2800" dirty="0"/>
              <a:t>درجة الفهم لطبيعة العائلة </a:t>
            </a:r>
            <a:r>
              <a:rPr lang="ar-LY" sz="2800" dirty="0" smtClean="0"/>
              <a:t>والثقافة </a:t>
            </a:r>
            <a:r>
              <a:rPr lang="ar-LY" sz="2800" dirty="0"/>
              <a:t>التي ينتمون اليها . لايمكنك ان تقرر بأنه غير طبيعي بدون معرفة طبيعة الفرد </a:t>
            </a:r>
            <a:r>
              <a:rPr lang="ar-LY" sz="2800" dirty="0" smtClean="0"/>
              <a:t>وثقاف</a:t>
            </a:r>
            <a:r>
              <a:rPr lang="ar-LB" sz="2800" dirty="0" smtClean="0"/>
              <a:t>ته</a:t>
            </a:r>
            <a:r>
              <a:rPr lang="ar-LY" sz="2800" dirty="0" smtClean="0"/>
              <a:t> </a:t>
            </a:r>
            <a:endParaRPr lang="en-US" sz="2800" dirty="0"/>
          </a:p>
          <a:p>
            <a:pPr marL="109537" indent="0" algn="r" rtl="1">
              <a:buNone/>
            </a:pPr>
            <a:endParaRPr lang="en-US" sz="2800" dirty="0" smtClean="0"/>
          </a:p>
          <a:p>
            <a:pPr marL="109537" indent="0">
              <a:buNone/>
            </a:pPr>
            <a:endParaRPr lang="x-none" dirty="0"/>
          </a:p>
        </p:txBody>
      </p:sp>
    </p:spTree>
    <p:extLst>
      <p:ext uri="{BB962C8B-B14F-4D97-AF65-F5344CB8AC3E}">
        <p14:creationId xmlns:p14="http://schemas.microsoft.com/office/powerpoint/2010/main" xmlns="" xmlns:mv="urn:schemas-microsoft-com:mac:vml" xmlns:mc="http://schemas.openxmlformats.org/markup-compatibility/2006" val="2739140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4525962"/>
          </a:xfrm>
        </p:spPr>
        <p:txBody>
          <a:bodyPr>
            <a:normAutofit fontScale="92500"/>
          </a:bodyPr>
          <a:lstStyle/>
          <a:p>
            <a:pPr algn="r" rtl="1"/>
            <a:r>
              <a:rPr lang="ar-LY" dirty="0" smtClean="0"/>
              <a:t>’’الألم سيمر سريعا اذا تجاهلته’’</a:t>
            </a:r>
          </a:p>
          <a:p>
            <a:pPr marL="109537" indent="0" algn="r" rtl="1">
              <a:buNone/>
            </a:pPr>
            <a:r>
              <a:rPr lang="ar-LY" dirty="0" smtClean="0"/>
              <a:t>    </a:t>
            </a:r>
            <a:r>
              <a:rPr lang="ar-LY" sz="2400" dirty="0" smtClean="0"/>
              <a:t>من الصعب ومن غير المفيد تجاهل الألم, يجب علي الأشخاص ان يسمحوا لأنفسهم بالحزن.</a:t>
            </a:r>
          </a:p>
          <a:p>
            <a:pPr algn="r" rtl="1"/>
            <a:r>
              <a:rPr lang="ar-LY" dirty="0" smtClean="0"/>
              <a:t>’’من المهم ان تكون قويا عندما تفقد شخص عزيز عليك’’</a:t>
            </a:r>
          </a:p>
          <a:p>
            <a:pPr marL="109537" indent="0" algn="r" rtl="1">
              <a:buNone/>
            </a:pPr>
            <a:r>
              <a:rPr lang="ar-LY" dirty="0"/>
              <a:t> </a:t>
            </a:r>
            <a:r>
              <a:rPr lang="ar-LY" dirty="0" smtClean="0"/>
              <a:t>   </a:t>
            </a:r>
            <a:r>
              <a:rPr lang="ar-LY" sz="2400" dirty="0" smtClean="0"/>
              <a:t>البكاء لايعني الضعف, إنه جزء طبيعي من عملية الحزن عل</a:t>
            </a:r>
            <a:r>
              <a:rPr lang="ar-LB" sz="2400" dirty="0" smtClean="0"/>
              <a:t>ى</a:t>
            </a:r>
            <a:r>
              <a:rPr lang="ar-LY" sz="2400" dirty="0" smtClean="0"/>
              <a:t> فقدان شخص تحبه.</a:t>
            </a:r>
          </a:p>
          <a:p>
            <a:pPr algn="r" rtl="1"/>
            <a:r>
              <a:rPr lang="ar-LY" dirty="0" smtClean="0"/>
              <a:t> ’’اذا لم تبكي فهذا يعني انك غير متأثر ولست حزينا’’</a:t>
            </a:r>
          </a:p>
          <a:p>
            <a:pPr marL="109537" indent="0" algn="r" rtl="1">
              <a:buNone/>
            </a:pPr>
            <a:r>
              <a:rPr lang="ar-LY" dirty="0"/>
              <a:t> </a:t>
            </a:r>
            <a:r>
              <a:rPr lang="ar-LY" dirty="0" smtClean="0"/>
              <a:t>  </a:t>
            </a:r>
            <a:r>
              <a:rPr lang="ar-LY" sz="2400" dirty="0" smtClean="0"/>
              <a:t>كل شخص يحزن بطريقته الخاصة والمختلفة عن الأخرين يمكن لشخص ألا يبكي ولكن هذا لايعني أنه ليس حزينا</a:t>
            </a:r>
            <a:endParaRPr lang="ar-LY" sz="2400" dirty="0"/>
          </a:p>
          <a:p>
            <a:pPr algn="r" rtl="1"/>
            <a:r>
              <a:rPr lang="ar-LY" dirty="0"/>
              <a:t>’</a:t>
            </a:r>
            <a:r>
              <a:rPr lang="ar-LY" dirty="0" smtClean="0"/>
              <a:t>’الحزن يجب أن يستمر لمدة سنة كاملة’’</a:t>
            </a:r>
          </a:p>
          <a:p>
            <a:pPr marL="109537" indent="0" algn="r" rtl="1">
              <a:buNone/>
            </a:pPr>
            <a:r>
              <a:rPr lang="ar-LY" dirty="0"/>
              <a:t> </a:t>
            </a:r>
            <a:r>
              <a:rPr lang="ar-LY" dirty="0" smtClean="0"/>
              <a:t>  </a:t>
            </a:r>
            <a:r>
              <a:rPr lang="ar-LY" sz="2400" dirty="0" smtClean="0"/>
              <a:t>لا يوجد جدول زمني محدد للحزن, هناك فروقات شخصية لمت</a:t>
            </a:r>
            <a:r>
              <a:rPr lang="ar-LB" sz="2400" dirty="0" smtClean="0"/>
              <a:t>ى</a:t>
            </a:r>
            <a:r>
              <a:rPr lang="ar-LY" sz="2400" dirty="0" smtClean="0"/>
              <a:t> وكيف يستطيع الشخص ان يرجع لحياته الطبيعية مرة أخري</a:t>
            </a:r>
            <a:endParaRPr lang="ar-LY" sz="2400" dirty="0"/>
          </a:p>
        </p:txBody>
      </p:sp>
      <p:sp>
        <p:nvSpPr>
          <p:cNvPr id="3" name="Title 2"/>
          <p:cNvSpPr>
            <a:spLocks noGrp="1"/>
          </p:cNvSpPr>
          <p:nvPr>
            <p:ph type="title"/>
          </p:nvPr>
        </p:nvSpPr>
        <p:spPr>
          <a:xfrm>
            <a:off x="914400" y="31845"/>
            <a:ext cx="8229600" cy="1143000"/>
          </a:xfrm>
        </p:spPr>
        <p:txBody>
          <a:bodyPr/>
          <a:lstStyle/>
          <a:p>
            <a:r>
              <a:rPr lang="ar-LY" dirty="0" smtClean="0"/>
              <a:t>بعض المعتقدات الخاطئة ع</a:t>
            </a:r>
            <a:r>
              <a:rPr lang="ar-LB" dirty="0" smtClean="0"/>
              <a:t>ن</a:t>
            </a:r>
            <a:r>
              <a:rPr lang="ar-LY" dirty="0" smtClean="0"/>
              <a:t> الحزن</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523937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1"/>
          <p:cNvGrpSpPr>
            <a:grpSpLocks/>
          </p:cNvGrpSpPr>
          <p:nvPr/>
        </p:nvGrpSpPr>
        <p:grpSpPr bwMode="auto">
          <a:xfrm>
            <a:off x="18256" y="136525"/>
            <a:ext cx="8497887" cy="1158875"/>
            <a:chOff x="195120" y="268200"/>
            <a:chExt cx="8498160" cy="1158840"/>
          </a:xfrm>
        </p:grpSpPr>
        <p:pic>
          <p:nvPicPr>
            <p:cNvPr id="62470" name="Picture 2"/>
            <p:cNvPicPr>
              <a:picLocks noChangeAspect="1"/>
            </p:cNvPicPr>
            <p:nvPr/>
          </p:nvPicPr>
          <p:blipFill>
            <a:blip r:embed="rId3" cstate="print"/>
            <a:srcRect/>
            <a:stretch>
              <a:fillRect/>
            </a:stretch>
          </p:blipFill>
          <p:spPr bwMode="auto">
            <a:xfrm>
              <a:off x="195120" y="268200"/>
              <a:ext cx="8498160" cy="1158840"/>
            </a:xfrm>
            <a:prstGeom prst="rect">
              <a:avLst/>
            </a:prstGeom>
            <a:noFill/>
            <a:ln w="9525">
              <a:noFill/>
              <a:miter lim="800000"/>
              <a:headEnd/>
              <a:tailEnd/>
            </a:ln>
          </p:spPr>
        </p:pic>
        <p:sp>
          <p:nvSpPr>
            <p:cNvPr id="4" name="Freeform 3"/>
            <p:cNvSpPr/>
            <p:nvPr/>
          </p:nvSpPr>
          <p:spPr>
            <a:xfrm>
              <a:off x="195120" y="268200"/>
              <a:ext cx="8498160" cy="115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a:solidFill>
                  <a:srgbClr val="000000"/>
                </a:solidFill>
                <a:latin typeface="Times New Roman" pitchFamily="18"/>
                <a:ea typeface="MS PGothic" pitchFamily="34"/>
                <a:cs typeface="MS PGothic" pitchFamily="34"/>
              </a:endParaRPr>
            </a:p>
          </p:txBody>
        </p:sp>
      </p:grpSp>
      <p:sp>
        <p:nvSpPr>
          <p:cNvPr id="62468" name="Text Placeholder 5"/>
          <p:cNvSpPr>
            <a:spLocks noGrp="1"/>
          </p:cNvSpPr>
          <p:nvPr>
            <p:ph type="body" idx="4294967295"/>
          </p:nvPr>
        </p:nvSpPr>
        <p:spPr>
          <a:xfrm>
            <a:off x="4800600" y="1905000"/>
            <a:ext cx="4083050" cy="3962400"/>
          </a:xfrm>
        </p:spPr>
        <p:txBody>
          <a:bodyPr/>
          <a:lstStyle/>
          <a:p>
            <a:pPr marL="361950" algn="just" rtl="1" eaLnBrk="1" hangingPunct="1">
              <a:lnSpc>
                <a:spcPct val="101000"/>
              </a:lnSpc>
              <a:buClr>
                <a:srgbClr val="CC0000"/>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400" dirty="0" smtClean="0">
                <a:solidFill>
                  <a:srgbClr val="000000"/>
                </a:solidFill>
                <a:ea typeface="mspgothic" charset="-128"/>
              </a:rPr>
              <a:t>فكّر في أحد الأشخاص الذين رأيتهم خلال عملك وأظهر رد فعل على الضغط النفسي واكتب عن ما يلي:</a:t>
            </a:r>
          </a:p>
          <a:p>
            <a:pPr marL="361950" algn="just" rtl="1" eaLnBrk="1" hangingPunct="1">
              <a:lnSpc>
                <a:spcPct val="101000"/>
              </a:lnSpc>
              <a:buClr>
                <a:srgbClr val="CC0000"/>
              </a:buClr>
              <a:buFont typeface="Courier New" pitchFamily="49" charset="0"/>
              <a:buChar char="o"/>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400" dirty="0" smtClean="0">
                <a:solidFill>
                  <a:srgbClr val="000000"/>
                </a:solidFill>
                <a:ea typeface="mspgothic" charset="-128"/>
              </a:rPr>
              <a:t>الأحداث شديدة الوطأة أو المجهدات</a:t>
            </a:r>
          </a:p>
          <a:p>
            <a:pPr marL="361950" algn="just" rtl="1" eaLnBrk="1" hangingPunct="1">
              <a:lnSpc>
                <a:spcPct val="101000"/>
              </a:lnSpc>
              <a:buClr>
                <a:srgbClr val="CC0000"/>
              </a:buClr>
              <a:buFont typeface="Courier New" pitchFamily="49" charset="0"/>
              <a:buChar char="o"/>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400" dirty="0" smtClean="0">
                <a:solidFill>
                  <a:srgbClr val="000000"/>
                </a:solidFill>
                <a:ea typeface="mspgothic" charset="-128"/>
              </a:rPr>
              <a:t>رد الفعل على الضغط النفسي (الأفكار، العواطف، السلوكات، الاستجابة الجسدية)</a:t>
            </a:r>
            <a:endParaRPr kumimoji="0" lang="ja-JP" altLang="en-US" dirty="0" smtClean="0">
              <a:solidFill>
                <a:srgbClr val="000000"/>
              </a:solidFill>
              <a:ea typeface="mspgothic" charset="-128"/>
            </a:endParaRPr>
          </a:p>
        </p:txBody>
      </p:sp>
      <p:sp>
        <p:nvSpPr>
          <p:cNvPr id="62469" name="テキスト ボックス 1"/>
          <p:cNvSpPr txBox="1">
            <a:spLocks noChangeArrowheads="1"/>
          </p:cNvSpPr>
          <p:nvPr/>
        </p:nvSpPr>
        <p:spPr bwMode="auto">
          <a:xfrm>
            <a:off x="6705600" y="533400"/>
            <a:ext cx="1600200" cy="584775"/>
          </a:xfrm>
          <a:prstGeom prst="rect">
            <a:avLst/>
          </a:prstGeom>
          <a:noFill/>
          <a:ln w="9525">
            <a:noFill/>
            <a:miter lim="800000"/>
            <a:headEnd/>
            <a:tailEnd/>
          </a:ln>
        </p:spPr>
        <p:txBody>
          <a:bodyPr>
            <a:spAutoFit/>
          </a:bodyPr>
          <a:lstStyle/>
          <a:p>
            <a:pPr algn="r" rtl="1"/>
            <a:r>
              <a:rPr kumimoji="1" lang="ar-LB" altLang="ja-JP" sz="3200" dirty="0" smtClean="0">
                <a:solidFill>
                  <a:srgbClr val="C00000"/>
                </a:solidFill>
              </a:rPr>
              <a:t>تمرين</a:t>
            </a:r>
            <a:endParaRPr kumimoji="1" lang="ja-JP" altLang="en-US" sz="3200" dirty="0">
              <a:solidFill>
                <a:srgbClr val="C00000"/>
              </a:solidFill>
            </a:endParaRPr>
          </a:p>
        </p:txBody>
      </p:sp>
      <p:sp>
        <p:nvSpPr>
          <p:cNvPr id="8" name="TextBox 7"/>
          <p:cNvSpPr txBox="1"/>
          <p:nvPr/>
        </p:nvSpPr>
        <p:spPr>
          <a:xfrm>
            <a:off x="685800" y="1371600"/>
            <a:ext cx="4030832" cy="3785652"/>
          </a:xfrm>
          <a:prstGeom prst="rect">
            <a:avLst/>
          </a:prstGeom>
          <a:noFill/>
        </p:spPr>
        <p:txBody>
          <a:bodyPr wrap="square" rtlCol="0">
            <a:spAutoFit/>
          </a:bodyPr>
          <a:lstStyle/>
          <a:p>
            <a:r>
              <a:rPr lang="en-US" sz="2000" dirty="0" smtClean="0">
                <a:latin typeface="+mn-lt"/>
              </a:rPr>
              <a:t>Think of one person you have seen during your work who showed reactions to stress…</a:t>
            </a:r>
          </a:p>
          <a:p>
            <a:endParaRPr lang="en-US" sz="2000" dirty="0" smtClean="0">
              <a:latin typeface="+mn-lt"/>
            </a:endParaRPr>
          </a:p>
          <a:p>
            <a:r>
              <a:rPr lang="en-US" sz="2000" dirty="0" smtClean="0">
                <a:latin typeface="+mn-lt"/>
              </a:rPr>
              <a:t>Write down their: </a:t>
            </a:r>
          </a:p>
          <a:p>
            <a:endParaRPr lang="en-US" sz="2000" dirty="0" smtClean="0">
              <a:latin typeface="+mn-lt"/>
            </a:endParaRPr>
          </a:p>
          <a:p>
            <a:pPr marL="684213" lvl="1" indent="-227013">
              <a:buFont typeface="Arial"/>
              <a:buChar char="•"/>
            </a:pPr>
            <a:r>
              <a:rPr lang="en-US" sz="2000" dirty="0" smtClean="0">
                <a:latin typeface="+mn-lt"/>
              </a:rPr>
              <a:t>Stressful life events </a:t>
            </a:r>
          </a:p>
          <a:p>
            <a:pPr marL="684213" lvl="1" indent="-227013">
              <a:buFont typeface="Arial"/>
              <a:buChar char="•"/>
            </a:pPr>
            <a:r>
              <a:rPr lang="en-US" sz="2000" dirty="0" smtClean="0">
                <a:latin typeface="+mn-lt"/>
              </a:rPr>
              <a:t>Stress reactions </a:t>
            </a:r>
          </a:p>
          <a:p>
            <a:pPr marL="1141413" lvl="2" indent="-227013">
              <a:buFont typeface="Arial"/>
              <a:buChar char="•"/>
            </a:pPr>
            <a:r>
              <a:rPr lang="en-US" sz="2000" dirty="0" smtClean="0">
                <a:latin typeface="+mn-lt"/>
              </a:rPr>
              <a:t>Thoughts</a:t>
            </a:r>
          </a:p>
          <a:p>
            <a:pPr marL="1141413" lvl="2" indent="-227013">
              <a:buFont typeface="Arial"/>
              <a:buChar char="•"/>
            </a:pPr>
            <a:r>
              <a:rPr lang="en-US" sz="2000" dirty="0" smtClean="0">
                <a:latin typeface="+mn-lt"/>
              </a:rPr>
              <a:t>Emotions</a:t>
            </a:r>
          </a:p>
          <a:p>
            <a:pPr marL="1141413" lvl="2" indent="-227013">
              <a:buFont typeface="Arial"/>
              <a:buChar char="•"/>
            </a:pPr>
            <a:r>
              <a:rPr lang="en-US" sz="2000" dirty="0" smtClean="0">
                <a:latin typeface="+mn-lt"/>
              </a:rPr>
              <a:t>Behaviors</a:t>
            </a:r>
          </a:p>
          <a:p>
            <a:pPr marL="1141413" lvl="2" indent="-227013">
              <a:buFont typeface="Arial"/>
              <a:buChar char="•"/>
            </a:pPr>
            <a:r>
              <a:rPr lang="en-US" sz="2000" dirty="0" smtClean="0">
                <a:latin typeface="+mn-lt"/>
              </a:rPr>
              <a:t>Physical response</a:t>
            </a:r>
            <a:endParaRPr lang="en-US" sz="2000" dirty="0">
              <a:latin typeface="+mn-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6700"/>
            <a:ext cx="8229600" cy="1143000"/>
          </a:xfrm>
        </p:spPr>
        <p:txBody>
          <a:bodyPr/>
          <a:lstStyle/>
          <a:p>
            <a:pPr eaLnBrk="1" fontAlgn="auto" hangingPunct="1">
              <a:spcAft>
                <a:spcPts val="0"/>
              </a:spcAft>
              <a:defRPr/>
            </a:pPr>
            <a:r>
              <a:rPr lang="en-US" dirty="0" smtClean="0">
                <a:ea typeface="+mj-ea"/>
                <a:cs typeface="+mj-cs"/>
              </a:rPr>
              <a:t>Points to Remember</a:t>
            </a:r>
            <a:endParaRPr lang="en-US" dirty="0">
              <a:ea typeface="+mj-ea"/>
              <a:cs typeface="+mj-cs"/>
            </a:endParaRPr>
          </a:p>
        </p:txBody>
      </p:sp>
      <p:pic>
        <p:nvPicPr>
          <p:cNvPr id="28676" name="Picture 4" descr="http://t2.gstatic.com/images?q=tbn:ANd9GcQSdOTssGU22V0LvC8cO3rR02sJ37gpFQFAflvCsCojYP3gewJiPg"/>
          <p:cNvPicPr>
            <a:picLocks noChangeAspect="1" noChangeArrowheads="1"/>
          </p:cNvPicPr>
          <p:nvPr/>
        </p:nvPicPr>
        <p:blipFill>
          <a:blip r:embed="rId3" cstate="print"/>
          <a:srcRect/>
          <a:stretch>
            <a:fillRect/>
          </a:stretch>
        </p:blipFill>
        <p:spPr bwMode="auto">
          <a:xfrm>
            <a:off x="6046388" y="126516"/>
            <a:ext cx="2456392" cy="1447800"/>
          </a:xfrm>
          <a:prstGeom prst="rect">
            <a:avLst/>
          </a:prstGeom>
          <a:noFill/>
          <a:ln w="9525">
            <a:noFill/>
            <a:miter lim="800000"/>
            <a:headEnd/>
            <a:tailEnd/>
          </a:ln>
        </p:spPr>
      </p:pic>
      <p:sp>
        <p:nvSpPr>
          <p:cNvPr id="28677" name="Text Box 5"/>
          <p:cNvSpPr txBox="1">
            <a:spLocks noChangeArrowheads="1"/>
          </p:cNvSpPr>
          <p:nvPr/>
        </p:nvSpPr>
        <p:spPr bwMode="auto">
          <a:xfrm>
            <a:off x="5943600" y="381000"/>
            <a:ext cx="1828800" cy="457200"/>
          </a:xfrm>
          <a:prstGeom prst="rect">
            <a:avLst/>
          </a:prstGeom>
          <a:noFill/>
          <a:ln w="9525">
            <a:noFill/>
            <a:miter lim="800000"/>
            <a:headEnd/>
            <a:tailEnd/>
          </a:ln>
        </p:spPr>
        <p:txBody>
          <a:bodyPr>
            <a:spAutoFit/>
          </a:bodyPr>
          <a:lstStyle/>
          <a:p>
            <a:endParaRPr lang="ja-JP" altLang="en-US"/>
          </a:p>
        </p:txBody>
      </p:sp>
      <p:sp>
        <p:nvSpPr>
          <p:cNvPr id="28679" name="Content Placeholder 1"/>
          <p:cNvSpPr txBox="1">
            <a:spLocks/>
          </p:cNvSpPr>
          <p:nvPr/>
        </p:nvSpPr>
        <p:spPr bwMode="auto">
          <a:xfrm>
            <a:off x="0" y="1447800"/>
            <a:ext cx="4495800" cy="4800600"/>
          </a:xfrm>
          <a:prstGeom prst="rect">
            <a:avLst/>
          </a:prstGeom>
          <a:noFill/>
          <a:ln w="9525">
            <a:noFill/>
            <a:miter lim="800000"/>
            <a:headEnd/>
            <a:tailEnd/>
          </a:ln>
        </p:spPr>
        <p:txBody>
          <a:bodyPr/>
          <a:lstStyle/>
          <a:p>
            <a:pPr marL="365125" indent="-255588" eaLnBrk="0" hangingPunct="0">
              <a:lnSpc>
                <a:spcPct val="80000"/>
              </a:lnSpc>
              <a:spcBef>
                <a:spcPts val="400"/>
              </a:spcBef>
              <a:buClr>
                <a:schemeClr val="accent1"/>
              </a:buClr>
              <a:buSzPct val="68000"/>
              <a:buFont typeface="Arial"/>
              <a:buChar char="•"/>
            </a:pPr>
            <a:r>
              <a:rPr lang="en-US" altLang="ja-JP" sz="2300" dirty="0" smtClean="0">
                <a:latin typeface="Lucida Sans Unicode" pitchFamily="34" charset="0"/>
              </a:rPr>
              <a:t>Stress reactions and grief are normal responses to a crisis</a:t>
            </a:r>
          </a:p>
          <a:p>
            <a:pPr marL="365125" indent="-255588" eaLnBrk="0" hangingPunct="0">
              <a:lnSpc>
                <a:spcPct val="80000"/>
              </a:lnSpc>
              <a:spcBef>
                <a:spcPts val="400"/>
              </a:spcBef>
              <a:buClr>
                <a:schemeClr val="accent1"/>
              </a:buClr>
              <a:buSzPct val="68000"/>
              <a:buFont typeface="Arial"/>
              <a:buChar char="•"/>
            </a:pPr>
            <a:endParaRPr lang="en-US" altLang="ja-JP" sz="2300" dirty="0" smtClean="0">
              <a:latin typeface="Lucida Sans Unicode" pitchFamily="34" charset="0"/>
            </a:endParaRPr>
          </a:p>
          <a:p>
            <a:pPr marL="365125" indent="-255588" eaLnBrk="0" hangingPunct="0">
              <a:lnSpc>
                <a:spcPct val="80000"/>
              </a:lnSpc>
              <a:spcBef>
                <a:spcPts val="400"/>
              </a:spcBef>
              <a:buClr>
                <a:schemeClr val="accent1"/>
              </a:buClr>
              <a:buSzPct val="68000"/>
              <a:buFont typeface="Arial"/>
              <a:buChar char="•"/>
            </a:pPr>
            <a:r>
              <a:rPr lang="en-US" altLang="ja-JP" sz="2300" dirty="0" smtClean="0">
                <a:latin typeface="Lucida Sans Unicode" pitchFamily="34" charset="0"/>
              </a:rPr>
              <a:t>BUT, If someone experiences symptoms that are </a:t>
            </a:r>
            <a:r>
              <a:rPr lang="en-US" altLang="ja-JP" sz="2300" dirty="0" smtClean="0">
                <a:solidFill>
                  <a:srgbClr val="008000"/>
                </a:solidFill>
                <a:latin typeface="Lucida Sans Unicode" pitchFamily="34" charset="0"/>
              </a:rPr>
              <a:t>severe</a:t>
            </a:r>
            <a:r>
              <a:rPr lang="en-US" altLang="ja-JP" sz="2300" dirty="0" smtClean="0">
                <a:latin typeface="Lucida Sans Unicode" pitchFamily="34" charset="0"/>
              </a:rPr>
              <a:t> and of </a:t>
            </a:r>
            <a:r>
              <a:rPr lang="en-US" altLang="ja-JP" sz="2300" dirty="0" smtClean="0">
                <a:solidFill>
                  <a:srgbClr val="008000"/>
                </a:solidFill>
                <a:latin typeface="Lucida Sans Unicode" pitchFamily="34" charset="0"/>
              </a:rPr>
              <a:t>a long duration</a:t>
            </a:r>
            <a:r>
              <a:rPr lang="en-US" altLang="ja-JP" sz="2300" dirty="0" smtClean="0">
                <a:latin typeface="Lucida Sans Unicode" pitchFamily="34" charset="0"/>
              </a:rPr>
              <a:t> and </a:t>
            </a:r>
            <a:r>
              <a:rPr lang="en-US" altLang="ja-JP" sz="2300" dirty="0" smtClean="0">
                <a:solidFill>
                  <a:srgbClr val="008000"/>
                </a:solidFill>
                <a:latin typeface="Lucida Sans Unicode" pitchFamily="34" charset="0"/>
              </a:rPr>
              <a:t>impair their daily functioning</a:t>
            </a:r>
            <a:r>
              <a:rPr lang="en-US" altLang="ja-JP" sz="2300" dirty="0" smtClean="0">
                <a:latin typeface="Lucida Sans Unicode" pitchFamily="34" charset="0"/>
              </a:rPr>
              <a:t>… refer to mental health specialists </a:t>
            </a:r>
          </a:p>
          <a:p>
            <a:pPr marL="365125" indent="-255588" eaLnBrk="0" hangingPunct="0">
              <a:lnSpc>
                <a:spcPct val="80000"/>
              </a:lnSpc>
              <a:spcBef>
                <a:spcPts val="400"/>
              </a:spcBef>
              <a:buClr>
                <a:schemeClr val="accent1"/>
              </a:buClr>
              <a:buSzPct val="68000"/>
              <a:buFont typeface="Arial"/>
              <a:buChar char="•"/>
            </a:pPr>
            <a:endParaRPr lang="en-US" altLang="ja-JP" sz="2300" dirty="0" smtClean="0">
              <a:latin typeface="Lucida Sans Unicode" pitchFamily="34" charset="0"/>
            </a:endParaRPr>
          </a:p>
          <a:p>
            <a:pPr marL="365125" indent="-255588" eaLnBrk="0" hangingPunct="0">
              <a:lnSpc>
                <a:spcPct val="80000"/>
              </a:lnSpc>
              <a:spcBef>
                <a:spcPts val="400"/>
              </a:spcBef>
              <a:buClr>
                <a:schemeClr val="accent1"/>
              </a:buClr>
              <a:buSzPct val="68000"/>
              <a:buFont typeface="Arial"/>
              <a:buChar char="•"/>
            </a:pPr>
            <a:r>
              <a:rPr lang="en-US" altLang="ja-JP" sz="2300" dirty="0" smtClean="0">
                <a:latin typeface="Lucida Sans Unicode" pitchFamily="34" charset="0"/>
              </a:rPr>
              <a:t>Most people do not become mentally ill just because they have lived through a stressful event…</a:t>
            </a:r>
          </a:p>
        </p:txBody>
      </p:sp>
      <p:sp>
        <p:nvSpPr>
          <p:cNvPr id="6" name="Content Placeholder 1"/>
          <p:cNvSpPr txBox="1">
            <a:spLocks/>
          </p:cNvSpPr>
          <p:nvPr/>
        </p:nvSpPr>
        <p:spPr bwMode="auto">
          <a:xfrm>
            <a:off x="4448397" y="1910754"/>
            <a:ext cx="4495800" cy="4800600"/>
          </a:xfrm>
          <a:prstGeom prst="rect">
            <a:avLst/>
          </a:prstGeom>
          <a:noFill/>
          <a:ln w="9525">
            <a:noFill/>
            <a:miter lim="800000"/>
            <a:headEnd/>
            <a:tailEnd/>
          </a:ln>
        </p:spPr>
        <p:txBody>
          <a:bodyPr/>
          <a:lstStyle/>
          <a:p>
            <a:pPr marL="365125" indent="-255588" algn="r" rtl="1" eaLnBrk="0" hangingPunct="0">
              <a:lnSpc>
                <a:spcPct val="80000"/>
              </a:lnSpc>
              <a:spcBef>
                <a:spcPts val="400"/>
              </a:spcBef>
              <a:buClr>
                <a:schemeClr val="accent1"/>
              </a:buClr>
              <a:buSzPct val="68000"/>
              <a:buFont typeface="Arial"/>
              <a:buChar char="•"/>
            </a:pPr>
            <a:r>
              <a:rPr lang="ar-LB" altLang="ja-JP" sz="2300" dirty="0" smtClean="0">
                <a:latin typeface="Lucida Sans Unicode" pitchFamily="34" charset="0"/>
              </a:rPr>
              <a:t>الضغط النفسي والحزن هما من ضمن الاستجابات الطبيعية للأزمة.</a:t>
            </a:r>
          </a:p>
          <a:p>
            <a:pPr marL="365125" indent="-255588" algn="r" rtl="1" eaLnBrk="0" hangingPunct="0">
              <a:lnSpc>
                <a:spcPct val="80000"/>
              </a:lnSpc>
              <a:spcBef>
                <a:spcPts val="400"/>
              </a:spcBef>
              <a:buClr>
                <a:schemeClr val="accent1"/>
              </a:buClr>
              <a:buSzPct val="68000"/>
              <a:buFont typeface="Arial"/>
              <a:buChar char="•"/>
            </a:pPr>
            <a:r>
              <a:rPr lang="ar-LB" altLang="ja-JP" sz="2300" dirty="0" smtClean="0">
                <a:latin typeface="Lucida Sans Unicode" pitchFamily="34" charset="0"/>
              </a:rPr>
              <a:t>لكن إذا اختبر الشخص أعراضا </a:t>
            </a:r>
            <a:r>
              <a:rPr lang="ar-LB" altLang="ja-JP" sz="2300" dirty="0" smtClean="0">
                <a:solidFill>
                  <a:srgbClr val="008000"/>
                </a:solidFill>
                <a:latin typeface="Lucida Sans Unicode" pitchFamily="34" charset="0"/>
              </a:rPr>
              <a:t>حادة</a:t>
            </a:r>
            <a:r>
              <a:rPr lang="ar-LB" altLang="ja-JP" sz="2300" dirty="0" smtClean="0">
                <a:latin typeface="Lucida Sans Unicode" pitchFamily="34" charset="0"/>
              </a:rPr>
              <a:t> وتستمر </a:t>
            </a:r>
            <a:r>
              <a:rPr lang="ar-LB" altLang="ja-JP" sz="2300" dirty="0" smtClean="0">
                <a:solidFill>
                  <a:srgbClr val="008000"/>
                </a:solidFill>
                <a:latin typeface="Lucida Sans Unicode" pitchFamily="34" charset="0"/>
              </a:rPr>
              <a:t>لوقت طويل وتعيق تأدية وظائفه اليومية</a:t>
            </a:r>
            <a:r>
              <a:rPr lang="ar-LB" altLang="ja-JP" sz="2300" dirty="0" smtClean="0">
                <a:latin typeface="Lucida Sans Unicode" pitchFamily="34" charset="0"/>
              </a:rPr>
              <a:t> إذاً ينبغي إحالته الى مختص في الصحة النفسية</a:t>
            </a:r>
          </a:p>
          <a:p>
            <a:pPr marL="365125" indent="-255588" algn="r" rtl="1" eaLnBrk="0" hangingPunct="0">
              <a:lnSpc>
                <a:spcPct val="80000"/>
              </a:lnSpc>
              <a:spcBef>
                <a:spcPts val="400"/>
              </a:spcBef>
              <a:buClr>
                <a:schemeClr val="accent1"/>
              </a:buClr>
              <a:buSzPct val="68000"/>
              <a:buFont typeface="Arial"/>
              <a:buChar char="•"/>
            </a:pPr>
            <a:r>
              <a:rPr lang="ar-LB" altLang="ja-JP" sz="2300" dirty="0" smtClean="0">
                <a:latin typeface="Lucida Sans Unicode" pitchFamily="34" charset="0"/>
              </a:rPr>
              <a:t>لا يصبح الشخص مريضا نفسيا لمجرد أنه اختبر حدثا شديد الوطأة</a:t>
            </a:r>
            <a:endParaRPr lang="en-US" altLang="ja-JP" sz="2300" dirty="0" smtClean="0">
              <a:latin typeface="Lucida Sans Unicode"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382000" cy="1219200"/>
          </a:xfrm>
        </p:spPr>
        <p:txBody>
          <a:bodyPr/>
          <a:lstStyle/>
          <a:p>
            <a:r>
              <a:rPr lang="x-none" dirty="0" smtClean="0"/>
              <a:t>عوامل الوقاية </a:t>
            </a:r>
            <a:r>
              <a:rPr lang="x-none" smtClean="0"/>
              <a:t>والخطر </a:t>
            </a:r>
            <a:r>
              <a:rPr lang="ar-LB" dirty="0" smtClean="0"/>
              <a:t>للأ</a:t>
            </a:r>
            <a:r>
              <a:rPr lang="x-none" smtClean="0"/>
              <a:t>مراض </a:t>
            </a:r>
            <a:r>
              <a:rPr lang="ar-LB" dirty="0" smtClean="0"/>
              <a:t>النفسي    </a:t>
            </a:r>
            <a:endParaRPr lang="x-none" dirty="0"/>
          </a:p>
        </p:txBody>
      </p:sp>
      <p:sp>
        <p:nvSpPr>
          <p:cNvPr id="3" name="Subtitle 2"/>
          <p:cNvSpPr>
            <a:spLocks noGrp="1"/>
          </p:cNvSpPr>
          <p:nvPr>
            <p:ph type="subTitle" idx="4294967295"/>
          </p:nvPr>
        </p:nvSpPr>
        <p:spPr>
          <a:xfrm>
            <a:off x="609600" y="2590800"/>
            <a:ext cx="7772400" cy="1200150"/>
          </a:xfrm>
        </p:spPr>
        <p:txBody>
          <a:bodyPr/>
          <a:lstStyle/>
          <a:p>
            <a:pPr marL="114300" indent="-4763">
              <a:buNone/>
            </a:pPr>
            <a:r>
              <a:rPr lang="en-CA" sz="3600" b="1" dirty="0" smtClean="0"/>
              <a:t>5. Protective and risk factors for mental illness</a:t>
            </a:r>
            <a:endParaRPr lang="x-none" sz="3600" b="1" dirty="0"/>
          </a:p>
        </p:txBody>
      </p:sp>
    </p:spTree>
    <p:extLst>
      <p:ext uri="{BB962C8B-B14F-4D97-AF65-F5344CB8AC3E}">
        <p14:creationId xmlns:p14="http://schemas.microsoft.com/office/powerpoint/2010/main" xmlns="" xmlns:mv="urn:schemas-microsoft-com:mac:vml" xmlns:mc="http://schemas.openxmlformats.org/markup-compatibility/2006" val="3121295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reeform 1"/>
          <p:cNvSpPr>
            <a:spLocks noChangeArrowheads="1"/>
          </p:cNvSpPr>
          <p:nvPr/>
        </p:nvSpPr>
        <p:spPr bwMode="auto">
          <a:xfrm>
            <a:off x="0" y="2057400"/>
            <a:ext cx="4953000" cy="45069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106362">
              <a:lnSpc>
                <a:spcPct val="90000"/>
              </a:lnSpc>
              <a:spcBef>
                <a:spcPts val="400"/>
              </a:spcBef>
              <a:buClr>
                <a:srgbClr val="CC0000"/>
              </a:buClr>
              <a:buSzPct val="68000"/>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200" dirty="0">
              <a:solidFill>
                <a:srgbClr val="000000"/>
              </a:solidFill>
              <a:latin typeface="Lucida Sans Unicode" pitchFamily="34" charset="0"/>
              <a:ea typeface="mspgothic" charset="-128"/>
            </a:endParaRPr>
          </a:p>
        </p:txBody>
      </p:sp>
      <p:grpSp>
        <p:nvGrpSpPr>
          <p:cNvPr id="68611" name="Group 2"/>
          <p:cNvGrpSpPr>
            <a:grpSpLocks/>
          </p:cNvGrpSpPr>
          <p:nvPr/>
        </p:nvGrpSpPr>
        <p:grpSpPr bwMode="auto">
          <a:xfrm>
            <a:off x="1219200" y="3276600"/>
            <a:ext cx="6908800" cy="1443038"/>
            <a:chOff x="101520" y="156600"/>
            <a:chExt cx="9259920" cy="1927080"/>
          </a:xfrm>
        </p:grpSpPr>
        <p:pic>
          <p:nvPicPr>
            <p:cNvPr id="68614" name="Picture 3"/>
            <p:cNvPicPr>
              <a:picLocks noChangeAspect="1"/>
            </p:cNvPicPr>
            <p:nvPr/>
          </p:nvPicPr>
          <p:blipFill>
            <a:blip r:embed="rId3" cstate="print"/>
            <a:srcRect/>
            <a:stretch>
              <a:fillRect/>
            </a:stretch>
          </p:blipFill>
          <p:spPr bwMode="auto">
            <a:xfrm>
              <a:off x="101520" y="156600"/>
              <a:ext cx="7747027" cy="1442928"/>
            </a:xfrm>
            <a:prstGeom prst="rect">
              <a:avLst/>
            </a:prstGeom>
            <a:noFill/>
            <a:ln w="9525">
              <a:noFill/>
              <a:miter lim="800000"/>
              <a:headEnd/>
              <a:tailEnd/>
            </a:ln>
          </p:spPr>
        </p:pic>
        <p:sp>
          <p:nvSpPr>
            <p:cNvPr id="5" name="Freeform 4"/>
            <p:cNvSpPr/>
            <p:nvPr/>
          </p:nvSpPr>
          <p:spPr>
            <a:xfrm>
              <a:off x="101520" y="156600"/>
              <a:ext cx="9259920" cy="192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lstStyle/>
            <a:p>
              <a:pPr>
                <a:lnSpc>
                  <a:spcPct val="95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lang="en-US" sz="1800">
                <a:solidFill>
                  <a:srgbClr val="000000"/>
                </a:solidFill>
                <a:latin typeface="Times New Roman" pitchFamily="18"/>
                <a:ea typeface="MS PGothic" pitchFamily="34"/>
                <a:cs typeface="MS PGothic" pitchFamily="34"/>
              </a:endParaRPr>
            </a:p>
          </p:txBody>
        </p:sp>
      </p:grpSp>
      <p:sp>
        <p:nvSpPr>
          <p:cNvPr id="68613" name="テキスト ボックス 2"/>
          <p:cNvSpPr txBox="1">
            <a:spLocks noChangeArrowheads="1"/>
          </p:cNvSpPr>
          <p:nvPr/>
        </p:nvSpPr>
        <p:spPr bwMode="auto">
          <a:xfrm>
            <a:off x="1752600" y="842286"/>
            <a:ext cx="5105400" cy="1200329"/>
          </a:xfrm>
          <a:prstGeom prst="rect">
            <a:avLst/>
          </a:prstGeom>
          <a:noFill/>
          <a:ln w="9525">
            <a:noFill/>
            <a:miter lim="800000"/>
            <a:headEnd/>
            <a:tailEnd/>
          </a:ln>
        </p:spPr>
        <p:txBody>
          <a:bodyPr>
            <a:spAutoFit/>
          </a:bodyPr>
          <a:lstStyle/>
          <a:p>
            <a:pPr algn="r" rtl="1"/>
            <a:r>
              <a:rPr kumimoji="1" lang="ar-LB" altLang="ja-JP" b="1" dirty="0" smtClean="0"/>
              <a:t>لماذا يصاب بعض الأشخاص بالامراض النفسية عند مواجهة حدث شديد الوطأة بينما البعض الآخر لا يصاب لمواجهة الحدث ذاته؟ </a:t>
            </a:r>
            <a:endParaRPr kumimoji="1" lang="ja-JP" altLang="en-US"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Freeform 4"/>
          <p:cNvSpPr>
            <a:spLocks noChangeArrowheads="1"/>
          </p:cNvSpPr>
          <p:nvPr/>
        </p:nvSpPr>
        <p:spPr bwMode="auto">
          <a:xfrm>
            <a:off x="304800" y="1295400"/>
            <a:ext cx="4724400" cy="52578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70000"/>
              </a:lnSpc>
              <a:spcBef>
                <a:spcPts val="4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smtClean="0">
                <a:solidFill>
                  <a:srgbClr val="000000"/>
                </a:solidFill>
                <a:latin typeface="Lucida Sans Unicode" pitchFamily="34" charset="0"/>
                <a:ea typeface="mspgothic" charset="-128"/>
              </a:rPr>
              <a:t>Social </a:t>
            </a:r>
            <a:r>
              <a:rPr lang="en-GB" altLang="ja-JP" sz="2000" dirty="0">
                <a:solidFill>
                  <a:srgbClr val="000000"/>
                </a:solidFill>
                <a:latin typeface="Lucida Sans Unicode" pitchFamily="34" charset="0"/>
                <a:ea typeface="mspgothic" charset="-128"/>
              </a:rPr>
              <a:t>support</a:t>
            </a:r>
            <a:r>
              <a:rPr lang="en-GB" altLang="ja-JP" sz="2000" dirty="0" smtClean="0">
                <a:solidFill>
                  <a:srgbClr val="000000"/>
                </a:solidFill>
                <a:latin typeface="Lucida Sans Unicode" pitchFamily="34" charset="0"/>
                <a:ea typeface="mspgothic" charset="-128"/>
              </a:rPr>
              <a:t> (family </a:t>
            </a:r>
            <a:r>
              <a:rPr lang="en-GB" altLang="ja-JP" sz="2000" dirty="0">
                <a:solidFill>
                  <a:srgbClr val="000000"/>
                </a:solidFill>
                <a:latin typeface="Lucida Sans Unicode" pitchFamily="34" charset="0"/>
                <a:ea typeface="mspgothic" charset="-128"/>
              </a:rPr>
              <a:t>and </a:t>
            </a:r>
            <a:r>
              <a:rPr lang="en-GB" altLang="ja-JP" sz="2000" dirty="0" smtClean="0">
                <a:solidFill>
                  <a:srgbClr val="000000"/>
                </a:solidFill>
                <a:latin typeface="Lucida Sans Unicode" pitchFamily="34" charset="0"/>
                <a:ea typeface="mspgothic" charset="-128"/>
              </a:rPr>
              <a:t>community)</a:t>
            </a:r>
          </a:p>
          <a:p>
            <a:pPr marL="361950" indent="-255588">
              <a:lnSpc>
                <a:spcPct val="70000"/>
              </a:lnSpc>
              <a:spcBef>
                <a:spcPts val="4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smtClean="0">
                <a:solidFill>
                  <a:srgbClr val="000000"/>
                </a:solidFill>
                <a:latin typeface="Lucida Sans Unicode" pitchFamily="34" charset="0"/>
                <a:ea typeface="mspgothic" charset="-128"/>
              </a:rPr>
              <a:t>Maintaining traditions </a:t>
            </a:r>
            <a:r>
              <a:rPr lang="en-GB" altLang="ja-JP" sz="2000" dirty="0">
                <a:solidFill>
                  <a:srgbClr val="000000"/>
                </a:solidFill>
                <a:latin typeface="Lucida Sans Unicode" pitchFamily="34" charset="0"/>
                <a:ea typeface="mspgothic" charset="-128"/>
              </a:rPr>
              <a:t>and cultures</a:t>
            </a:r>
            <a:endParaRPr lang="en-GB" altLang="ja-JP" sz="2000" dirty="0" smtClean="0">
              <a:solidFill>
                <a:srgbClr val="000000"/>
              </a:solidFill>
              <a:latin typeface="Lucida Sans Unicode" pitchFamily="34" charset="0"/>
              <a:ea typeface="mspgothic" charset="-128"/>
            </a:endParaRPr>
          </a:p>
          <a:p>
            <a:pPr marL="361950" indent="-255588">
              <a:lnSpc>
                <a:spcPct val="70000"/>
              </a:lnSpc>
              <a:spcBef>
                <a:spcPts val="4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smtClean="0">
                <a:solidFill>
                  <a:srgbClr val="000000"/>
                </a:solidFill>
                <a:latin typeface="Lucida Sans Unicode" pitchFamily="34" charset="0"/>
                <a:ea typeface="mspgothic" charset="-128"/>
              </a:rPr>
              <a:t>Seeing meaning </a:t>
            </a:r>
            <a:r>
              <a:rPr lang="en-GB" altLang="ja-JP" sz="2000" dirty="0">
                <a:solidFill>
                  <a:srgbClr val="000000"/>
                </a:solidFill>
                <a:latin typeface="Lucida Sans Unicode" pitchFamily="34" charset="0"/>
                <a:ea typeface="mspgothic" charset="-128"/>
              </a:rPr>
              <a:t>in what happened</a:t>
            </a:r>
            <a:r>
              <a:rPr lang="en-GB" altLang="ja-JP" sz="2000" dirty="0" smtClean="0">
                <a:solidFill>
                  <a:srgbClr val="000000"/>
                </a:solidFill>
                <a:latin typeface="Lucida Sans Unicode" pitchFamily="34" charset="0"/>
                <a:ea typeface="mspgothic" charset="-128"/>
              </a:rPr>
              <a:t> </a:t>
            </a:r>
          </a:p>
          <a:p>
            <a:pPr marL="819150" lvl="1" indent="-255588">
              <a:lnSpc>
                <a:spcPct val="70000"/>
              </a:lnSpc>
              <a:spcBef>
                <a:spcPts val="4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smtClean="0">
                <a:solidFill>
                  <a:srgbClr val="000000"/>
                </a:solidFill>
                <a:latin typeface="Lucida Sans Unicode" pitchFamily="34" charset="0"/>
                <a:ea typeface="mspgothic" charset="-128"/>
              </a:rPr>
              <a:t>through religious beliefs etc</a:t>
            </a:r>
          </a:p>
          <a:p>
            <a:pPr marL="361950" indent="-255588">
              <a:lnSpc>
                <a:spcPct val="70000"/>
              </a:lnSpc>
              <a:spcBef>
                <a:spcPts val="4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Supportive recovery environment</a:t>
            </a:r>
            <a:endParaRPr lang="en-GB" altLang="ja-JP" sz="2000" dirty="0" smtClean="0">
              <a:solidFill>
                <a:srgbClr val="00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000" u="sng" dirty="0" smtClean="0">
              <a:solidFill>
                <a:srgbClr val="00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u="sng" dirty="0" smtClean="0">
                <a:solidFill>
                  <a:srgbClr val="FF0000"/>
                </a:solidFill>
                <a:latin typeface="Lucida Sans Unicode" pitchFamily="34" charset="0"/>
                <a:ea typeface="mspgothic" charset="-128"/>
              </a:rPr>
              <a:t>For </a:t>
            </a:r>
            <a:r>
              <a:rPr lang="en-GB" altLang="ja-JP" sz="2000" u="sng" dirty="0">
                <a:solidFill>
                  <a:srgbClr val="FF0000"/>
                </a:solidFill>
                <a:latin typeface="Lucida Sans Unicode" pitchFamily="34" charset="0"/>
                <a:ea typeface="mspgothic" charset="-128"/>
              </a:rPr>
              <a:t>children</a:t>
            </a:r>
            <a:r>
              <a:rPr lang="en-GB" altLang="ja-JP" sz="2000" dirty="0">
                <a:solidFill>
                  <a:srgbClr val="000000"/>
                </a:solidFill>
                <a:latin typeface="Lucida Sans Unicode" pitchFamily="34" charset="0"/>
                <a:ea typeface="mspgothic" charset="-128"/>
              </a:rPr>
              <a:t>:</a:t>
            </a:r>
          </a:p>
          <a:p>
            <a:pPr marL="361950" indent="-255588">
              <a:lnSpc>
                <a:spcPct val="70000"/>
              </a:lnSpc>
              <a:spcBef>
                <a:spcPts val="4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Stable emotional relationship with adults</a:t>
            </a:r>
          </a:p>
          <a:p>
            <a:pPr marL="361950" indent="-255588">
              <a:lnSpc>
                <a:spcPct val="70000"/>
              </a:lnSpc>
              <a:spcBef>
                <a:spcPts val="4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Keeping familiar routines</a:t>
            </a:r>
            <a:r>
              <a:rPr lang="en-GB" altLang="ja-JP" sz="2000" dirty="0" smtClean="0">
                <a:solidFill>
                  <a:srgbClr val="000000"/>
                </a:solidFill>
                <a:latin typeface="Lucida Sans Unicode" pitchFamily="34" charset="0"/>
                <a:ea typeface="mspgothic" charset="-128"/>
              </a:rPr>
              <a:t> </a:t>
            </a:r>
          </a:p>
          <a:p>
            <a:pPr marL="819150" lvl="1" indent="-255588">
              <a:lnSpc>
                <a:spcPct val="70000"/>
              </a:lnSpc>
              <a:spcBef>
                <a:spcPts val="4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smtClean="0">
                <a:solidFill>
                  <a:srgbClr val="000000"/>
                </a:solidFill>
                <a:latin typeface="Lucida Sans Unicode" pitchFamily="34" charset="0"/>
                <a:ea typeface="mspgothic" charset="-128"/>
              </a:rPr>
              <a:t>e.g</a:t>
            </a:r>
            <a:r>
              <a:rPr lang="en-GB" altLang="ja-JP" sz="2000" dirty="0">
                <a:solidFill>
                  <a:srgbClr val="000000"/>
                </a:solidFill>
                <a:latin typeface="Lucida Sans Unicode" pitchFamily="34" charset="0"/>
                <a:ea typeface="mspgothic" charset="-128"/>
              </a:rPr>
              <a:t>. </a:t>
            </a:r>
            <a:r>
              <a:rPr lang="en-GB" altLang="ja-JP" sz="2000" dirty="0" smtClean="0">
                <a:solidFill>
                  <a:srgbClr val="000000"/>
                </a:solidFill>
                <a:latin typeface="Lucida Sans Unicode" pitchFamily="34" charset="0"/>
                <a:ea typeface="mspgothic" charset="-128"/>
              </a:rPr>
              <a:t>school, sleep schedule</a:t>
            </a:r>
          </a:p>
          <a:p>
            <a:pPr marL="361950" indent="-255588">
              <a:lnSpc>
                <a:spcPct val="70000"/>
              </a:lnSpc>
              <a:spcBef>
                <a:spcPts val="400"/>
              </a:spcBef>
              <a:spcAft>
                <a:spcPts val="600"/>
              </a:spcAft>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Being able to talk about what happened (as appropriate)</a:t>
            </a:r>
            <a:r>
              <a:rPr lang="x-none" altLang="ja-JP" sz="2000" dirty="0">
                <a:solidFill>
                  <a:srgbClr val="000000"/>
                </a:solidFill>
                <a:latin typeface="Lucida Sans Unicode" pitchFamily="34" charset="0"/>
                <a:ea typeface="mspgothic" charset="-128"/>
              </a:rPr>
              <a:t>‏</a:t>
            </a:r>
            <a:endParaRPr lang="en-GB" altLang="ja-JP" sz="2000" dirty="0">
              <a:solidFill>
                <a:srgbClr val="00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000" dirty="0">
              <a:solidFill>
                <a:srgbClr val="00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000" dirty="0">
              <a:solidFill>
                <a:srgbClr val="000000"/>
              </a:solidFill>
              <a:latin typeface="Lucida Sans Unicode" pitchFamily="34" charset="0"/>
              <a:ea typeface="mspgothic" charset="-128"/>
            </a:endParaRPr>
          </a:p>
        </p:txBody>
      </p:sp>
      <p:sp>
        <p:nvSpPr>
          <p:cNvPr id="69636" name="Text Placeholder 5"/>
          <p:cNvSpPr>
            <a:spLocks noGrp="1"/>
          </p:cNvSpPr>
          <p:nvPr>
            <p:ph type="body" idx="4294967295"/>
          </p:nvPr>
        </p:nvSpPr>
        <p:spPr>
          <a:xfrm>
            <a:off x="4724400" y="1447800"/>
            <a:ext cx="4419600" cy="5697538"/>
          </a:xfrm>
        </p:spPr>
        <p:txBody>
          <a:bodyPr/>
          <a:lstStyle/>
          <a:p>
            <a:pPr marL="363538" algn="just" rtl="1" eaLnBrk="1" hangingPunct="1">
              <a:lnSpc>
                <a:spcPct val="101000"/>
              </a:lnSpc>
              <a:spcBef>
                <a:spcPts val="600"/>
              </a:spcBef>
              <a:buClr>
                <a:srgbClr val="CC0000"/>
              </a:buClr>
              <a:buFont typeface="Wingdings 3" pitchFamily="18" charset="2"/>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b="1" dirty="0" smtClean="0">
                <a:solidFill>
                  <a:srgbClr val="C00000"/>
                </a:solidFill>
                <a:ea typeface="mspgothic" charset="-128"/>
              </a:rPr>
              <a:t>عوامل الوقاية:</a:t>
            </a:r>
            <a:endParaRPr kumimoji="0" lang="en-US" altLang="ja-JP" sz="2000" b="1" dirty="0" smtClean="0">
              <a:solidFill>
                <a:srgbClr val="C00000"/>
              </a:solidFill>
              <a:ea typeface="mspgothic" charset="-128"/>
            </a:endParaRPr>
          </a:p>
          <a:p>
            <a:pPr marL="363538" algn="just" rtl="1" eaLnBrk="1" hangingPunct="1">
              <a:lnSpc>
                <a:spcPct val="101000"/>
              </a:lnSpc>
              <a:spcBef>
                <a:spcPts val="600"/>
              </a:spcBef>
              <a:buClr>
                <a:srgbClr val="CC0000"/>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solidFill>
                  <a:srgbClr val="000000"/>
                </a:solidFill>
                <a:ea typeface="mspgothic" charset="-128"/>
              </a:rPr>
              <a:t>الدعم الاجتماعي من العائلة والمجتمع ككل</a:t>
            </a:r>
          </a:p>
          <a:p>
            <a:pPr marL="363538" algn="just" rtl="1" eaLnBrk="1" hangingPunct="1">
              <a:lnSpc>
                <a:spcPct val="101000"/>
              </a:lnSpc>
              <a:spcBef>
                <a:spcPts val="600"/>
              </a:spcBef>
              <a:buClr>
                <a:srgbClr val="CC0000"/>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solidFill>
                  <a:srgbClr val="000000"/>
                </a:solidFill>
                <a:ea typeface="mspgothic" charset="-128"/>
              </a:rPr>
              <a:t>التمتع بالقدرة على المحافظة على التقاليد والثقافة</a:t>
            </a:r>
          </a:p>
          <a:p>
            <a:pPr marL="363538" algn="just" rtl="1" eaLnBrk="1" hangingPunct="1">
              <a:lnSpc>
                <a:spcPct val="101000"/>
              </a:lnSpc>
              <a:spcBef>
                <a:spcPts val="600"/>
              </a:spcBef>
              <a:buClr>
                <a:srgbClr val="CC0000"/>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solidFill>
                  <a:srgbClr val="000000"/>
                </a:solidFill>
                <a:ea typeface="mspgothic" charset="-128"/>
              </a:rPr>
              <a:t>التمتع بالقدرة على اكتشاف معنى ما حدث (مثلا، من خلال المعتقدات الدينية)</a:t>
            </a:r>
          </a:p>
          <a:p>
            <a:pPr marL="363538" algn="just" rtl="1" eaLnBrk="1" hangingPunct="1">
              <a:lnSpc>
                <a:spcPct val="101000"/>
              </a:lnSpc>
              <a:spcBef>
                <a:spcPts val="600"/>
              </a:spcBef>
              <a:buClr>
                <a:srgbClr val="CC0000"/>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solidFill>
                  <a:srgbClr val="000000"/>
                </a:solidFill>
                <a:ea typeface="mspgothic" charset="-128"/>
              </a:rPr>
              <a:t>بيئة تعافي داعمة</a:t>
            </a:r>
          </a:p>
          <a:p>
            <a:pPr marL="363538" algn="just" rtl="1" eaLnBrk="1" hangingPunct="1">
              <a:lnSpc>
                <a:spcPct val="101000"/>
              </a:lnSpc>
              <a:spcBef>
                <a:spcPts val="600"/>
              </a:spcBef>
              <a:buClr>
                <a:srgbClr val="CC0000"/>
              </a:buCl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u="sng" dirty="0" smtClean="0">
                <a:solidFill>
                  <a:srgbClr val="000000"/>
                </a:solidFill>
                <a:ea typeface="mspgothic" charset="-128"/>
              </a:rPr>
              <a:t>للأطفال:</a:t>
            </a:r>
          </a:p>
          <a:p>
            <a:pPr marL="363538" algn="just" rtl="1" eaLnBrk="1" hangingPunct="1">
              <a:lnSpc>
                <a:spcPct val="10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solidFill>
                  <a:srgbClr val="000000"/>
                </a:solidFill>
                <a:ea typeface="mspgothic" charset="-128"/>
              </a:rPr>
              <a:t>علاقة عاطفية ثابتة مع الراشدين</a:t>
            </a:r>
          </a:p>
          <a:p>
            <a:pPr marL="363538" algn="just" rtl="1" eaLnBrk="1" hangingPunct="1">
              <a:lnSpc>
                <a:spcPct val="10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solidFill>
                  <a:srgbClr val="000000"/>
                </a:solidFill>
                <a:ea typeface="mspgothic" charset="-128"/>
              </a:rPr>
              <a:t>المحافظة على الروتين المعتاد (مثلا، الذهاب الى المدرسة والمحافظة على نمط النوم)</a:t>
            </a:r>
          </a:p>
          <a:p>
            <a:pPr marL="363538" algn="just" rtl="1" eaLnBrk="1" hangingPunct="1">
              <a:lnSpc>
                <a:spcPct val="10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solidFill>
                  <a:srgbClr val="000000"/>
                </a:solidFill>
                <a:ea typeface="mspgothic" charset="-128"/>
              </a:rPr>
              <a:t>التمتع بالقدرة على التحدث عمّا حدث (كما يجده ملائما) </a:t>
            </a:r>
            <a:endParaRPr kumimoji="0" lang="ja-JP" altLang="en-US" sz="2000" dirty="0" smtClean="0">
              <a:solidFill>
                <a:srgbClr val="000000"/>
              </a:solidFill>
              <a:ea typeface="mspgothic" charset="-128"/>
            </a:endParaRPr>
          </a:p>
        </p:txBody>
      </p:sp>
      <p:sp>
        <p:nvSpPr>
          <p:cNvPr id="9" name="TextBox 8"/>
          <p:cNvSpPr txBox="1"/>
          <p:nvPr/>
        </p:nvSpPr>
        <p:spPr>
          <a:xfrm>
            <a:off x="563468" y="533400"/>
            <a:ext cx="8143651" cy="646331"/>
          </a:xfrm>
          <a:prstGeom prst="rect">
            <a:avLst/>
          </a:prstGeom>
          <a:noFill/>
        </p:spPr>
        <p:txBody>
          <a:bodyPr wrap="none" rtlCol="0">
            <a:spAutoFit/>
          </a:bodyPr>
          <a:lstStyle/>
          <a:p>
            <a:pPr algn="ctr"/>
            <a:r>
              <a:rPr lang="en-US" sz="3600" dirty="0" smtClean="0">
                <a:latin typeface="+mn-lt"/>
              </a:rPr>
              <a:t>Protective Factors for Mental Illness</a:t>
            </a:r>
            <a:endParaRPr lang="en-US" sz="3600" dirty="0">
              <a:latin typeface="+mn-lt"/>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Freeform 4"/>
          <p:cNvSpPr>
            <a:spLocks noChangeArrowheads="1"/>
          </p:cNvSpPr>
          <p:nvPr/>
        </p:nvSpPr>
        <p:spPr bwMode="auto">
          <a:xfrm>
            <a:off x="304800" y="1676400"/>
            <a:ext cx="4076700" cy="51816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lnSpc>
                <a:spcPct val="7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smtClean="0">
                <a:solidFill>
                  <a:srgbClr val="000000"/>
                </a:solidFill>
                <a:latin typeface="Lucida Sans Unicode" pitchFamily="34" charset="0"/>
                <a:ea typeface="mspgothic" charset="-128"/>
              </a:rPr>
              <a:t>Severity </a:t>
            </a:r>
            <a:r>
              <a:rPr lang="en-GB" altLang="ja-JP" sz="2000" dirty="0">
                <a:solidFill>
                  <a:srgbClr val="000000"/>
                </a:solidFill>
                <a:latin typeface="Lucida Sans Unicode" pitchFamily="34" charset="0"/>
                <a:ea typeface="mspgothic" charset="-128"/>
              </a:rPr>
              <a:t>of stressful events</a:t>
            </a:r>
          </a:p>
          <a:p>
            <a:pPr marL="361950" indent="-255588">
              <a:lnSpc>
                <a:spcPct val="7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Having experienced</a:t>
            </a:r>
            <a:r>
              <a:rPr lang="en-GB" altLang="ja-JP" sz="2000" dirty="0" smtClean="0">
                <a:solidFill>
                  <a:srgbClr val="000000"/>
                </a:solidFill>
                <a:latin typeface="Lucida Sans Unicode" pitchFamily="34" charset="0"/>
                <a:ea typeface="mspgothic" charset="-128"/>
              </a:rPr>
              <a:t> multiple </a:t>
            </a:r>
            <a:r>
              <a:rPr lang="en-GB" altLang="ja-JP" sz="2000" dirty="0">
                <a:solidFill>
                  <a:srgbClr val="000000"/>
                </a:solidFill>
                <a:latin typeface="Lucida Sans Unicode" pitchFamily="34" charset="0"/>
                <a:ea typeface="mspgothic" charset="-128"/>
              </a:rPr>
              <a:t>stressful </a:t>
            </a:r>
            <a:r>
              <a:rPr lang="en-GB" altLang="ja-JP" sz="2000" dirty="0" smtClean="0">
                <a:solidFill>
                  <a:srgbClr val="000000"/>
                </a:solidFill>
                <a:latin typeface="Lucida Sans Unicode" pitchFamily="34" charset="0"/>
                <a:ea typeface="mspgothic" charset="-128"/>
              </a:rPr>
              <a:t>events</a:t>
            </a:r>
          </a:p>
          <a:p>
            <a:pPr marL="361950" indent="-255588">
              <a:lnSpc>
                <a:spcPct val="7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Experience of violence (e.g. domestic, child abuse)</a:t>
            </a:r>
            <a:r>
              <a:rPr lang="x-none" altLang="ja-JP" sz="2000" dirty="0">
                <a:solidFill>
                  <a:srgbClr val="000000"/>
                </a:solidFill>
                <a:latin typeface="Lucida Sans Unicode" pitchFamily="34" charset="0"/>
                <a:ea typeface="mspgothic" charset="-128"/>
              </a:rPr>
              <a:t>‏</a:t>
            </a:r>
            <a:endParaRPr lang="en-GB" altLang="ja-JP" sz="2000" dirty="0">
              <a:solidFill>
                <a:srgbClr val="000000"/>
              </a:solidFill>
              <a:latin typeface="Lucida Sans Unicode" pitchFamily="34" charset="0"/>
              <a:ea typeface="mspgothic" charset="-128"/>
            </a:endParaRPr>
          </a:p>
          <a:p>
            <a:pPr marL="361950" indent="-255588">
              <a:lnSpc>
                <a:spcPct val="7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Experience of loss</a:t>
            </a:r>
          </a:p>
          <a:p>
            <a:pPr marL="361950" indent="-255588">
              <a:lnSpc>
                <a:spcPct val="7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Genetic factors (for some illnesses)</a:t>
            </a:r>
            <a:r>
              <a:rPr lang="x-none" altLang="ja-JP" sz="2000" dirty="0">
                <a:solidFill>
                  <a:srgbClr val="000000"/>
                </a:solidFill>
                <a:latin typeface="Lucida Sans Unicode" pitchFamily="34" charset="0"/>
                <a:ea typeface="mspgothic" charset="-128"/>
              </a:rPr>
              <a:t>‏</a:t>
            </a:r>
            <a:endParaRPr lang="en-GB" altLang="ja-JP" sz="2000" dirty="0">
              <a:solidFill>
                <a:srgbClr val="000000"/>
              </a:solidFill>
              <a:latin typeface="Lucida Sans Unicode" pitchFamily="34" charset="0"/>
              <a:ea typeface="mspgothic" charset="-128"/>
            </a:endParaRPr>
          </a:p>
          <a:p>
            <a:pPr marL="361950" indent="-255588">
              <a:lnSpc>
                <a:spcPct val="70000"/>
              </a:lnSpc>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Poor coping (e.g. drug use)</a:t>
            </a:r>
            <a:r>
              <a:rPr lang="x-none" altLang="ja-JP" sz="2000" dirty="0">
                <a:solidFill>
                  <a:srgbClr val="000000"/>
                </a:solidFill>
                <a:latin typeface="Lucida Sans Unicode" pitchFamily="34" charset="0"/>
                <a:ea typeface="mspgothic" charset="-128"/>
              </a:rPr>
              <a:t>‏</a:t>
            </a:r>
            <a:endParaRPr lang="en-GB" altLang="ja-JP" sz="2000" dirty="0">
              <a:solidFill>
                <a:srgbClr val="00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000" dirty="0">
              <a:solidFill>
                <a:srgbClr val="FF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u="sng" dirty="0">
                <a:solidFill>
                  <a:srgbClr val="FF0000"/>
                </a:solidFill>
                <a:latin typeface="Lucida Sans Unicode" pitchFamily="34" charset="0"/>
                <a:ea typeface="mspgothic" charset="-128"/>
              </a:rPr>
              <a:t>For children</a:t>
            </a:r>
            <a:r>
              <a:rPr lang="en-GB" altLang="ja-JP" sz="2000" dirty="0">
                <a:solidFill>
                  <a:srgbClr val="000000"/>
                </a:solidFill>
                <a:latin typeface="Lucida Sans Unicode" pitchFamily="34" charset="0"/>
                <a:ea typeface="mspgothic" charset="-128"/>
              </a:rPr>
              <a:t>: Parent distress</a:t>
            </a: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000" dirty="0">
              <a:solidFill>
                <a:srgbClr val="00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u="sng" dirty="0">
                <a:solidFill>
                  <a:srgbClr val="FF0000"/>
                </a:solidFill>
                <a:latin typeface="Lucida Sans Unicode" pitchFamily="34" charset="0"/>
                <a:ea typeface="mspgothic" charset="-128"/>
              </a:rPr>
              <a:t>For older people</a:t>
            </a:r>
            <a:r>
              <a:rPr lang="en-GB" altLang="ja-JP" sz="2000" dirty="0">
                <a:solidFill>
                  <a:srgbClr val="000000"/>
                </a:solidFill>
                <a:latin typeface="Lucida Sans Unicode" pitchFamily="34" charset="0"/>
                <a:ea typeface="mspgothic" charset="-128"/>
              </a:rPr>
              <a:t>: </a:t>
            </a:r>
            <a:r>
              <a:rPr lang="en-GB" altLang="ja-JP" sz="2000" dirty="0" smtClean="0">
                <a:solidFill>
                  <a:srgbClr val="000000"/>
                </a:solidFill>
                <a:latin typeface="Lucida Sans Unicode" pitchFamily="34" charset="0"/>
                <a:ea typeface="mspgothic" charset="-128"/>
              </a:rPr>
              <a:t>Caretaker</a:t>
            </a: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sz="2000" dirty="0">
                <a:solidFill>
                  <a:srgbClr val="000000"/>
                </a:solidFill>
                <a:latin typeface="Lucida Sans Unicode" pitchFamily="34" charset="0"/>
                <a:ea typeface="mspgothic" charset="-128"/>
              </a:rPr>
              <a:t>distress</a:t>
            </a: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300" dirty="0">
              <a:solidFill>
                <a:srgbClr val="00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300" dirty="0">
              <a:solidFill>
                <a:srgbClr val="00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300" dirty="0">
              <a:solidFill>
                <a:srgbClr val="000000"/>
              </a:solidFill>
              <a:latin typeface="Lucida Sans Unicode" pitchFamily="34" charset="0"/>
              <a:ea typeface="mspgothic" charset="-128"/>
            </a:endParaRPr>
          </a:p>
          <a:p>
            <a:pPr marL="361950" indent="-255588">
              <a:lnSpc>
                <a:spcPct val="70000"/>
              </a:lnSpc>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sz="2300" dirty="0">
              <a:solidFill>
                <a:srgbClr val="000000"/>
              </a:solidFill>
              <a:latin typeface="Lucida Sans Unicode" pitchFamily="34" charset="0"/>
              <a:ea typeface="mspgothic" charset="-128"/>
            </a:endParaRPr>
          </a:p>
        </p:txBody>
      </p:sp>
      <p:sp>
        <p:nvSpPr>
          <p:cNvPr id="70660" name="Text Placeholder 5"/>
          <p:cNvSpPr>
            <a:spLocks noGrp="1"/>
          </p:cNvSpPr>
          <p:nvPr>
            <p:ph type="body" idx="4294967295"/>
          </p:nvPr>
        </p:nvSpPr>
        <p:spPr>
          <a:xfrm>
            <a:off x="4956175" y="1554163"/>
            <a:ext cx="4187825" cy="5105400"/>
          </a:xfrm>
        </p:spPr>
        <p:txBody>
          <a:bodyPr/>
          <a:lstStyle/>
          <a:p>
            <a:pPr marL="363538" algn="r" rtl="1" eaLnBrk="1" hangingPunct="1">
              <a:lnSpc>
                <a:spcPct val="91000"/>
              </a:lnSpc>
              <a:spcBef>
                <a:spcPts val="600"/>
              </a:spcBef>
              <a:buClr>
                <a:srgbClr val="CC0000"/>
              </a:buClr>
              <a:buFont typeface="Wingdings 3" pitchFamily="18" charset="2"/>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b="1" dirty="0" smtClean="0">
                <a:solidFill>
                  <a:srgbClr val="C00000"/>
                </a:solidFill>
                <a:ea typeface="mspgothic" charset="-128"/>
              </a:rPr>
              <a:t>عوامل الخطر: </a:t>
            </a:r>
          </a:p>
          <a:p>
            <a:pPr marL="363538" algn="r" rtl="1" eaLnBrk="1" hangingPunct="1">
              <a:lnSpc>
                <a:spcPct val="9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ea typeface="mspgothic" charset="-128"/>
              </a:rPr>
              <a:t>حدة الحدث شديد الوطأة</a:t>
            </a:r>
          </a:p>
          <a:p>
            <a:pPr marL="363538" algn="r" rtl="1" eaLnBrk="1" hangingPunct="1">
              <a:lnSpc>
                <a:spcPct val="9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ea typeface="mspgothic" charset="-128"/>
              </a:rPr>
              <a:t>التعرض لأكثر من حدث شديد الوطأة</a:t>
            </a:r>
          </a:p>
          <a:p>
            <a:pPr marL="363538" algn="r" rtl="1" eaLnBrk="1" hangingPunct="1">
              <a:lnSpc>
                <a:spcPct val="9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ea typeface="mspgothic" charset="-128"/>
              </a:rPr>
              <a:t>اختبار العنف (مثلا، العنف المنزلي أو الإساءة الى الأطفال)</a:t>
            </a:r>
          </a:p>
          <a:p>
            <a:pPr marL="363538" algn="r" rtl="1" eaLnBrk="1" hangingPunct="1">
              <a:lnSpc>
                <a:spcPct val="9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ea typeface="mspgothic" charset="-128"/>
              </a:rPr>
              <a:t>فقدان شخص عزيز</a:t>
            </a:r>
          </a:p>
          <a:p>
            <a:pPr marL="363538" algn="r" rtl="1" eaLnBrk="1" hangingPunct="1">
              <a:lnSpc>
                <a:spcPct val="9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ea typeface="mspgothic" charset="-128"/>
              </a:rPr>
              <a:t>عوامل جينية (لبعض الأمراض)</a:t>
            </a:r>
          </a:p>
          <a:p>
            <a:pPr marL="363538" algn="r" rtl="1" eaLnBrk="1" hangingPunct="1">
              <a:lnSpc>
                <a:spcPct val="9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ea typeface="mspgothic" charset="-128"/>
              </a:rPr>
              <a:t>ضعف في التكيّف (مثلا، استخدام المخدرات)</a:t>
            </a:r>
          </a:p>
          <a:p>
            <a:pPr marL="363538" algn="r" rtl="1" eaLnBrk="1" hangingPunct="1">
              <a:lnSpc>
                <a:spcPct val="91000"/>
              </a:lnSpc>
              <a:spcBef>
                <a:spcPts val="600"/>
              </a:spcBef>
              <a:buClr>
                <a:srgbClr val="CC0000"/>
              </a:buCl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ea typeface="mspgothic" charset="-128"/>
              </a:rPr>
              <a:t>للأطفال: إصابة الوالدين بالكرب</a:t>
            </a:r>
          </a:p>
          <a:p>
            <a:pPr marL="363538" algn="r" rtl="1" eaLnBrk="1" hangingPunct="1">
              <a:lnSpc>
                <a:spcPct val="91000"/>
              </a:lnSpc>
              <a:spcBef>
                <a:spcPts val="600"/>
              </a:spcBef>
              <a:buClr>
                <a:srgbClr val="CC0000"/>
              </a:buClr>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000" dirty="0" smtClean="0">
                <a:ea typeface="mspgothic" charset="-128"/>
              </a:rPr>
              <a:t>لكبار السن: إصابة مقدمي الرعاية بالكرب </a:t>
            </a:r>
          </a:p>
          <a:p>
            <a:pPr marL="363538" algn="r" rtl="1" eaLnBrk="1" hangingPunct="1">
              <a:lnSpc>
                <a:spcPct val="91000"/>
              </a:lnSpc>
              <a:spcBef>
                <a:spcPts val="600"/>
              </a:spcBef>
              <a:buClr>
                <a:srgbClr val="CC0000"/>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2000" b="1" dirty="0" smtClean="0">
              <a:solidFill>
                <a:srgbClr val="FF0000"/>
              </a:solidFill>
              <a:ea typeface="mspgothic" charset="-128"/>
            </a:endParaRPr>
          </a:p>
        </p:txBody>
      </p:sp>
      <p:sp>
        <p:nvSpPr>
          <p:cNvPr id="8" name="TextBox 7"/>
          <p:cNvSpPr txBox="1"/>
          <p:nvPr/>
        </p:nvSpPr>
        <p:spPr>
          <a:xfrm>
            <a:off x="1196342" y="533400"/>
            <a:ext cx="6877904" cy="646331"/>
          </a:xfrm>
          <a:prstGeom prst="rect">
            <a:avLst/>
          </a:prstGeom>
          <a:noFill/>
        </p:spPr>
        <p:txBody>
          <a:bodyPr wrap="none" rtlCol="0">
            <a:spAutoFit/>
          </a:bodyPr>
          <a:lstStyle/>
          <a:p>
            <a:pPr algn="ctr"/>
            <a:r>
              <a:rPr lang="en-US" sz="3600" dirty="0" smtClean="0">
                <a:latin typeface="+mn-lt"/>
              </a:rPr>
              <a:t>Risk Factors for Mental Illness</a:t>
            </a:r>
            <a:endParaRPr lang="en-US" sz="3600" dirty="0">
              <a:latin typeface="+mn-l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pakistan-earthquake-pictures-55"/>
          <p:cNvPicPr>
            <a:picLocks noGrp="1" noChangeAspect="1" noChangeArrowheads="1"/>
          </p:cNvPicPr>
          <p:nvPr>
            <p:ph idx="1"/>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2438400" y="1905000"/>
            <a:ext cx="3714750" cy="2733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itle 3"/>
          <p:cNvSpPr>
            <a:spLocks noGrp="1"/>
          </p:cNvSpPr>
          <p:nvPr>
            <p:ph type="title"/>
          </p:nvPr>
        </p:nvSpPr>
        <p:spPr/>
        <p:txBody>
          <a:bodyPr/>
          <a:lstStyle/>
          <a:p>
            <a:r>
              <a:rPr lang="en-US" dirty="0" smtClean="0"/>
              <a:t>Case study</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3137075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3657600" y="457200"/>
            <a:ext cx="5486400" cy="1143000"/>
          </a:xfrm>
        </p:spPr>
        <p:txBody>
          <a:bodyPr>
            <a:normAutofit fontScale="90000"/>
          </a:bodyPr>
          <a:lstStyle/>
          <a:p>
            <a:pPr algn="r" rtl="1" eaLnBrk="1" fontAlgn="auto" hangingPunct="1">
              <a:spcAft>
                <a:spcPts val="0"/>
              </a:spcAft>
              <a:defRPr/>
            </a:pPr>
            <a:r>
              <a:rPr lang="ar-LB" sz="4000" dirty="0" smtClean="0">
                <a:ea typeface="+mj-ea"/>
                <a:cs typeface="+mj-cs"/>
              </a:rPr>
              <a:t>الصحة النفسية في الكوارث: التحديات</a:t>
            </a:r>
            <a:endParaRPr lang="en-US" sz="4000" dirty="0">
              <a:ea typeface="+mj-ea"/>
              <a:cs typeface="+mj-cs"/>
            </a:endParaRPr>
          </a:p>
        </p:txBody>
      </p:sp>
      <p:sp>
        <p:nvSpPr>
          <p:cNvPr id="18435" name="Rectangle 3"/>
          <p:cNvSpPr>
            <a:spLocks noGrp="1" noChangeArrowheads="1"/>
          </p:cNvSpPr>
          <p:nvPr>
            <p:ph type="body" sz="half" idx="1"/>
          </p:nvPr>
        </p:nvSpPr>
        <p:spPr>
          <a:xfrm>
            <a:off x="5791200" y="1828800"/>
            <a:ext cx="3124200" cy="4191000"/>
          </a:xfrm>
        </p:spPr>
        <p:txBody>
          <a:bodyPr/>
          <a:lstStyle/>
          <a:p>
            <a:pPr algn="r" rtl="1">
              <a:lnSpc>
                <a:spcPct val="90000"/>
              </a:lnSpc>
            </a:pPr>
            <a:r>
              <a:rPr kumimoji="0" lang="ar-LB" altLang="ja-JP" sz="2200" dirty="0" smtClean="0"/>
              <a:t>يصبح كل فرد ”خبير“</a:t>
            </a:r>
          </a:p>
          <a:p>
            <a:pPr algn="r" rtl="1">
              <a:lnSpc>
                <a:spcPct val="90000"/>
              </a:lnSpc>
            </a:pPr>
            <a:r>
              <a:rPr kumimoji="0" lang="ar-LB" altLang="ja-JP" sz="2200" dirty="0" smtClean="0"/>
              <a:t>غياب الدليل للعديد من التدخلات</a:t>
            </a:r>
          </a:p>
          <a:p>
            <a:pPr algn="r" rtl="1">
              <a:lnSpc>
                <a:spcPct val="90000"/>
              </a:lnSpc>
            </a:pPr>
            <a:r>
              <a:rPr kumimoji="0" lang="ar-LB" altLang="ja-JP" sz="2200" dirty="0" smtClean="0"/>
              <a:t>فحوصات أو تقديرات غير مناسبة (غالبا ”للبحث“)</a:t>
            </a:r>
          </a:p>
          <a:p>
            <a:pPr algn="r" rtl="1">
              <a:lnSpc>
                <a:spcPct val="90000"/>
              </a:lnSpc>
            </a:pPr>
            <a:r>
              <a:rPr kumimoji="0" lang="ar-LB" altLang="ja-JP" sz="2200" dirty="0" smtClean="0"/>
              <a:t>التركيز على الأمراض – مثلا، ”الصدمة“</a:t>
            </a:r>
            <a:endParaRPr kumimoji="0" lang="en-US" altLang="ja-JP" sz="2200" dirty="0" smtClean="0"/>
          </a:p>
        </p:txBody>
      </p:sp>
      <p:pic>
        <p:nvPicPr>
          <p:cNvPr id="297990" name="Picture 6" descr="Scientology"/>
          <p:cNvPicPr>
            <a:picLocks noGrp="1" noChangeAspect="1" noChangeArrowheads="1"/>
          </p:cNvPicPr>
          <p:nvPr>
            <p:ph sz="half" idx="2"/>
          </p:nvPr>
        </p:nvPicPr>
        <p:blipFill>
          <a:blip r:embed="rId3" cstate="print"/>
          <a:stretch>
            <a:fillRect/>
          </a:stretch>
        </p:blipFill>
        <p:spPr>
          <a:xfrm>
            <a:off x="3581400" y="3200400"/>
            <a:ext cx="2362200" cy="3272819"/>
          </a:xfrm>
          <a:ln>
            <a:solidFill>
              <a:schemeClr val="tx1"/>
            </a:solidFill>
          </a:ln>
          <a:effectLst>
            <a:outerShdw dist="139700" dir="2700000" algn="tl" rotWithShape="0">
              <a:srgbClr val="333333">
                <a:alpha val="64999"/>
              </a:srgbClr>
            </a:outerShdw>
          </a:effectLst>
        </p:spPr>
      </p:pic>
      <p:sp>
        <p:nvSpPr>
          <p:cNvPr id="2" name="Rectangle 1"/>
          <p:cNvSpPr/>
          <p:nvPr/>
        </p:nvSpPr>
        <p:spPr>
          <a:xfrm>
            <a:off x="76200" y="1905000"/>
            <a:ext cx="3581400" cy="3698449"/>
          </a:xfrm>
          <a:prstGeom prst="rect">
            <a:avLst/>
          </a:prstGeom>
        </p:spPr>
        <p:txBody>
          <a:bodyPr wrap="square">
            <a:spAutoFit/>
          </a:bodyPr>
          <a:lstStyle/>
          <a:p>
            <a:pPr marL="293688" indent="-293688">
              <a:lnSpc>
                <a:spcPct val="90000"/>
              </a:lnSpc>
              <a:buFont typeface="Arial"/>
              <a:buChar char="•"/>
            </a:pPr>
            <a:r>
              <a:rPr lang="en-US" altLang="ja-JP" sz="2000" dirty="0">
                <a:latin typeface="+mn-lt"/>
              </a:rPr>
              <a:t>Everyone becomes an “expert</a:t>
            </a:r>
            <a:r>
              <a:rPr lang="en-US" altLang="ja-JP" sz="2000" dirty="0" smtClean="0">
                <a:latin typeface="+mn-lt"/>
              </a:rPr>
              <a:t>”</a:t>
            </a:r>
          </a:p>
          <a:p>
            <a:pPr marL="293688" indent="-293688">
              <a:lnSpc>
                <a:spcPct val="90000"/>
              </a:lnSpc>
              <a:buFont typeface="Arial"/>
              <a:buChar char="•"/>
            </a:pPr>
            <a:endParaRPr lang="en-US" altLang="ja-JP" sz="2000" dirty="0" smtClean="0">
              <a:latin typeface="+mn-lt"/>
            </a:endParaRPr>
          </a:p>
          <a:p>
            <a:pPr marL="293688" indent="-293688">
              <a:lnSpc>
                <a:spcPct val="90000"/>
              </a:lnSpc>
              <a:buFont typeface="Arial"/>
              <a:buChar char="•"/>
            </a:pPr>
            <a:r>
              <a:rPr lang="en-US" altLang="ja-JP" sz="2000" dirty="0">
                <a:latin typeface="+mn-lt"/>
              </a:rPr>
              <a:t>Lack of evidence base for many </a:t>
            </a:r>
            <a:r>
              <a:rPr lang="en-US" altLang="ja-JP" sz="2000" dirty="0" smtClean="0">
                <a:latin typeface="+mn-lt"/>
              </a:rPr>
              <a:t>interventions</a:t>
            </a:r>
          </a:p>
          <a:p>
            <a:pPr marL="293688" indent="-293688">
              <a:lnSpc>
                <a:spcPct val="90000"/>
              </a:lnSpc>
              <a:buFont typeface="Arial"/>
              <a:buChar char="•"/>
            </a:pPr>
            <a:endParaRPr lang="en-US" altLang="ja-JP" sz="2000" dirty="0" smtClean="0">
              <a:latin typeface="+mn-lt"/>
            </a:endParaRPr>
          </a:p>
          <a:p>
            <a:pPr marL="293688" indent="-293688">
              <a:lnSpc>
                <a:spcPct val="90000"/>
              </a:lnSpc>
              <a:buFont typeface="Arial"/>
              <a:buChar char="•"/>
            </a:pPr>
            <a:r>
              <a:rPr lang="en-US" altLang="ja-JP" sz="2000" dirty="0">
                <a:latin typeface="+mn-lt"/>
              </a:rPr>
              <a:t>Inappropriate screenings or assessments (sometimes </a:t>
            </a:r>
            <a:r>
              <a:rPr lang="en-US" altLang="ja-JP" sz="2000" dirty="0" smtClean="0">
                <a:latin typeface="+mn-lt"/>
              </a:rPr>
              <a:t>for “</a:t>
            </a:r>
            <a:r>
              <a:rPr lang="en-US" altLang="ja-JP" sz="2000" dirty="0">
                <a:latin typeface="+mn-lt"/>
              </a:rPr>
              <a:t>research”</a:t>
            </a:r>
            <a:r>
              <a:rPr lang="en-US" altLang="ja-JP" sz="2000" dirty="0" smtClean="0">
                <a:latin typeface="+mn-lt"/>
              </a:rPr>
              <a:t>)</a:t>
            </a:r>
          </a:p>
          <a:p>
            <a:pPr marL="293688" indent="-293688">
              <a:lnSpc>
                <a:spcPct val="90000"/>
              </a:lnSpc>
              <a:buFont typeface="Arial"/>
              <a:buChar char="•"/>
            </a:pPr>
            <a:endParaRPr lang="en-US" altLang="ja-JP" sz="2000" dirty="0" smtClean="0">
              <a:latin typeface="+mn-lt"/>
            </a:endParaRPr>
          </a:p>
          <a:p>
            <a:pPr marL="293688" indent="-293688">
              <a:lnSpc>
                <a:spcPct val="90000"/>
              </a:lnSpc>
              <a:buFont typeface="Arial"/>
              <a:buChar char="•"/>
            </a:pPr>
            <a:r>
              <a:rPr lang="en-US" altLang="ja-JP" sz="2000" dirty="0">
                <a:latin typeface="+mn-lt"/>
              </a:rPr>
              <a:t>Focus on  pathology- e.g. “trauma”</a:t>
            </a:r>
          </a:p>
        </p:txBody>
      </p:sp>
      <p:sp>
        <p:nvSpPr>
          <p:cNvPr id="3" name="Rectangle 2"/>
          <p:cNvSpPr/>
          <p:nvPr/>
        </p:nvSpPr>
        <p:spPr>
          <a:xfrm>
            <a:off x="228600" y="304800"/>
            <a:ext cx="5334000" cy="954107"/>
          </a:xfrm>
          <a:prstGeom prst="rect">
            <a:avLst/>
          </a:prstGeom>
        </p:spPr>
        <p:txBody>
          <a:bodyPr wrap="square">
            <a:spAutoFit/>
          </a:bodyPr>
          <a:lstStyle/>
          <a:p>
            <a:r>
              <a:rPr lang="en-US" sz="2800" dirty="0">
                <a:solidFill>
                  <a:schemeClr val="tx2">
                    <a:lumMod val="75000"/>
                  </a:schemeClr>
                </a:solidFill>
                <a:latin typeface="+mn-lt"/>
              </a:rPr>
              <a:t>Mental</a:t>
            </a:r>
            <a:r>
              <a:rPr lang="en-US" sz="2800" dirty="0" smtClean="0">
                <a:solidFill>
                  <a:schemeClr val="tx2">
                    <a:lumMod val="75000"/>
                  </a:schemeClr>
                </a:solidFill>
                <a:latin typeface="+mn-lt"/>
              </a:rPr>
              <a:t> Health in Disasters</a:t>
            </a:r>
            <a:r>
              <a:rPr lang="en-US" sz="2800" dirty="0">
                <a:solidFill>
                  <a:schemeClr val="tx2">
                    <a:lumMod val="75000"/>
                  </a:schemeClr>
                </a:solidFill>
                <a:latin typeface="+mn-lt"/>
              </a:rPr>
              <a:t>:</a:t>
            </a:r>
            <a:r>
              <a:rPr lang="en-US" sz="2800" dirty="0" smtClean="0">
                <a:solidFill>
                  <a:schemeClr val="tx2">
                    <a:lumMod val="75000"/>
                  </a:schemeClr>
                </a:solidFill>
                <a:latin typeface="+mn-lt"/>
              </a:rPr>
              <a:t> </a:t>
            </a:r>
          </a:p>
          <a:p>
            <a:r>
              <a:rPr lang="en-US" sz="2800" dirty="0" smtClean="0">
                <a:solidFill>
                  <a:schemeClr val="tx2">
                    <a:lumMod val="75000"/>
                  </a:schemeClr>
                </a:solidFill>
                <a:latin typeface="+mn-lt"/>
              </a:rPr>
              <a:t>Challenges</a:t>
            </a:r>
            <a:endParaRPr lang="en-US" sz="2800" dirty="0">
              <a:solidFill>
                <a:schemeClr val="tx2">
                  <a:lumMod val="75000"/>
                </a:schemeClr>
              </a:solidFill>
              <a:latin typeface="+mn-lt"/>
            </a:endParaRPr>
          </a:p>
        </p:txBody>
      </p:sp>
    </p:spTree>
    <p:extLst>
      <p:ext uri="{BB962C8B-B14F-4D97-AF65-F5344CB8AC3E}">
        <p14:creationId xmlns:p14="http://schemas.microsoft.com/office/powerpoint/2010/main" xmlns="" xmlns:mv="urn:schemas-microsoft-com:mac:vml" xmlns:mc="http://schemas.openxmlformats.org/markup-compatibility/2006" val="13965264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304800" y="1524000"/>
            <a:ext cx="3962400" cy="4495800"/>
          </a:xfrm>
        </p:spPr>
        <p:txBody>
          <a:bodyPr/>
          <a:lstStyle/>
          <a:p>
            <a:pPr algn="l" rtl="0" eaLnBrk="1" hangingPunct="1"/>
            <a:r>
              <a:rPr kumimoji="0" lang="en-US" altLang="ja-JP" dirty="0" smtClean="0"/>
              <a:t>Various reactions to stress, grief, and loss are </a:t>
            </a:r>
            <a:r>
              <a:rPr kumimoji="0" lang="en-US" altLang="ja-JP" dirty="0" smtClean="0">
                <a:solidFill>
                  <a:schemeClr val="accent1"/>
                </a:solidFill>
              </a:rPr>
              <a:t>normal</a:t>
            </a:r>
            <a:r>
              <a:rPr kumimoji="0" lang="en-US" altLang="ja-JP" dirty="0" smtClean="0"/>
              <a:t> reactions to abnormal events</a:t>
            </a:r>
          </a:p>
          <a:p>
            <a:pPr algn="l" rtl="0" eaLnBrk="1" hangingPunct="1">
              <a:buFont typeface="Wingdings 3" pitchFamily="18" charset="2"/>
              <a:buNone/>
            </a:pPr>
            <a:endParaRPr kumimoji="0" lang="en-US" altLang="ja-JP" dirty="0" smtClean="0"/>
          </a:p>
          <a:p>
            <a:pPr algn="l" rtl="0" eaLnBrk="1" hangingPunct="1"/>
            <a:r>
              <a:rPr kumimoji="0" lang="en-US" altLang="ja-JP" dirty="0" smtClean="0">
                <a:solidFill>
                  <a:schemeClr val="accent1"/>
                </a:solidFill>
              </a:rPr>
              <a:t>Protective</a:t>
            </a:r>
            <a:r>
              <a:rPr kumimoji="0" lang="en-US" altLang="ja-JP" dirty="0" smtClean="0"/>
              <a:t> factors should be promoted and </a:t>
            </a:r>
            <a:r>
              <a:rPr kumimoji="0" lang="en-US" altLang="ja-JP" dirty="0" smtClean="0">
                <a:solidFill>
                  <a:schemeClr val="accent1"/>
                </a:solidFill>
              </a:rPr>
              <a:t>risk</a:t>
            </a:r>
            <a:r>
              <a:rPr kumimoji="0" lang="en-US" altLang="ja-JP" dirty="0" smtClean="0"/>
              <a:t> factors reduced</a:t>
            </a:r>
          </a:p>
        </p:txBody>
      </p:sp>
      <p:sp>
        <p:nvSpPr>
          <p:cNvPr id="3" name="Title 2"/>
          <p:cNvSpPr>
            <a:spLocks noGrp="1"/>
          </p:cNvSpPr>
          <p:nvPr>
            <p:ph type="title"/>
          </p:nvPr>
        </p:nvSpPr>
        <p:spPr>
          <a:xfrm>
            <a:off x="457200" y="457200"/>
            <a:ext cx="5562600" cy="868362"/>
          </a:xfrm>
        </p:spPr>
        <p:txBody>
          <a:bodyPr/>
          <a:lstStyle/>
          <a:p>
            <a:pPr algn="r" rtl="1" eaLnBrk="1" fontAlgn="auto" hangingPunct="1">
              <a:spcAft>
                <a:spcPts val="0"/>
              </a:spcAft>
              <a:defRPr/>
            </a:pPr>
            <a:r>
              <a:rPr lang="en-US" dirty="0" smtClean="0">
                <a:ea typeface="+mj-ea"/>
                <a:cs typeface="+mj-cs"/>
              </a:rPr>
              <a:t>Points to Remember</a:t>
            </a:r>
            <a:endParaRPr lang="en-US" dirty="0">
              <a:ea typeface="+mj-ea"/>
              <a:cs typeface="+mj-cs"/>
            </a:endParaRPr>
          </a:p>
        </p:txBody>
      </p:sp>
      <p:pic>
        <p:nvPicPr>
          <p:cNvPr id="72708" name="Picture 4" descr="http://t2.gstatic.com/images?q=tbn:ANd9GcQSdOTssGU22V0LvC8cO3rR02sJ37gpFQFAflvCsCojYP3gewJiPg"/>
          <p:cNvPicPr>
            <a:picLocks noChangeAspect="1" noChangeArrowheads="1"/>
          </p:cNvPicPr>
          <p:nvPr/>
        </p:nvPicPr>
        <p:blipFill>
          <a:blip r:embed="rId2" cstate="print"/>
          <a:srcRect/>
          <a:stretch>
            <a:fillRect/>
          </a:stretch>
        </p:blipFill>
        <p:spPr bwMode="auto">
          <a:xfrm>
            <a:off x="7432675" y="0"/>
            <a:ext cx="1711325" cy="1447800"/>
          </a:xfrm>
          <a:prstGeom prst="rect">
            <a:avLst/>
          </a:prstGeom>
          <a:noFill/>
          <a:ln w="9525">
            <a:noFill/>
            <a:miter lim="800000"/>
            <a:headEnd/>
            <a:tailEnd/>
          </a:ln>
        </p:spPr>
      </p:pic>
      <p:sp>
        <p:nvSpPr>
          <p:cNvPr id="72709" name="テキスト ボックス 1"/>
          <p:cNvSpPr txBox="1">
            <a:spLocks noChangeArrowheads="1"/>
          </p:cNvSpPr>
          <p:nvPr/>
        </p:nvSpPr>
        <p:spPr bwMode="auto">
          <a:xfrm>
            <a:off x="4724400" y="1295400"/>
            <a:ext cx="3411538" cy="523875"/>
          </a:xfrm>
          <a:prstGeom prst="rect">
            <a:avLst/>
          </a:prstGeom>
          <a:noFill/>
          <a:ln w="9525">
            <a:noFill/>
            <a:miter lim="800000"/>
            <a:headEnd/>
            <a:tailEnd/>
          </a:ln>
        </p:spPr>
        <p:txBody>
          <a:bodyPr>
            <a:spAutoFit/>
          </a:bodyPr>
          <a:lstStyle/>
          <a:p>
            <a:pPr algn="r" rtl="1"/>
            <a:r>
              <a:rPr kumimoji="1" lang="ar-LB" altLang="ja-JP" sz="2800" dirty="0" smtClean="0"/>
              <a:t>نقاط نتذكرها</a:t>
            </a:r>
            <a:endParaRPr kumimoji="1" lang="ja-JP" altLang="en-US" sz="2800"/>
          </a:p>
        </p:txBody>
      </p:sp>
      <p:sp>
        <p:nvSpPr>
          <p:cNvPr id="72710" name="Content Placeholder 1"/>
          <p:cNvSpPr txBox="1">
            <a:spLocks/>
          </p:cNvSpPr>
          <p:nvPr/>
        </p:nvSpPr>
        <p:spPr bwMode="auto">
          <a:xfrm>
            <a:off x="4419600" y="2057400"/>
            <a:ext cx="3962400" cy="4495800"/>
          </a:xfrm>
          <a:prstGeom prst="rect">
            <a:avLst/>
          </a:prstGeom>
          <a:noFill/>
          <a:ln w="9525">
            <a:noFill/>
            <a:miter lim="800000"/>
            <a:headEnd/>
            <a:tailEnd/>
          </a:ln>
        </p:spPr>
        <p:txBody>
          <a:bodyPr/>
          <a:lstStyle/>
          <a:p>
            <a:pPr marL="365125" indent="-255588" algn="just" rtl="1">
              <a:spcBef>
                <a:spcPts val="400"/>
              </a:spcBef>
              <a:buClr>
                <a:schemeClr val="accent1"/>
              </a:buClr>
              <a:buSzPct val="68000"/>
              <a:buFont typeface="Wingdings 3" pitchFamily="18" charset="2"/>
              <a:buChar char=""/>
            </a:pPr>
            <a:r>
              <a:rPr kumimoji="1" lang="ar-LB" altLang="ja-JP" sz="2600" dirty="0" smtClean="0"/>
              <a:t>تعتبر ردود الفعل المختلفة على الضغط النفسي والحزن والفقدان ردود فعل طبيعية لأحداث غير طبيعية</a:t>
            </a:r>
          </a:p>
          <a:p>
            <a:pPr marL="365125" indent="-255588" algn="just" rtl="1">
              <a:spcBef>
                <a:spcPts val="400"/>
              </a:spcBef>
              <a:buClr>
                <a:schemeClr val="accent1"/>
              </a:buClr>
              <a:buSzPct val="68000"/>
              <a:buFont typeface="Wingdings 3" pitchFamily="18" charset="2"/>
              <a:buChar char=""/>
            </a:pPr>
            <a:r>
              <a:rPr kumimoji="1" lang="ar-LB" altLang="ja-JP" sz="2600" dirty="0" smtClean="0"/>
              <a:t>يجب تعزيز عوامل الوقاية والحد من عوامل الخطر </a:t>
            </a:r>
            <a:endParaRPr lang="ja-JP" altLang="en-US" sz="2600">
              <a:latin typeface="Lucida Sans Unicode"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reeform 1"/>
          <p:cNvSpPr>
            <a:spLocks noChangeArrowheads="1"/>
          </p:cNvSpPr>
          <p:nvPr/>
        </p:nvSpPr>
        <p:spPr bwMode="auto">
          <a:xfrm>
            <a:off x="428625" y="685800"/>
            <a:ext cx="4251325" cy="54864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a:lstStyle/>
          <a:p>
            <a:pPr marL="361950" indent="-255588">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a:solidFill>
                  <a:srgbClr val="000000"/>
                </a:solidFill>
                <a:latin typeface="Lucida Sans Unicode" pitchFamily="34" charset="0"/>
                <a:cs typeface="Times New Roman" pitchFamily="18" charset="0"/>
              </a:rPr>
              <a:t>Risk and protective factors can be at the individual, family, community levels.</a:t>
            </a:r>
          </a:p>
          <a:p>
            <a:pPr marL="361950" indent="-255588">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ja-JP">
              <a:solidFill>
                <a:srgbClr val="000000"/>
              </a:solidFill>
              <a:latin typeface="Lucida Sans Unicode" pitchFamily="34" charset="0"/>
              <a:cs typeface="Times New Roman" pitchFamily="18" charset="0"/>
            </a:endParaRPr>
          </a:p>
          <a:p>
            <a:pPr marL="361950" indent="-255588">
              <a:spcBef>
                <a:spcPts val="400"/>
              </a:spcBef>
              <a:buClr>
                <a:srgbClr val="CC0000"/>
              </a:buClr>
              <a:buSzPct val="68000"/>
              <a:buFont typeface="Wingdings 3" pitchFamily="18" charset="2"/>
              <a:buChar char=""/>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r>
              <a:rPr lang="en-GB" altLang="ja-JP">
                <a:solidFill>
                  <a:srgbClr val="000000"/>
                </a:solidFill>
                <a:latin typeface="Lucida Sans Unicode" pitchFamily="34" charset="0"/>
                <a:cs typeface="Times New Roman" pitchFamily="18" charset="0"/>
              </a:rPr>
              <a:t>Reinforcing protective factors and reducing risk factors is one important way of reducing the risk for mental health problems.</a:t>
            </a:r>
          </a:p>
          <a:p>
            <a:pPr marL="361950" indent="-255588">
              <a:spcBef>
                <a:spcPts val="400"/>
              </a:spcBef>
              <a:tabLst>
                <a:tab pos="361950" algn="l"/>
                <a:tab pos="811213" algn="l"/>
                <a:tab pos="1260475" algn="l"/>
                <a:tab pos="1709738" algn="l"/>
                <a:tab pos="2159000" algn="l"/>
                <a:tab pos="2608263" algn="l"/>
                <a:tab pos="3057525" algn="l"/>
                <a:tab pos="3506788" algn="l"/>
                <a:tab pos="3956050" algn="l"/>
                <a:tab pos="4405313" algn="l"/>
                <a:tab pos="4854575" algn="l"/>
                <a:tab pos="5303838" algn="l"/>
                <a:tab pos="5753100" algn="l"/>
                <a:tab pos="6202363" algn="l"/>
                <a:tab pos="6651625" algn="l"/>
                <a:tab pos="7100888" algn="l"/>
                <a:tab pos="7550150" algn="l"/>
                <a:tab pos="7999413" algn="l"/>
                <a:tab pos="8448675" algn="l"/>
                <a:tab pos="8897938" algn="l"/>
                <a:tab pos="9347200" algn="l"/>
              </a:tabLst>
            </a:pPr>
            <a:endParaRPr lang="en-GB" altLang="en-US" sz="3000">
              <a:solidFill>
                <a:srgbClr val="000000"/>
              </a:solidFill>
              <a:latin typeface="Lucida Sans Unicode" pitchFamily="34" charset="0"/>
              <a:cs typeface="Times New Roman" pitchFamily="18" charset="0"/>
            </a:endParaRPr>
          </a:p>
        </p:txBody>
      </p:sp>
      <p:sp>
        <p:nvSpPr>
          <p:cNvPr id="71683" name="Text Placeholder 2"/>
          <p:cNvSpPr>
            <a:spLocks noGrp="1"/>
          </p:cNvSpPr>
          <p:nvPr>
            <p:ph type="body" idx="4294967295"/>
          </p:nvPr>
        </p:nvSpPr>
        <p:spPr>
          <a:xfrm>
            <a:off x="5137150" y="838200"/>
            <a:ext cx="4006850" cy="5629275"/>
          </a:xfrm>
        </p:spPr>
        <p:txBody>
          <a:bodyPr/>
          <a:lstStyle/>
          <a:p>
            <a:pPr marL="361950" algn="just" rtl="1" eaLnBrk="1" hangingPunct="1">
              <a:lnSpc>
                <a:spcPct val="101000"/>
              </a:lnSpc>
              <a:spcBef>
                <a:spcPts val="1200"/>
              </a:spcBef>
              <a:buClr>
                <a:srgbClr val="CC0000"/>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400" dirty="0" smtClean="0">
                <a:solidFill>
                  <a:srgbClr val="000000"/>
                </a:solidFill>
                <a:ea typeface="mspgothic" charset="-128"/>
              </a:rPr>
              <a:t>يمكن أن تكون عوامل الخطر والوقاية على مستوى الفرد أو العائلة أو المجتمع</a:t>
            </a:r>
          </a:p>
          <a:p>
            <a:pPr marL="361950" algn="just" rtl="1" eaLnBrk="1" hangingPunct="1">
              <a:lnSpc>
                <a:spcPct val="101000"/>
              </a:lnSpc>
              <a:spcBef>
                <a:spcPts val="1200"/>
              </a:spcBef>
              <a:buClr>
                <a:srgbClr val="CC0000"/>
              </a:buCl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ar-LB" altLang="ja-JP" sz="2400" dirty="0" smtClean="0">
                <a:solidFill>
                  <a:srgbClr val="000000"/>
                </a:solidFill>
                <a:ea typeface="mspgothic" charset="-128"/>
              </a:rPr>
              <a:t>العمل على تقوية عوامل الوقاية والحد من عوامل الخطر هو أحد أهم الطرق لتخفيف خطر الإصابة بالأمراض النفسية</a:t>
            </a:r>
            <a:endParaRPr kumimoji="0" lang="ja-JP" altLang="en-US" sz="2400" dirty="0" smtClean="0">
              <a:solidFill>
                <a:srgbClr val="000000"/>
              </a:solidFill>
              <a:ea typeface="mspgothic" charset="-128"/>
            </a:endParaRPr>
          </a:p>
        </p:txBody>
      </p:sp>
      <p:pic>
        <p:nvPicPr>
          <p:cNvPr id="12290" name="Picture 2" descr="C:\Users\Ardeshir\Desktop\social-support[1].pn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4800600" y="4114800"/>
            <a:ext cx="3981450" cy="20574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62000" y="1905000"/>
            <a:ext cx="7239000" cy="14478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34" charset="-128"/>
                <a:cs typeface="ＭＳ Ｐゴシック" charset="-128"/>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pitchFamily="34" charset="-128"/>
                <a:cs typeface="ＭＳ Ｐゴシック" charset="-128"/>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pitchFamily="34" charset="-128"/>
                <a:cs typeface="ＭＳ Ｐゴシック" charset="-128"/>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pitchFamily="34" charset="-128"/>
                <a:cs typeface="ＭＳ Ｐゴシック" charset="-128"/>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pitchFamily="34" charset="-128"/>
                <a:cs typeface="ＭＳ Ｐゴシック" charset="-128"/>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eaLnBrk="1" fontAlgn="auto" hangingPunct="1">
              <a:spcAft>
                <a:spcPts val="0"/>
              </a:spcAft>
              <a:defRPr/>
            </a:pPr>
            <a:r>
              <a:rPr lang="en-US" sz="3600" dirty="0" smtClean="0">
                <a:solidFill>
                  <a:schemeClr val="bg1"/>
                </a:solidFill>
                <a:effectLst/>
                <a:ea typeface="+mj-ea"/>
                <a:cs typeface="+mj-cs"/>
              </a:rPr>
              <a:t>6. Action Principles of PFA:</a:t>
            </a:r>
            <a:r>
              <a:rPr lang="en-US" sz="3600" b="0" dirty="0" smtClean="0">
                <a:solidFill>
                  <a:schemeClr val="bg1"/>
                </a:solidFill>
                <a:effectLst/>
                <a:ea typeface="+mj-ea"/>
                <a:cs typeface="+mj-cs"/>
              </a:rPr>
              <a:t>  </a:t>
            </a:r>
            <a:r>
              <a:rPr lang="en-US" sz="3200" b="0" dirty="0" smtClean="0">
                <a:effectLst/>
                <a:ea typeface="+mj-ea"/>
                <a:cs typeface="+mj-cs"/>
              </a:rPr>
              <a:t/>
            </a:r>
            <a:br>
              <a:rPr lang="en-US" sz="3200" b="0" dirty="0" smtClean="0">
                <a:effectLst/>
                <a:ea typeface="+mj-ea"/>
                <a:cs typeface="+mj-cs"/>
              </a:rPr>
            </a:br>
            <a:r>
              <a:rPr lang="en-US" sz="3200" b="0" dirty="0" smtClean="0">
                <a:solidFill>
                  <a:schemeClr val="accent1"/>
                </a:solidFill>
                <a:effectLst/>
                <a:ea typeface="+mj-ea"/>
                <a:cs typeface="+mj-cs"/>
              </a:rPr>
              <a:t> </a:t>
            </a:r>
            <a:r>
              <a:rPr lang="en-US" sz="3200" b="0" dirty="0" smtClean="0">
                <a:solidFill>
                  <a:schemeClr val="accent1">
                    <a:lumMod val="40000"/>
                    <a:lumOff val="60000"/>
                  </a:schemeClr>
                </a:solidFill>
                <a:effectLst/>
                <a:ea typeface="+mj-ea"/>
                <a:cs typeface="+mj-cs"/>
              </a:rPr>
              <a:t>LOOK, LISTEN, &amp; LINK</a:t>
            </a:r>
          </a:p>
        </p:txBody>
      </p:sp>
      <p:sp>
        <p:nvSpPr>
          <p:cNvPr id="6" name="Text Box 7"/>
          <p:cNvSpPr txBox="1">
            <a:spLocks noChangeArrowheads="1"/>
          </p:cNvSpPr>
          <p:nvPr/>
        </p:nvSpPr>
        <p:spPr bwMode="auto">
          <a:xfrm>
            <a:off x="1066800" y="3352800"/>
            <a:ext cx="7659688" cy="52387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lgn="l" rtl="0" eaLnBrk="0" hangingPunct="0">
              <a:defRPr sz="2400">
                <a:solidFill>
                  <a:schemeClr val="tx1"/>
                </a:solidFill>
                <a:latin typeface="Times New Roman" pitchFamily="18" charset="0"/>
                <a:ea typeface="MS PGothic" pitchFamily="34" charset="-128"/>
              </a:defRPr>
            </a:lvl1pPr>
            <a:lvl2pPr marL="742950" indent="-285750" algn="l" rtl="0" eaLnBrk="0" hangingPunct="0">
              <a:defRPr sz="2400">
                <a:solidFill>
                  <a:schemeClr val="tx1"/>
                </a:solidFill>
                <a:latin typeface="Times New Roman" pitchFamily="18" charset="0"/>
                <a:ea typeface="MS PGothic" pitchFamily="34" charset="-128"/>
              </a:defRPr>
            </a:lvl2pPr>
            <a:lvl3pPr marL="1143000" indent="-228600" algn="l" rtl="0" eaLnBrk="0" hangingPunct="0">
              <a:defRPr sz="2400">
                <a:solidFill>
                  <a:schemeClr val="tx1"/>
                </a:solidFill>
                <a:latin typeface="Times New Roman" pitchFamily="18" charset="0"/>
                <a:ea typeface="MS PGothic" pitchFamily="34" charset="-128"/>
              </a:defRPr>
            </a:lvl3pPr>
            <a:lvl4pPr marL="1600200" indent="-228600" algn="l" rtl="0" eaLnBrk="0" hangingPunct="0">
              <a:defRPr sz="2400">
                <a:solidFill>
                  <a:schemeClr val="tx1"/>
                </a:solidFill>
                <a:latin typeface="Times New Roman" pitchFamily="18" charset="0"/>
                <a:ea typeface="MS PGothic" pitchFamily="34" charset="-128"/>
              </a:defRPr>
            </a:lvl4pPr>
            <a:lvl5pPr marL="2057400" indent="-228600" algn="l" rtl="0" eaLnBrk="0" hangingPunct="0">
              <a:defRPr sz="2400">
                <a:solidFill>
                  <a:schemeClr val="tx1"/>
                </a:solidFill>
                <a:latin typeface="Times New Roman" pitchFamily="18"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rtl="1" eaLnBrk="1" hangingPunct="1"/>
            <a:r>
              <a:rPr lang="ar-LB" altLang="ja-JP" sz="2800" dirty="0"/>
              <a:t>مبادىء العمل للإسعاف الأولي النفسي: </a:t>
            </a:r>
            <a:r>
              <a:rPr lang="ar-LB" altLang="ja-JP" sz="2800" dirty="0" smtClean="0">
                <a:solidFill>
                  <a:schemeClr val="accent2"/>
                </a:solidFill>
              </a:rPr>
              <a:t> </a:t>
            </a:r>
            <a:r>
              <a:rPr lang="ar-LB" altLang="ja-JP" sz="2800" dirty="0">
                <a:solidFill>
                  <a:schemeClr val="accent2"/>
                </a:solidFill>
              </a:rPr>
              <a:t>انظر، استمع واربط</a:t>
            </a:r>
            <a:endParaRPr lang="ja-JP" altLang="en-US" sz="2800" dirty="0">
              <a:solidFill>
                <a:schemeClr val="accent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r" rtl="1"/>
            <a:r>
              <a:rPr lang="ar-LB" dirty="0" smtClean="0">
                <a:solidFill>
                  <a:schemeClr val="tx1"/>
                </a:solidFill>
              </a:rPr>
              <a:t>انظر 			</a:t>
            </a:r>
            <a:r>
              <a:rPr lang="ar-LB" dirty="0" smtClean="0">
                <a:solidFill>
                  <a:schemeClr val="bg1">
                    <a:lumMod val="75000"/>
                  </a:schemeClr>
                </a:solidFill>
              </a:rPr>
              <a:t>استمع</a:t>
            </a:r>
            <a:r>
              <a:rPr lang="ar-LB" dirty="0" smtClean="0">
                <a:solidFill>
                  <a:schemeClr val="tx1"/>
                </a:solidFill>
              </a:rPr>
              <a:t>			</a:t>
            </a:r>
            <a:r>
              <a:rPr lang="ar-LB" dirty="0" smtClean="0">
                <a:solidFill>
                  <a:schemeClr val="bg1">
                    <a:lumMod val="75000"/>
                  </a:schemeClr>
                </a:solidFill>
              </a:rPr>
              <a:t>اربط</a:t>
            </a:r>
            <a:r>
              <a:rPr lang="en-US" dirty="0" smtClean="0">
                <a:solidFill>
                  <a:schemeClr val="tx1"/>
                </a:solidFill>
              </a:rPr>
              <a:t/>
            </a:r>
            <a:br>
              <a:rPr lang="en-US" dirty="0" smtClean="0">
                <a:solidFill>
                  <a:schemeClr val="tx1"/>
                </a:solidFill>
              </a:rPr>
            </a:br>
            <a:endParaRPr lang="en-US" dirty="0">
              <a:solidFill>
                <a:schemeClr val="bg1">
                  <a:lumMod val="75000"/>
                </a:schemeClr>
              </a:solidFill>
            </a:endParaRPr>
          </a:p>
        </p:txBody>
      </p:sp>
      <p:sp>
        <p:nvSpPr>
          <p:cNvPr id="8" name="Content Placeholder 7"/>
          <p:cNvSpPr>
            <a:spLocks noGrp="1"/>
          </p:cNvSpPr>
          <p:nvPr>
            <p:ph idx="1"/>
          </p:nvPr>
        </p:nvSpPr>
        <p:spPr>
          <a:xfrm>
            <a:off x="304800" y="1524000"/>
            <a:ext cx="7620000" cy="4525963"/>
          </a:xfrm>
        </p:spPr>
        <p:txBody>
          <a:bodyPr>
            <a:normAutofit/>
          </a:bodyPr>
          <a:lstStyle/>
          <a:p>
            <a:pPr marL="624078" indent="-514350" algn="r" rtl="1">
              <a:buFont typeface="+mj-lt"/>
              <a:buAutoNum type="arabicPeriod"/>
            </a:pPr>
            <a:r>
              <a:rPr lang="ar-LB" b="1" dirty="0" smtClean="0"/>
              <a:t>احرص على تأمين السلامة</a:t>
            </a:r>
          </a:p>
          <a:p>
            <a:pPr marL="624078" indent="-514350" algn="r" rtl="1">
              <a:buNone/>
            </a:pPr>
            <a:r>
              <a:rPr lang="ar-LB" sz="2400" dirty="0" smtClean="0"/>
              <a:t>هل من أخطار في البيئة المحيطة؟ (صراع قائم، طرق متضررة، أبنية غير مستقرة، حريق أو فيضان؟</a:t>
            </a:r>
          </a:p>
          <a:p>
            <a:pPr marL="624078" indent="-514350" algn="r" rtl="1">
              <a:buFont typeface="Arial" pitchFamily="34" charset="0"/>
              <a:buChar char="•"/>
            </a:pPr>
            <a:r>
              <a:rPr lang="ar-LB" sz="2400" dirty="0" smtClean="0"/>
              <a:t>هل وجودك في تلك البيئة لا يتسبب بالأذى لنفسك أو للآخرين؟</a:t>
            </a:r>
          </a:p>
          <a:p>
            <a:pPr marL="624078" indent="-514350" algn="r" rtl="1">
              <a:buNone/>
            </a:pPr>
            <a:r>
              <a:rPr lang="ar-LB" sz="2400" dirty="0" smtClean="0"/>
              <a:t>(إذا أجبت ب“كلا“، إذا لا تذهب. حاول مساعدة الناس وتأمين العون لهم من مكان آمن.</a:t>
            </a:r>
            <a:endParaRPr lang="en-US" dirty="0" smtClean="0"/>
          </a:p>
        </p:txBody>
      </p:sp>
    </p:spTree>
    <p:extLst>
      <p:ext uri="{BB962C8B-B14F-4D97-AF65-F5344CB8AC3E}">
        <p14:creationId xmlns:p14="http://schemas.microsoft.com/office/powerpoint/2010/main" xmlns="" xmlns:mv="urn:schemas-microsoft-com:mac:vml" xmlns:mc="http://schemas.openxmlformats.org/markup-compatibility/2006" val="3102833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4800" y="1524000"/>
            <a:ext cx="4800600" cy="4525963"/>
          </a:xfrm>
        </p:spPr>
        <p:txBody>
          <a:bodyPr>
            <a:normAutofit/>
          </a:bodyPr>
          <a:lstStyle/>
          <a:p>
            <a:pPr marL="624078" indent="-514350" algn="r" rtl="1">
              <a:buFont typeface="+mj-lt"/>
              <a:buAutoNum type="arabicPeriod" startAt="2"/>
            </a:pPr>
            <a:r>
              <a:rPr lang="ar-LB" b="1" dirty="0" smtClean="0"/>
              <a:t>ابحث عن الأشخاص ذوي الحاجات الأساسية الملحة والواضحة</a:t>
            </a:r>
          </a:p>
          <a:p>
            <a:pPr marL="624078" indent="-514350" algn="r" rtl="1">
              <a:buFont typeface="Arial" pitchFamily="34" charset="0"/>
              <a:buChar char="•"/>
            </a:pPr>
            <a:r>
              <a:rPr lang="ar-LB" dirty="0" smtClean="0"/>
              <a:t>جراح حرجة، بحاجة الى مساعدة طبية طارئة، بحاجة الى إنقاذ</a:t>
            </a:r>
          </a:p>
          <a:p>
            <a:pPr marL="624078" indent="-514350" algn="r" rtl="1">
              <a:buFont typeface="Arial" pitchFamily="34" charset="0"/>
              <a:buChar char="•"/>
            </a:pPr>
            <a:r>
              <a:rPr lang="ar-LB" dirty="0" smtClean="0"/>
              <a:t>حماية من الطقس، ثياب ممزقة</a:t>
            </a:r>
          </a:p>
          <a:p>
            <a:pPr marL="624078" indent="-514350" algn="r" rtl="1">
              <a:buFont typeface="Arial" pitchFamily="34" charset="0"/>
              <a:buChar char="•"/>
            </a:pPr>
            <a:r>
              <a:rPr lang="ar-LB" dirty="0" smtClean="0"/>
              <a:t>اعرف دورك وحاول الحصول على مساعدة لهؤلاء الأشخاص.</a:t>
            </a:r>
            <a:endParaRPr lang="en-US" dirty="0" smtClean="0"/>
          </a:p>
        </p:txBody>
      </p:sp>
      <p:sp>
        <p:nvSpPr>
          <p:cNvPr id="5" name="Title 6"/>
          <p:cNvSpPr txBox="1">
            <a:spLocks/>
          </p:cNvSpPr>
          <p:nvPr/>
        </p:nvSpPr>
        <p:spPr>
          <a:xfrm>
            <a:off x="609600" y="427038"/>
            <a:ext cx="8229600" cy="1143000"/>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p>
            <a:pPr lvl="0" algn="r" rtl="1" fontAlgn="auto">
              <a:spcAft>
                <a:spcPts val="0"/>
              </a:spcAft>
              <a:defRPr/>
            </a:pPr>
            <a:r>
              <a:rPr lang="ar-LB" sz="4400" dirty="0" smtClean="0"/>
              <a:t>انظر 			</a:t>
            </a:r>
            <a:r>
              <a:rPr lang="ar-LB" sz="4400" dirty="0" smtClean="0">
                <a:solidFill>
                  <a:schemeClr val="bg1">
                    <a:lumMod val="75000"/>
                  </a:schemeClr>
                </a:solidFill>
              </a:rPr>
              <a:t>استمع</a:t>
            </a:r>
            <a:r>
              <a:rPr lang="ar-LB" sz="4400" dirty="0" smtClean="0"/>
              <a:t>			</a:t>
            </a:r>
            <a:r>
              <a:rPr lang="ar-LB" sz="4400" dirty="0" smtClean="0">
                <a:solidFill>
                  <a:schemeClr val="bg1">
                    <a:lumMod val="75000"/>
                  </a:schemeClr>
                </a:solidFill>
              </a:rPr>
              <a:t>اربط</a:t>
            </a:r>
            <a:r>
              <a:rPr lang="en-US" sz="4400" dirty="0" smtClean="0"/>
              <a:t/>
            </a:r>
            <a:br>
              <a:rPr lang="en-US" sz="4400" dirty="0" smtClean="0"/>
            </a:br>
            <a:endParaRPr kumimoji="0" lang="en-US" sz="4100" b="1" i="0" u="none" strike="noStrike" kern="1200" cap="none" spc="0" normalizeH="0" baseline="0" noProof="0" dirty="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31028335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00400" y="1524000"/>
            <a:ext cx="4800600" cy="4525963"/>
          </a:xfrm>
        </p:spPr>
        <p:txBody>
          <a:bodyPr>
            <a:normAutofit/>
          </a:bodyPr>
          <a:lstStyle/>
          <a:p>
            <a:pPr marL="624078" indent="-514350" algn="r" rtl="1">
              <a:buFont typeface="+mj-lt"/>
              <a:buAutoNum type="arabicPeriod" startAt="3"/>
            </a:pPr>
            <a:r>
              <a:rPr lang="ar-LB" b="1" dirty="0" smtClean="0"/>
              <a:t>ابحث عن من يعانون من ردود فعل خطيرة يتخللها ضغط نفسي</a:t>
            </a:r>
          </a:p>
          <a:p>
            <a:pPr marL="624078" indent="-514350" algn="r" rtl="1"/>
            <a:r>
              <a:rPr lang="ar-LB" dirty="0" smtClean="0"/>
              <a:t>كل من يبدو عليه الإستياء الشديد </a:t>
            </a:r>
          </a:p>
          <a:p>
            <a:pPr marL="624078" indent="-514350" algn="r" rtl="1"/>
            <a:r>
              <a:rPr lang="ar-LB" dirty="0" smtClean="0"/>
              <a:t>كل من لا يستطيع الحراك أو الاستجابة للآخرين أو في صدمة</a:t>
            </a:r>
          </a:p>
          <a:p>
            <a:pPr marL="624078" indent="-514350" algn="r" rtl="1"/>
            <a:r>
              <a:rPr lang="ar-LB" dirty="0" smtClean="0"/>
              <a:t>حدد واكتشف الأشخاص الأكثر يأسا</a:t>
            </a:r>
          </a:p>
          <a:p>
            <a:pPr marL="624078" indent="-514350" algn="r" rtl="1"/>
            <a:r>
              <a:rPr lang="ar-LB" dirty="0" smtClean="0"/>
              <a:t>ثم فكر في الأشخاص الذين قد يستفيدون من الإسعاف النفسي الأولي</a:t>
            </a:r>
            <a:endParaRPr lang="en-US" dirty="0" smtClean="0"/>
          </a:p>
        </p:txBody>
      </p:sp>
      <p:sp>
        <p:nvSpPr>
          <p:cNvPr id="5"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r" rtl="1" fontAlgn="auto">
              <a:spcAft>
                <a:spcPts val="0"/>
              </a:spcAft>
              <a:defRPr/>
            </a:pPr>
            <a:r>
              <a:rPr lang="ar-LB" sz="4000" dirty="0" smtClean="0"/>
              <a:t>انظر 			</a:t>
            </a:r>
            <a:r>
              <a:rPr lang="ar-LB" sz="4000" dirty="0" smtClean="0">
                <a:solidFill>
                  <a:schemeClr val="bg1">
                    <a:lumMod val="75000"/>
                  </a:schemeClr>
                </a:solidFill>
              </a:rPr>
              <a:t>استمع</a:t>
            </a:r>
            <a:r>
              <a:rPr lang="ar-LB" sz="4000" dirty="0" smtClean="0"/>
              <a:t>			</a:t>
            </a:r>
            <a:r>
              <a:rPr lang="ar-LB" sz="4000" dirty="0" smtClean="0">
                <a:solidFill>
                  <a:schemeClr val="bg1">
                    <a:lumMod val="75000"/>
                  </a:schemeClr>
                </a:solidFill>
              </a:rPr>
              <a:t>اربط</a:t>
            </a:r>
            <a:endParaRPr lang="en-US" sz="4000" b="1" dirty="0">
              <a:solidFill>
                <a:schemeClr val="bg1">
                  <a:lumMod val="75000"/>
                </a:schemeClr>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xmlns="" xmlns:mv="urn:schemas-microsoft-com:mac:vml" xmlns:mc="http://schemas.openxmlformats.org/markup-compatibility/2006" val="3102833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28600" y="1600200"/>
            <a:ext cx="4495800" cy="4191000"/>
          </a:xfrm>
        </p:spPr>
        <p:txBody>
          <a:bodyPr>
            <a:normAutofit fontScale="92500"/>
          </a:bodyPr>
          <a:lstStyle/>
          <a:p>
            <a:pPr marL="0" indent="0" algn="l" rtl="0" eaLnBrk="1" hangingPunct="1">
              <a:buNone/>
            </a:pPr>
            <a:endParaRPr kumimoji="1" lang="en-US" altLang="ja-JP" sz="2200" dirty="0"/>
          </a:p>
          <a:p>
            <a:pPr algn="l" rtl="0" eaLnBrk="1" hangingPunct="1"/>
            <a:r>
              <a:rPr kumimoji="1" lang="en-US" altLang="ja-JP" sz="2200" dirty="0" smtClean="0"/>
              <a:t>Some people may need help to access needed services and, protection from abuse, violence or other harm </a:t>
            </a:r>
          </a:p>
          <a:p>
            <a:pPr algn="l" rtl="0" eaLnBrk="1" hangingPunct="1"/>
            <a:r>
              <a:rPr kumimoji="1" lang="en-US" altLang="ja-JP" sz="2200" dirty="0" smtClean="0"/>
              <a:t>e.g. children and adolescents, frail elderly people, pregnant women, non-mobile people, people with chronic or severe mental health problems, or blind/deaf people</a:t>
            </a:r>
            <a:r>
              <a:rPr kumimoji="1" lang="en-US" altLang="ja-JP" sz="2200" dirty="0" smtClean="0">
                <a:solidFill>
                  <a:srgbClr val="0D0D0D"/>
                </a:solidFill>
              </a:rPr>
              <a:t>, children, people of certain ethnic groups/foreigners</a:t>
            </a:r>
          </a:p>
          <a:p>
            <a:pPr eaLnBrk="1" hangingPunct="1"/>
            <a:endParaRPr lang="en-US" altLang="ja-JP" sz="2200" dirty="0" smtClean="0"/>
          </a:p>
        </p:txBody>
      </p:sp>
      <p:sp>
        <p:nvSpPr>
          <p:cNvPr id="2" name="Title 1"/>
          <p:cNvSpPr>
            <a:spLocks noGrp="1"/>
          </p:cNvSpPr>
          <p:nvPr>
            <p:ph type="title"/>
          </p:nvPr>
        </p:nvSpPr>
        <p:spPr>
          <a:xfrm>
            <a:off x="569913" y="609600"/>
            <a:ext cx="8574087" cy="381001"/>
          </a:xfrm>
        </p:spPr>
        <p:txBody>
          <a:bodyPr>
            <a:noAutofit/>
            <a:scene3d>
              <a:camera prst="orthographicFront"/>
              <a:lightRig rig="soft" dir="t"/>
            </a:scene3d>
            <a:sp3d prstMaterial="softEdge">
              <a:bevelT w="25400" h="25400"/>
            </a:sp3d>
          </a:bodyPr>
          <a:lstStyle/>
          <a:p>
            <a:pPr algn="l" eaLnBrk="1" fontAlgn="auto" hangingPunct="1">
              <a:spcAft>
                <a:spcPts val="0"/>
              </a:spcAft>
              <a:defRPr/>
            </a:pPr>
            <a:r>
              <a:rPr lang="ar-AE" sz="2800" dirty="0" smtClean="0">
                <a:ea typeface="+mj-ea"/>
                <a:cs typeface="+mj-cs"/>
              </a:rPr>
              <a:t/>
            </a:r>
            <a:br>
              <a:rPr lang="ar-AE" sz="2800" dirty="0" smtClean="0">
                <a:ea typeface="+mj-ea"/>
                <a:cs typeface="+mj-cs"/>
              </a:rPr>
            </a:br>
            <a:r>
              <a:rPr lang="en-US" sz="2800" dirty="0" smtClean="0">
                <a:ea typeface="+mj-ea"/>
                <a:cs typeface="+mj-cs"/>
              </a:rPr>
              <a:t>People to LOOK out for who likely need     special attention in a crisis </a:t>
            </a:r>
            <a:br>
              <a:rPr lang="en-US" sz="2800" dirty="0" smtClean="0">
                <a:ea typeface="+mj-ea"/>
                <a:cs typeface="+mj-cs"/>
              </a:rPr>
            </a:br>
            <a:r>
              <a:rPr lang="ar-LB" sz="2800" dirty="0" smtClean="0">
                <a:ea typeface="+mj-ea"/>
                <a:cs typeface="+mj-cs"/>
              </a:rPr>
              <a:t>العناية بالأشخاص الذين يحتاجون اهتماما خاصا خلال الأزمة</a:t>
            </a:r>
            <a:endParaRPr lang="en-US" sz="2800" dirty="0" smtClean="0">
              <a:ea typeface="+mj-ea"/>
              <a:cs typeface="+mj-cs"/>
            </a:endParaRPr>
          </a:p>
        </p:txBody>
      </p:sp>
      <p:sp>
        <p:nvSpPr>
          <p:cNvPr id="13320" name="Rectangle 4"/>
          <p:cNvSpPr>
            <a:spLocks noChangeArrowheads="1"/>
          </p:cNvSpPr>
          <p:nvPr/>
        </p:nvSpPr>
        <p:spPr bwMode="auto">
          <a:xfrm>
            <a:off x="4800600" y="1964353"/>
            <a:ext cx="4038600" cy="4154984"/>
          </a:xfrm>
          <a:prstGeom prst="rect">
            <a:avLst/>
          </a:prstGeom>
          <a:noFill/>
          <a:ln w="9525">
            <a:noFill/>
            <a:miter lim="800000"/>
            <a:headEnd/>
            <a:tailEnd/>
          </a:ln>
        </p:spPr>
        <p:txBody>
          <a:bodyPr wrap="square">
            <a:spAutoFit/>
          </a:bodyPr>
          <a:lstStyle/>
          <a:p>
            <a:pPr marL="365125" indent="-255588" algn="just" rtl="1">
              <a:spcBef>
                <a:spcPts val="400"/>
              </a:spcBef>
              <a:buClr>
                <a:schemeClr val="accent1"/>
              </a:buClr>
              <a:buSzPct val="68000"/>
              <a:buFont typeface="Wingdings 3" pitchFamily="18" charset="2"/>
              <a:buChar char=""/>
            </a:pPr>
            <a:r>
              <a:rPr kumimoji="1" lang="en-US" dirty="0">
                <a:ea typeface="MS PGothic" pitchFamily="34" charset="-128"/>
                <a:cs typeface="Times New Roman" pitchFamily="18" charset="0"/>
              </a:rPr>
              <a:t>قد </a:t>
            </a:r>
            <a:r>
              <a:rPr kumimoji="1" lang="x-none" dirty="0" smtClean="0">
                <a:ea typeface="MS PGothic" pitchFamily="34" charset="-128"/>
                <a:cs typeface="Times New Roman" pitchFamily="18" charset="0"/>
              </a:rPr>
              <a:t>ي</a:t>
            </a:r>
            <a:r>
              <a:rPr kumimoji="1" lang="en-US" dirty="0" smtClean="0">
                <a:ea typeface="MS PGothic" pitchFamily="34" charset="-128"/>
                <a:cs typeface="Times New Roman" pitchFamily="18" charset="0"/>
              </a:rPr>
              <a:t>حتاج </a:t>
            </a:r>
            <a:r>
              <a:rPr kumimoji="1" lang="ar-LB" dirty="0" smtClean="0">
                <a:ea typeface="MS PGothic" pitchFamily="34" charset="-128"/>
                <a:cs typeface="Times New Roman" pitchFamily="18" charset="0"/>
              </a:rPr>
              <a:t>بعض الأشخاص</a:t>
            </a:r>
            <a:r>
              <a:rPr kumimoji="1" lang="en-US" dirty="0" smtClean="0">
                <a:ea typeface="MS PGothic" pitchFamily="34" charset="-128"/>
                <a:cs typeface="Times New Roman" pitchFamily="18" charset="0"/>
              </a:rPr>
              <a:t> </a:t>
            </a:r>
            <a:r>
              <a:rPr kumimoji="1" lang="en-US" dirty="0">
                <a:ea typeface="MS PGothic" pitchFamily="34" charset="-128"/>
                <a:cs typeface="Times New Roman" pitchFamily="18" charset="0"/>
              </a:rPr>
              <a:t>إلى </a:t>
            </a:r>
            <a:r>
              <a:rPr kumimoji="1" lang="ar-LB" dirty="0" smtClean="0">
                <a:ea typeface="MS PGothic" pitchFamily="34" charset="-128"/>
                <a:cs typeface="Times New Roman" pitchFamily="18" charset="0"/>
              </a:rPr>
              <a:t>ال</a:t>
            </a:r>
            <a:r>
              <a:rPr kumimoji="1" lang="en-US" dirty="0" smtClean="0">
                <a:ea typeface="MS PGothic" pitchFamily="34" charset="-128"/>
                <a:cs typeface="Times New Roman" pitchFamily="18" charset="0"/>
              </a:rPr>
              <a:t>مساعدة </a:t>
            </a:r>
            <a:r>
              <a:rPr kumimoji="1" lang="en-US" dirty="0" err="1">
                <a:ea typeface="MS PGothic" pitchFamily="34" charset="-128"/>
                <a:cs typeface="Times New Roman" pitchFamily="18" charset="0"/>
              </a:rPr>
              <a:t>للوصول</a:t>
            </a:r>
            <a:r>
              <a:rPr kumimoji="1" lang="en-US" dirty="0">
                <a:ea typeface="MS PGothic" pitchFamily="34" charset="-128"/>
                <a:cs typeface="Times New Roman" pitchFamily="18" charset="0"/>
              </a:rPr>
              <a:t> </a:t>
            </a:r>
            <a:r>
              <a:rPr kumimoji="1" lang="en-US" dirty="0" err="1" smtClean="0">
                <a:ea typeface="MS PGothic" pitchFamily="34" charset="-128"/>
                <a:cs typeface="Times New Roman" pitchFamily="18" charset="0"/>
              </a:rPr>
              <a:t>الى</a:t>
            </a:r>
            <a:r>
              <a:rPr kumimoji="1" lang="en-US" dirty="0" smtClean="0">
                <a:ea typeface="MS PGothic" pitchFamily="34" charset="-128"/>
                <a:cs typeface="Times New Roman" pitchFamily="18" charset="0"/>
              </a:rPr>
              <a:t> </a:t>
            </a:r>
            <a:r>
              <a:rPr kumimoji="1" lang="ar-LB" dirty="0" smtClean="0">
                <a:ea typeface="MS PGothic" pitchFamily="34" charset="-128"/>
                <a:cs typeface="Times New Roman" pitchFamily="18" charset="0"/>
              </a:rPr>
              <a:t>الخدمات المطلوبة</a:t>
            </a:r>
            <a:r>
              <a:rPr kumimoji="1" lang="en-US" dirty="0" smtClean="0">
                <a:ea typeface="MS PGothic" pitchFamily="34" charset="-128"/>
                <a:cs typeface="Times New Roman" pitchFamily="18" charset="0"/>
              </a:rPr>
              <a:t> </a:t>
            </a:r>
            <a:r>
              <a:rPr kumimoji="1" lang="en-US" dirty="0" err="1">
                <a:ea typeface="MS PGothic" pitchFamily="34" charset="-128"/>
                <a:cs typeface="Times New Roman" pitchFamily="18" charset="0"/>
              </a:rPr>
              <a:t>والحماية</a:t>
            </a:r>
            <a:r>
              <a:rPr kumimoji="1" lang="en-US" dirty="0">
                <a:ea typeface="MS PGothic" pitchFamily="34" charset="-128"/>
                <a:cs typeface="Times New Roman" pitchFamily="18" charset="0"/>
              </a:rPr>
              <a:t> من </a:t>
            </a:r>
            <a:r>
              <a:rPr kumimoji="1" lang="en-US" dirty="0" err="1">
                <a:ea typeface="MS PGothic" pitchFamily="34" charset="-128"/>
                <a:cs typeface="Times New Roman" pitchFamily="18" charset="0"/>
              </a:rPr>
              <a:t>سوء</a:t>
            </a:r>
            <a:r>
              <a:rPr kumimoji="1" lang="en-US" dirty="0">
                <a:ea typeface="MS PGothic" pitchFamily="34" charset="-128"/>
                <a:cs typeface="Times New Roman" pitchFamily="18" charset="0"/>
              </a:rPr>
              <a:t> المعاملة </a:t>
            </a:r>
            <a:r>
              <a:rPr kumimoji="1" lang="en-US" dirty="0" err="1">
                <a:ea typeface="MS PGothic" pitchFamily="34" charset="-128"/>
                <a:cs typeface="Times New Roman" pitchFamily="18" charset="0"/>
              </a:rPr>
              <a:t>أو</a:t>
            </a:r>
            <a:r>
              <a:rPr kumimoji="1" lang="en-US" dirty="0">
                <a:ea typeface="MS PGothic" pitchFamily="34" charset="-128"/>
                <a:cs typeface="Times New Roman" pitchFamily="18" charset="0"/>
              </a:rPr>
              <a:t> </a:t>
            </a:r>
            <a:r>
              <a:rPr kumimoji="1" lang="en-US" dirty="0" smtClean="0">
                <a:ea typeface="MS PGothic" pitchFamily="34" charset="-128"/>
                <a:cs typeface="Times New Roman" pitchFamily="18" charset="0"/>
              </a:rPr>
              <a:t>العنف  </a:t>
            </a:r>
            <a:r>
              <a:rPr kumimoji="1" lang="ar-LB" dirty="0" smtClean="0">
                <a:ea typeface="MS PGothic" pitchFamily="34" charset="-128"/>
                <a:cs typeface="Times New Roman" pitchFamily="18" charset="0"/>
              </a:rPr>
              <a:t>أو أي أذى آخر.</a:t>
            </a:r>
            <a:r>
              <a:rPr kumimoji="1" lang="ar-AE" dirty="0" smtClean="0">
                <a:ea typeface="MS PGothic" pitchFamily="34" charset="-128"/>
                <a:cs typeface="Times New Roman" pitchFamily="18" charset="0"/>
              </a:rPr>
              <a:t>(</a:t>
            </a:r>
            <a:r>
              <a:rPr kumimoji="1" lang="en-US" dirty="0" err="1" smtClean="0">
                <a:ea typeface="MS PGothic" pitchFamily="34" charset="-128"/>
                <a:cs typeface="Times New Roman" pitchFamily="18" charset="0"/>
              </a:rPr>
              <a:t>مثل</a:t>
            </a:r>
            <a:r>
              <a:rPr kumimoji="1" lang="en-US" dirty="0" smtClean="0">
                <a:ea typeface="MS PGothic" pitchFamily="34" charset="-128"/>
                <a:cs typeface="Times New Roman" pitchFamily="18" charset="0"/>
              </a:rPr>
              <a:t> </a:t>
            </a:r>
            <a:r>
              <a:rPr kumimoji="1" lang="ar-LB" dirty="0" smtClean="0">
                <a:ea typeface="MS PGothic" pitchFamily="34" charset="-128"/>
                <a:cs typeface="Times New Roman" pitchFamily="18" charset="0"/>
              </a:rPr>
              <a:t>الأطفال والمراهقين</a:t>
            </a:r>
            <a:r>
              <a:rPr kumimoji="1" lang="en-US" dirty="0" smtClean="0">
                <a:ea typeface="MS PGothic" pitchFamily="34" charset="-128"/>
                <a:cs typeface="Times New Roman" pitchFamily="18" charset="0"/>
              </a:rPr>
              <a:t> </a:t>
            </a:r>
            <a:r>
              <a:rPr kumimoji="1" lang="ar-LB" dirty="0" smtClean="0">
                <a:ea typeface="MS PGothic" pitchFamily="34" charset="-128"/>
                <a:cs typeface="Times New Roman" pitchFamily="18" charset="0"/>
              </a:rPr>
              <a:t>و</a:t>
            </a:r>
            <a:r>
              <a:rPr kumimoji="1" lang="en-US" dirty="0" err="1" smtClean="0">
                <a:ea typeface="MS PGothic" pitchFamily="34" charset="-128"/>
                <a:cs typeface="Times New Roman" pitchFamily="18" charset="0"/>
              </a:rPr>
              <a:t>المسنين</a:t>
            </a:r>
            <a:r>
              <a:rPr kumimoji="1" lang="en-US" dirty="0" smtClean="0">
                <a:ea typeface="MS PGothic" pitchFamily="34" charset="-128"/>
                <a:cs typeface="Times New Roman" pitchFamily="18" charset="0"/>
              </a:rPr>
              <a:t> </a:t>
            </a:r>
            <a:r>
              <a:rPr kumimoji="1" lang="en-US" dirty="0">
                <a:ea typeface="MS PGothic" pitchFamily="34" charset="-128"/>
                <a:cs typeface="Times New Roman" pitchFamily="18" charset="0"/>
              </a:rPr>
              <a:t>الضعفاء، </a:t>
            </a:r>
            <a:r>
              <a:rPr kumimoji="1" lang="en-US" dirty="0" err="1">
                <a:ea typeface="MS PGothic" pitchFamily="34" charset="-128"/>
                <a:cs typeface="Times New Roman" pitchFamily="18" charset="0"/>
              </a:rPr>
              <a:t>والنساء</a:t>
            </a:r>
            <a:r>
              <a:rPr kumimoji="1" lang="en-US" dirty="0">
                <a:ea typeface="MS PGothic" pitchFamily="34" charset="-128"/>
                <a:cs typeface="Times New Roman" pitchFamily="18" charset="0"/>
              </a:rPr>
              <a:t> </a:t>
            </a:r>
            <a:r>
              <a:rPr kumimoji="1" lang="en-US" dirty="0" err="1">
                <a:ea typeface="MS PGothic" pitchFamily="34" charset="-128"/>
                <a:cs typeface="Times New Roman" pitchFamily="18" charset="0"/>
              </a:rPr>
              <a:t>الحوامل</a:t>
            </a:r>
            <a:r>
              <a:rPr kumimoji="1" lang="en-US" dirty="0">
                <a:ea typeface="MS PGothic" pitchFamily="34" charset="-128"/>
                <a:cs typeface="Times New Roman" pitchFamily="18" charset="0"/>
              </a:rPr>
              <a:t>، </a:t>
            </a:r>
            <a:r>
              <a:rPr kumimoji="1" lang="en-US" dirty="0" err="1">
                <a:ea typeface="MS PGothic" pitchFamily="34" charset="-128"/>
                <a:cs typeface="Times New Roman" pitchFamily="18" charset="0"/>
              </a:rPr>
              <a:t>والأشخاص</a:t>
            </a:r>
            <a:r>
              <a:rPr kumimoji="1" lang="en-US" dirty="0">
                <a:ea typeface="MS PGothic" pitchFamily="34" charset="-128"/>
                <a:cs typeface="Times New Roman" pitchFamily="18" charset="0"/>
              </a:rPr>
              <a:t> </a:t>
            </a:r>
            <a:r>
              <a:rPr kumimoji="1" lang="en-US" dirty="0" err="1">
                <a:ea typeface="MS PGothic" pitchFamily="34" charset="-128"/>
                <a:cs typeface="Times New Roman" pitchFamily="18" charset="0"/>
              </a:rPr>
              <a:t>غير</a:t>
            </a:r>
            <a:r>
              <a:rPr kumimoji="1" lang="x-none" dirty="0">
                <a:ea typeface="MS PGothic" pitchFamily="34" charset="-128"/>
                <a:cs typeface="Times New Roman" pitchFamily="18" charset="0"/>
              </a:rPr>
              <a:t> القادرين على</a:t>
            </a:r>
            <a:r>
              <a:rPr kumimoji="1" lang="en-US" dirty="0">
                <a:ea typeface="MS PGothic" pitchFamily="34" charset="-128"/>
                <a:cs typeface="Times New Roman" pitchFamily="18" charset="0"/>
              </a:rPr>
              <a:t> </a:t>
            </a:r>
            <a:r>
              <a:rPr kumimoji="1" lang="en-US" dirty="0" err="1">
                <a:ea typeface="MS PGothic" pitchFamily="34" charset="-128"/>
                <a:cs typeface="Times New Roman" pitchFamily="18" charset="0"/>
              </a:rPr>
              <a:t>التنقل</a:t>
            </a:r>
            <a:r>
              <a:rPr kumimoji="1" lang="en-US" dirty="0">
                <a:ea typeface="MS PGothic" pitchFamily="34" charset="-128"/>
                <a:cs typeface="Times New Roman" pitchFamily="18" charset="0"/>
              </a:rPr>
              <a:t>، </a:t>
            </a:r>
            <a:r>
              <a:rPr kumimoji="1" lang="en-US" dirty="0" smtClean="0">
                <a:ea typeface="MS PGothic" pitchFamily="34" charset="-128"/>
                <a:cs typeface="Times New Roman" pitchFamily="18" charset="0"/>
              </a:rPr>
              <a:t>و</a:t>
            </a:r>
            <a:r>
              <a:rPr kumimoji="1" lang="ar-LB" dirty="0" smtClean="0">
                <a:ea typeface="MS PGothic" pitchFamily="34" charset="-128"/>
                <a:cs typeface="Times New Roman" pitchFamily="18" charset="0"/>
              </a:rPr>
              <a:t>من يعانون من</a:t>
            </a:r>
            <a:r>
              <a:rPr kumimoji="1" lang="x-none" smtClean="0">
                <a:ea typeface="MS PGothic" pitchFamily="34" charset="-128"/>
                <a:cs typeface="Times New Roman" pitchFamily="18" charset="0"/>
              </a:rPr>
              <a:t> </a:t>
            </a:r>
            <a:r>
              <a:rPr kumimoji="1" lang="ar-AE" dirty="0" smtClean="0">
                <a:ea typeface="MS PGothic" pitchFamily="34" charset="-128"/>
                <a:cs typeface="Times New Roman" pitchFamily="18" charset="0"/>
              </a:rPr>
              <a:t>مشكل</a:t>
            </a:r>
            <a:r>
              <a:rPr kumimoji="1" lang="ar-LB" dirty="0" smtClean="0">
                <a:ea typeface="MS PGothic" pitchFamily="34" charset="-128"/>
                <a:cs typeface="Times New Roman" pitchFamily="18" charset="0"/>
              </a:rPr>
              <a:t>ات</a:t>
            </a:r>
            <a:r>
              <a:rPr kumimoji="1" lang="ar-AE" dirty="0" smtClean="0">
                <a:ea typeface="MS PGothic" pitchFamily="34" charset="-128"/>
                <a:cs typeface="Times New Roman" pitchFamily="18" charset="0"/>
              </a:rPr>
              <a:t> </a:t>
            </a:r>
            <a:r>
              <a:rPr kumimoji="1" lang="ar-AE" dirty="0">
                <a:ea typeface="MS PGothic" pitchFamily="34" charset="-128"/>
                <a:cs typeface="Times New Roman" pitchFamily="18" charset="0"/>
              </a:rPr>
              <a:t>الصحة النفسية</a:t>
            </a:r>
            <a:r>
              <a:rPr kumimoji="1" lang="en-US" dirty="0">
                <a:ea typeface="MS PGothic" pitchFamily="34" charset="-128"/>
                <a:cs typeface="Times New Roman" pitchFamily="18" charset="0"/>
              </a:rPr>
              <a:t> </a:t>
            </a:r>
            <a:r>
              <a:rPr kumimoji="1" lang="en-US" dirty="0" err="1">
                <a:ea typeface="MS PGothic" pitchFamily="34" charset="-128"/>
                <a:cs typeface="Times New Roman" pitchFamily="18" charset="0"/>
              </a:rPr>
              <a:t>المزمن</a:t>
            </a:r>
            <a:r>
              <a:rPr kumimoji="1" lang="x-none" dirty="0">
                <a:ea typeface="MS PGothic" pitchFamily="34" charset="-128"/>
                <a:cs typeface="Times New Roman" pitchFamily="18" charset="0"/>
              </a:rPr>
              <a:t>ه</a:t>
            </a:r>
            <a:r>
              <a:rPr kumimoji="1" lang="en-US" dirty="0">
                <a:ea typeface="MS PGothic" pitchFamily="34" charset="-128"/>
                <a:cs typeface="Times New Roman" pitchFamily="18" charset="0"/>
              </a:rPr>
              <a:t> </a:t>
            </a:r>
            <a:r>
              <a:rPr kumimoji="1" lang="en-US" dirty="0" err="1">
                <a:ea typeface="MS PGothic" pitchFamily="34" charset="-128"/>
                <a:cs typeface="Times New Roman" pitchFamily="18" charset="0"/>
              </a:rPr>
              <a:t>أو</a:t>
            </a:r>
            <a:r>
              <a:rPr kumimoji="1" lang="en-US" dirty="0">
                <a:ea typeface="MS PGothic" pitchFamily="34" charset="-128"/>
                <a:cs typeface="Times New Roman" pitchFamily="18" charset="0"/>
              </a:rPr>
              <a:t> </a:t>
            </a:r>
            <a:r>
              <a:rPr kumimoji="1" lang="en-US" dirty="0" err="1">
                <a:ea typeface="MS PGothic" pitchFamily="34" charset="-128"/>
                <a:cs typeface="Times New Roman" pitchFamily="18" charset="0"/>
              </a:rPr>
              <a:t>الحاد</a:t>
            </a:r>
            <a:r>
              <a:rPr kumimoji="1" lang="x-none" dirty="0">
                <a:ea typeface="MS PGothic" pitchFamily="34" charset="-128"/>
                <a:cs typeface="Times New Roman" pitchFamily="18" charset="0"/>
              </a:rPr>
              <a:t>ه</a:t>
            </a:r>
            <a:r>
              <a:rPr kumimoji="1" lang="en-US" dirty="0">
                <a:ea typeface="MS PGothic" pitchFamily="34" charset="-128"/>
                <a:cs typeface="Times New Roman" pitchFamily="18" charset="0"/>
              </a:rPr>
              <a:t>، </a:t>
            </a:r>
            <a:r>
              <a:rPr kumimoji="1" lang="en-US" dirty="0" err="1">
                <a:ea typeface="MS PGothic" pitchFamily="34" charset="-128"/>
                <a:cs typeface="Times New Roman" pitchFamily="18" charset="0"/>
              </a:rPr>
              <a:t>أو</a:t>
            </a:r>
            <a:r>
              <a:rPr kumimoji="1" lang="en-US" dirty="0">
                <a:ea typeface="MS PGothic" pitchFamily="34" charset="-128"/>
                <a:cs typeface="Times New Roman" pitchFamily="18" charset="0"/>
              </a:rPr>
              <a:t> </a:t>
            </a:r>
            <a:r>
              <a:rPr kumimoji="1" lang="x-none" dirty="0">
                <a:ea typeface="MS PGothic" pitchFamily="34" charset="-128"/>
                <a:cs typeface="Times New Roman" pitchFamily="18" charset="0"/>
              </a:rPr>
              <a:t>ال</a:t>
            </a:r>
            <a:r>
              <a:rPr kumimoji="1" lang="en-US" dirty="0" err="1">
                <a:ea typeface="MS PGothic" pitchFamily="34" charset="-128"/>
                <a:cs typeface="Times New Roman" pitchFamily="18" charset="0"/>
              </a:rPr>
              <a:t>أعمى</a:t>
            </a:r>
            <a:r>
              <a:rPr kumimoji="1" lang="ar-AE" dirty="0">
                <a:ea typeface="MS PGothic" pitchFamily="34" charset="-128"/>
                <a:cs typeface="Times New Roman" pitchFamily="18" charset="0"/>
              </a:rPr>
              <a:t>/</a:t>
            </a:r>
            <a:r>
              <a:rPr kumimoji="1" lang="x-none" dirty="0">
                <a:ea typeface="MS PGothic" pitchFamily="34" charset="-128"/>
                <a:cs typeface="Times New Roman" pitchFamily="18" charset="0"/>
              </a:rPr>
              <a:t>ال</a:t>
            </a:r>
            <a:r>
              <a:rPr kumimoji="1" lang="en-US" dirty="0" err="1" smtClean="0">
                <a:ea typeface="MS PGothic" pitchFamily="34" charset="-128"/>
                <a:cs typeface="Times New Roman" pitchFamily="18" charset="0"/>
              </a:rPr>
              <a:t>اصم</a:t>
            </a:r>
            <a:r>
              <a:rPr kumimoji="1" lang="ar-LB" dirty="0" smtClean="0">
                <a:ea typeface="MS PGothic" pitchFamily="34" charset="-128"/>
                <a:cs typeface="Times New Roman" pitchFamily="18" charset="0"/>
              </a:rPr>
              <a:t>, والأشخاص من مجموعات إثنية محددة أو غرباء. </a:t>
            </a:r>
            <a:endParaRPr lang="en-US" dirty="0">
              <a:ea typeface="MS PGothic" pitchFamily="34" charset="-128"/>
              <a:cs typeface="Times New Roman" pitchFamily="18" charset="0"/>
            </a:endParaRPr>
          </a:p>
        </p:txBody>
      </p:sp>
      <p:pic>
        <p:nvPicPr>
          <p:cNvPr id="4099" name="Picture 3" descr="C:\Users\IMC-LY-009\Desktop\PFA pix\imagesCAC7CE7X.jp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7315200" y="762000"/>
            <a:ext cx="1648691" cy="1066800"/>
          </a:xfrm>
          <a:prstGeom prst="rect">
            <a:avLst/>
          </a:prstGeom>
          <a:ln>
            <a:noFill/>
          </a:ln>
          <a:effectLst>
            <a:softEdge rad="112500"/>
          </a:effectLst>
          <a:scene3d>
            <a:camera prst="perspectiveContrastingLeftFacing"/>
            <a:lightRig rig="threePt" dir="t"/>
          </a:scene3d>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xmlns="" xmlns:mv="urn:schemas-microsoft-com:mac:vml" xmlns:mc="http://schemas.openxmlformats.org/markup-compatibility/2006" val="42253364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04800" y="1905000"/>
            <a:ext cx="4191000" cy="4953000"/>
          </a:xfrm>
        </p:spPr>
        <p:txBody>
          <a:bodyPr/>
          <a:lstStyle/>
          <a:p>
            <a:pPr marL="1025525" indent="-915988" algn="l" rtl="0" eaLnBrk="1" hangingPunct="1">
              <a:lnSpc>
                <a:spcPct val="80000"/>
              </a:lnSpc>
              <a:spcBef>
                <a:spcPct val="0"/>
              </a:spcBef>
              <a:buNone/>
            </a:pPr>
            <a:r>
              <a:rPr lang="en-US" altLang="ja-JP" sz="2200" dirty="0" smtClean="0"/>
              <a:t>Step1: Approach people in need respectfully.</a:t>
            </a:r>
          </a:p>
          <a:p>
            <a:pPr algn="l" rtl="0" eaLnBrk="1" hangingPunct="1">
              <a:lnSpc>
                <a:spcPct val="80000"/>
              </a:lnSpc>
              <a:spcBef>
                <a:spcPct val="0"/>
              </a:spcBef>
              <a:buFont typeface="Wingdings 3" pitchFamily="18" charset="2"/>
              <a:buNone/>
            </a:pPr>
            <a:endParaRPr lang="en-US" altLang="ja-JP" sz="2200" dirty="0" smtClean="0"/>
          </a:p>
          <a:p>
            <a:pPr algn="l" rtl="0" eaLnBrk="1" hangingPunct="1">
              <a:lnSpc>
                <a:spcPct val="80000"/>
              </a:lnSpc>
              <a:spcBef>
                <a:spcPct val="0"/>
              </a:spcBef>
            </a:pPr>
            <a:r>
              <a:rPr lang="en-US" altLang="ja-JP" sz="2200" dirty="0" smtClean="0"/>
              <a:t>Introduce yourself by </a:t>
            </a:r>
            <a:r>
              <a:rPr lang="en-US" altLang="ja-JP" sz="2200" u="sng" dirty="0" smtClean="0"/>
              <a:t>name &amp; organization</a:t>
            </a:r>
            <a:r>
              <a:rPr lang="en-US" altLang="ja-JP" sz="2200" dirty="0" smtClean="0"/>
              <a:t>.</a:t>
            </a:r>
          </a:p>
          <a:p>
            <a:pPr algn="l" rtl="0" eaLnBrk="1" hangingPunct="1">
              <a:lnSpc>
                <a:spcPct val="80000"/>
              </a:lnSpc>
              <a:spcBef>
                <a:spcPct val="0"/>
              </a:spcBef>
              <a:buFont typeface="Wingdings 3" pitchFamily="18" charset="2"/>
              <a:buNone/>
            </a:pPr>
            <a:endParaRPr lang="en-US" altLang="ja-JP" sz="2200" dirty="0" smtClean="0"/>
          </a:p>
          <a:p>
            <a:pPr algn="l" rtl="0" eaLnBrk="1" hangingPunct="1">
              <a:lnSpc>
                <a:spcPct val="80000"/>
              </a:lnSpc>
              <a:spcBef>
                <a:spcPct val="0"/>
              </a:spcBef>
            </a:pPr>
            <a:r>
              <a:rPr lang="en-US" altLang="ja-JP" sz="2200" dirty="0" smtClean="0"/>
              <a:t>Ask if you can provide help.</a:t>
            </a:r>
          </a:p>
          <a:p>
            <a:pPr algn="l" rtl="0" eaLnBrk="1" hangingPunct="1">
              <a:lnSpc>
                <a:spcPct val="80000"/>
              </a:lnSpc>
              <a:spcBef>
                <a:spcPct val="0"/>
              </a:spcBef>
              <a:buFont typeface="Wingdings 3" pitchFamily="18" charset="2"/>
              <a:buNone/>
            </a:pPr>
            <a:r>
              <a:rPr lang="en-US" altLang="ja-JP" sz="2200" dirty="0" smtClean="0"/>
              <a:t> </a:t>
            </a:r>
          </a:p>
          <a:p>
            <a:pPr algn="l" rtl="0" eaLnBrk="1" hangingPunct="1">
              <a:lnSpc>
                <a:spcPct val="80000"/>
              </a:lnSpc>
              <a:spcBef>
                <a:spcPct val="0"/>
              </a:spcBef>
            </a:pPr>
            <a:r>
              <a:rPr lang="en-US" altLang="ja-JP" sz="2200" dirty="0" smtClean="0"/>
              <a:t>Offer help consistent with your role (e.g. water, blankets)</a:t>
            </a:r>
          </a:p>
        </p:txBody>
      </p:sp>
      <p:sp>
        <p:nvSpPr>
          <p:cNvPr id="25609" name="Content Placeholder 2"/>
          <p:cNvSpPr>
            <a:spLocks/>
          </p:cNvSpPr>
          <p:nvPr/>
        </p:nvSpPr>
        <p:spPr bwMode="auto">
          <a:xfrm>
            <a:off x="4610100" y="1903358"/>
            <a:ext cx="4343400" cy="4724400"/>
          </a:xfrm>
          <a:prstGeom prst="rect">
            <a:avLst/>
          </a:prstGeom>
          <a:noFill/>
          <a:ln w="9525">
            <a:noFill/>
            <a:miter lim="800000"/>
            <a:headEnd/>
            <a:tailEnd/>
          </a:ln>
        </p:spPr>
        <p:txBody>
          <a:bodyPr/>
          <a:lstStyle/>
          <a:p>
            <a:pPr marL="365125" indent="-255588" algn="just" rtl="1">
              <a:lnSpc>
                <a:spcPct val="80000"/>
              </a:lnSpc>
              <a:buClr>
                <a:schemeClr val="accent1"/>
              </a:buClr>
              <a:buSzPct val="68000"/>
              <a:buFont typeface="Wingdings 3" pitchFamily="18" charset="2"/>
              <a:buChar char=""/>
            </a:pPr>
            <a:r>
              <a:rPr lang="en-US" sz="2700" dirty="0" err="1">
                <a:latin typeface="Arial" pitchFamily="34" charset="0"/>
                <a:ea typeface="MS PGothic" pitchFamily="34" charset="-128"/>
                <a:cs typeface="Arial" pitchFamily="34" charset="0"/>
              </a:rPr>
              <a:t>اقترب</a:t>
            </a:r>
            <a:r>
              <a:rPr lang="x-none" sz="2700">
                <a:latin typeface="Arial" pitchFamily="34" charset="0"/>
                <a:ea typeface="MS PGothic" pitchFamily="34" charset="-128"/>
                <a:cs typeface="Arial" pitchFamily="34" charset="0"/>
              </a:rPr>
              <a:t> </a:t>
            </a:r>
            <a:r>
              <a:rPr lang="ar-LB" sz="2700" dirty="0" smtClean="0">
                <a:latin typeface="Arial" pitchFamily="34" charset="0"/>
                <a:ea typeface="MS PGothic" pitchFamily="34" charset="-128"/>
                <a:cs typeface="Arial" pitchFamily="34" charset="0"/>
              </a:rPr>
              <a:t>من </a:t>
            </a:r>
            <a:r>
              <a:rPr lang="en-US" sz="2700" dirty="0" err="1" smtClean="0">
                <a:latin typeface="Arial" pitchFamily="34" charset="0"/>
                <a:ea typeface="MS PGothic" pitchFamily="34" charset="-128"/>
                <a:cs typeface="Arial" pitchFamily="34" charset="0"/>
              </a:rPr>
              <a:t>الناس</a:t>
            </a:r>
            <a:r>
              <a:rPr lang="x-none" sz="2700" smtClean="0">
                <a:latin typeface="Arial" pitchFamily="34" charset="0"/>
                <a:ea typeface="MS PGothic" pitchFamily="34" charset="-128"/>
                <a:cs typeface="Arial" pitchFamily="34" charset="0"/>
              </a:rPr>
              <a:t> </a:t>
            </a:r>
            <a:r>
              <a:rPr lang="x-none" sz="2700" dirty="0">
                <a:latin typeface="Arial" pitchFamily="34" charset="0"/>
                <a:ea typeface="MS PGothic" pitchFamily="34" charset="-128"/>
                <a:cs typeface="Arial" pitchFamily="34" charset="0"/>
              </a:rPr>
              <a:t>الذين هم </a:t>
            </a:r>
            <a:r>
              <a:rPr lang="en-US" sz="2700" dirty="0">
                <a:latin typeface="Arial" pitchFamily="34" charset="0"/>
                <a:ea typeface="MS PGothic" pitchFamily="34" charset="-128"/>
                <a:cs typeface="Arial" pitchFamily="34" charset="0"/>
              </a:rPr>
              <a:t> </a:t>
            </a:r>
            <a:r>
              <a:rPr lang="x-none" sz="2700" dirty="0">
                <a:latin typeface="Arial" pitchFamily="34" charset="0"/>
                <a:ea typeface="MS PGothic" pitchFamily="34" charset="-128"/>
                <a:cs typeface="Arial" pitchFamily="34" charset="0"/>
              </a:rPr>
              <a:t>ب</a:t>
            </a:r>
            <a:r>
              <a:rPr lang="en-US" sz="2700" dirty="0" err="1">
                <a:latin typeface="Arial" pitchFamily="34" charset="0"/>
                <a:ea typeface="MS PGothic" pitchFamily="34" charset="-128"/>
                <a:cs typeface="Arial" pitchFamily="34" charset="0"/>
              </a:rPr>
              <a:t>حاجة</a:t>
            </a:r>
            <a:r>
              <a:rPr lang="en-US" sz="2700" dirty="0">
                <a:latin typeface="Arial" pitchFamily="34" charset="0"/>
                <a:ea typeface="MS PGothic" pitchFamily="34" charset="-128"/>
                <a:cs typeface="Arial" pitchFamily="34" charset="0"/>
              </a:rPr>
              <a:t> </a:t>
            </a:r>
            <a:r>
              <a:rPr lang="en-US" sz="2700" dirty="0" err="1">
                <a:latin typeface="Arial" pitchFamily="34" charset="0"/>
                <a:ea typeface="MS PGothic" pitchFamily="34" charset="-128"/>
                <a:cs typeface="Arial" pitchFamily="34" charset="0"/>
              </a:rPr>
              <a:t>باحترام</a:t>
            </a:r>
            <a:r>
              <a:rPr lang="en-US" sz="2700" dirty="0">
                <a:latin typeface="Arial" pitchFamily="34" charset="0"/>
                <a:ea typeface="MS PGothic" pitchFamily="34" charset="-128"/>
                <a:cs typeface="Arial" pitchFamily="34" charset="0"/>
              </a:rPr>
              <a:t>.</a:t>
            </a:r>
            <a:endParaRPr lang="x-none" sz="2700" dirty="0">
              <a:latin typeface="Arial" pitchFamily="34" charset="0"/>
              <a:ea typeface="MS PGothic" pitchFamily="34" charset="-128"/>
              <a:cs typeface="Arial" pitchFamily="34" charset="0"/>
            </a:endParaRPr>
          </a:p>
          <a:p>
            <a:pPr marL="365125" indent="-255588" algn="just" rtl="1">
              <a:lnSpc>
                <a:spcPct val="80000"/>
              </a:lnSpc>
              <a:buClr>
                <a:schemeClr val="accent1"/>
              </a:buClr>
              <a:buSzPct val="68000"/>
              <a:buFont typeface="Wingdings 3" pitchFamily="18" charset="2"/>
              <a:buChar char=""/>
            </a:pPr>
            <a:r>
              <a:rPr lang="en-US" sz="2700" dirty="0" err="1">
                <a:latin typeface="Arial" pitchFamily="34" charset="0"/>
                <a:ea typeface="MS PGothic" pitchFamily="34" charset="-128"/>
                <a:cs typeface="Arial" pitchFamily="34" charset="0"/>
              </a:rPr>
              <a:t>عر</a:t>
            </a:r>
            <a:r>
              <a:rPr lang="x-none" sz="2700" dirty="0">
                <a:latin typeface="Arial" pitchFamily="34" charset="0"/>
                <a:ea typeface="MS PGothic" pitchFamily="34" charset="-128"/>
                <a:cs typeface="Arial" pitchFamily="34" charset="0"/>
              </a:rPr>
              <a:t>ف عن</a:t>
            </a:r>
            <a:r>
              <a:rPr lang="en-US" sz="2700" dirty="0">
                <a:latin typeface="Arial" pitchFamily="34" charset="0"/>
                <a:ea typeface="MS PGothic" pitchFamily="34" charset="-128"/>
                <a:cs typeface="Arial" pitchFamily="34" charset="0"/>
              </a:rPr>
              <a:t> ن</a:t>
            </a:r>
            <a:r>
              <a:rPr lang="x-none" sz="2700" dirty="0">
                <a:latin typeface="Arial" pitchFamily="34" charset="0"/>
                <a:ea typeface="MS PGothic" pitchFamily="34" charset="-128"/>
                <a:cs typeface="Arial" pitchFamily="34" charset="0"/>
              </a:rPr>
              <a:t>فسك</a:t>
            </a:r>
            <a:r>
              <a:rPr lang="en-US" sz="2700" dirty="0">
                <a:latin typeface="Arial" pitchFamily="34" charset="0"/>
                <a:ea typeface="MS PGothic" pitchFamily="34" charset="-128"/>
                <a:cs typeface="Arial" pitchFamily="34" charset="0"/>
              </a:rPr>
              <a:t> </a:t>
            </a:r>
            <a:r>
              <a:rPr lang="x-none" sz="2700" dirty="0">
                <a:latin typeface="Arial" pitchFamily="34" charset="0"/>
                <a:ea typeface="MS PGothic" pitchFamily="34" charset="-128"/>
                <a:cs typeface="Arial" pitchFamily="34" charset="0"/>
              </a:rPr>
              <a:t>وعن مؤسستك</a:t>
            </a:r>
            <a:r>
              <a:rPr lang="en-US" sz="2700" dirty="0">
                <a:latin typeface="Arial" pitchFamily="34" charset="0"/>
                <a:ea typeface="MS PGothic" pitchFamily="34" charset="-128"/>
                <a:cs typeface="Arial" pitchFamily="34" charset="0"/>
              </a:rPr>
              <a:t>.</a:t>
            </a:r>
            <a:endParaRPr lang="x-none" sz="2700" dirty="0">
              <a:latin typeface="Arial" pitchFamily="34" charset="0"/>
              <a:ea typeface="MS PGothic" pitchFamily="34" charset="-128"/>
              <a:cs typeface="Arial" pitchFamily="34" charset="0"/>
            </a:endParaRPr>
          </a:p>
          <a:p>
            <a:pPr marL="365125" indent="-255588" algn="just" rtl="1">
              <a:lnSpc>
                <a:spcPct val="80000"/>
              </a:lnSpc>
              <a:buClr>
                <a:schemeClr val="accent1"/>
              </a:buClr>
              <a:buSzPct val="68000"/>
              <a:buFont typeface="Wingdings 3" pitchFamily="18" charset="2"/>
              <a:buChar char=""/>
            </a:pPr>
            <a:r>
              <a:rPr lang="en-US" sz="2700" dirty="0" err="1">
                <a:latin typeface="Arial" pitchFamily="34" charset="0"/>
                <a:ea typeface="MS PGothic" pitchFamily="34" charset="-128"/>
                <a:cs typeface="Arial" pitchFamily="34" charset="0"/>
              </a:rPr>
              <a:t>اسأل</a:t>
            </a:r>
            <a:r>
              <a:rPr lang="en-US" sz="2700" dirty="0">
                <a:latin typeface="Arial" pitchFamily="34" charset="0"/>
                <a:ea typeface="MS PGothic" pitchFamily="34" charset="-128"/>
                <a:cs typeface="Arial" pitchFamily="34" charset="0"/>
              </a:rPr>
              <a:t> </a:t>
            </a:r>
            <a:r>
              <a:rPr lang="en-US" sz="2700" dirty="0" err="1">
                <a:latin typeface="Arial" pitchFamily="34" charset="0"/>
                <a:ea typeface="MS PGothic" pitchFamily="34" charset="-128"/>
                <a:cs typeface="Arial" pitchFamily="34" charset="0"/>
              </a:rPr>
              <a:t>إذا</a:t>
            </a:r>
            <a:r>
              <a:rPr lang="en-US" sz="2700" dirty="0">
                <a:latin typeface="Arial" pitchFamily="34" charset="0"/>
                <a:ea typeface="MS PGothic" pitchFamily="34" charset="-128"/>
                <a:cs typeface="Arial" pitchFamily="34" charset="0"/>
              </a:rPr>
              <a:t> كنت </a:t>
            </a:r>
            <a:r>
              <a:rPr lang="en-US" sz="2700" dirty="0" err="1">
                <a:latin typeface="Arial" pitchFamily="34" charset="0"/>
                <a:ea typeface="MS PGothic" pitchFamily="34" charset="-128"/>
                <a:cs typeface="Arial" pitchFamily="34" charset="0"/>
              </a:rPr>
              <a:t>تستطيع</a:t>
            </a:r>
            <a:r>
              <a:rPr lang="en-US" sz="2700" dirty="0">
                <a:latin typeface="Arial" pitchFamily="34" charset="0"/>
                <a:ea typeface="MS PGothic" pitchFamily="34" charset="-128"/>
                <a:cs typeface="Arial" pitchFamily="34" charset="0"/>
              </a:rPr>
              <a:t> </a:t>
            </a:r>
            <a:r>
              <a:rPr lang="en-US" sz="2700" dirty="0" err="1">
                <a:latin typeface="Arial" pitchFamily="34" charset="0"/>
                <a:ea typeface="MS PGothic" pitchFamily="34" charset="-128"/>
                <a:cs typeface="Arial" pitchFamily="34" charset="0"/>
              </a:rPr>
              <a:t>تقديم</a:t>
            </a:r>
            <a:r>
              <a:rPr lang="en-US" sz="2700" dirty="0">
                <a:latin typeface="Arial" pitchFamily="34" charset="0"/>
                <a:ea typeface="MS PGothic" pitchFamily="34" charset="-128"/>
                <a:cs typeface="Arial" pitchFamily="34" charset="0"/>
              </a:rPr>
              <a:t> </a:t>
            </a:r>
            <a:r>
              <a:rPr lang="en-US" sz="2700" dirty="0" err="1">
                <a:latin typeface="Arial" pitchFamily="34" charset="0"/>
                <a:ea typeface="MS PGothic" pitchFamily="34" charset="-128"/>
                <a:cs typeface="Arial" pitchFamily="34" charset="0"/>
              </a:rPr>
              <a:t>المساعدة</a:t>
            </a:r>
            <a:r>
              <a:rPr lang="en-US" sz="2700" dirty="0" smtClean="0">
                <a:latin typeface="Arial" pitchFamily="34" charset="0"/>
                <a:ea typeface="MS PGothic" pitchFamily="34" charset="-128"/>
                <a:cs typeface="Arial" pitchFamily="34" charset="0"/>
              </a:rPr>
              <a:t>.</a:t>
            </a:r>
            <a:endParaRPr lang="ar-LB" sz="2700" dirty="0" smtClean="0">
              <a:latin typeface="Arial" pitchFamily="34" charset="0"/>
              <a:ea typeface="MS PGothic" pitchFamily="34" charset="-128"/>
              <a:cs typeface="Arial" pitchFamily="34" charset="0"/>
            </a:endParaRPr>
          </a:p>
          <a:p>
            <a:pPr marL="365125" indent="-255588" algn="just" rtl="1">
              <a:lnSpc>
                <a:spcPct val="80000"/>
              </a:lnSpc>
              <a:buClr>
                <a:schemeClr val="accent1"/>
              </a:buClr>
              <a:buSzPct val="68000"/>
              <a:buFont typeface="Wingdings 3" pitchFamily="18" charset="2"/>
              <a:buChar char=""/>
            </a:pPr>
            <a:r>
              <a:rPr lang="ar-LB" sz="2700" dirty="0" smtClean="0">
                <a:latin typeface="Arial" pitchFamily="34" charset="0"/>
                <a:ea typeface="MS PGothic" pitchFamily="34" charset="-128"/>
                <a:cs typeface="Arial" pitchFamily="34" charset="0"/>
              </a:rPr>
              <a:t>قدم المساعدة التي تتلاءم مع دورك (مثلا، </a:t>
            </a:r>
            <a:r>
              <a:rPr lang="x-none" sz="2700" dirty="0" smtClean="0">
                <a:latin typeface="Arial" pitchFamily="34" charset="0"/>
                <a:ea typeface="MS PGothic" pitchFamily="34" charset="-128"/>
                <a:cs typeface="Arial" pitchFamily="34" charset="0"/>
              </a:rPr>
              <a:t>تقديم المياه </a:t>
            </a:r>
            <a:r>
              <a:rPr lang="ar-LB" sz="2700" dirty="0" smtClean="0">
                <a:latin typeface="Arial" pitchFamily="34" charset="0"/>
                <a:ea typeface="MS PGothic" pitchFamily="34" charset="-128"/>
                <a:cs typeface="Arial" pitchFamily="34" charset="0"/>
              </a:rPr>
              <a:t>، أغطية)</a:t>
            </a:r>
            <a:endParaRPr lang="x-none" sz="2700" dirty="0">
              <a:latin typeface="Arial" pitchFamily="34" charset="0"/>
              <a:ea typeface="MS PGothic" pitchFamily="34" charset="-128"/>
              <a:cs typeface="Arial" pitchFamily="34" charset="0"/>
            </a:endParaRPr>
          </a:p>
          <a:p>
            <a:pPr marL="365125" indent="-255588" algn="r" rtl="1">
              <a:lnSpc>
                <a:spcPct val="80000"/>
              </a:lnSpc>
              <a:buClr>
                <a:schemeClr val="accent1"/>
              </a:buClr>
              <a:buSzPct val="68000"/>
              <a:buFont typeface="Wingdings 3" pitchFamily="18" charset="2"/>
              <a:buChar char=""/>
            </a:pPr>
            <a:endParaRPr lang="en-US" sz="2800" dirty="0">
              <a:latin typeface="Arial" pitchFamily="34" charset="0"/>
              <a:ea typeface="MS PGothic" pitchFamily="34" charset="-128"/>
              <a:cs typeface="Arial" pitchFamily="34" charset="0"/>
            </a:endParaRPr>
          </a:p>
        </p:txBody>
      </p:sp>
      <p:pic>
        <p:nvPicPr>
          <p:cNvPr id="12292" name="Picture 4" descr="C:\Users\IMC-LY-009\Desktop\PFA pix\imagesCAN16RQN.jp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3657600" y="5029200"/>
            <a:ext cx="26670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
        <p:nvSpPr>
          <p:cNvPr id="7"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LOOK</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LISTEN</a:t>
            </a: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          LINK</a:t>
            </a:r>
            <a:endParaRPr kumimoji="0" lang="en-US" sz="4100" b="1" i="0" u="none" strike="noStrike" kern="1200" cap="none" spc="0" normalizeH="0" baseline="0" noProof="0" dirty="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4261815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6305" y="1676400"/>
            <a:ext cx="4191000" cy="4876800"/>
          </a:xfrm>
        </p:spPr>
        <p:txBody>
          <a:bodyPr>
            <a:normAutofit/>
          </a:bodyPr>
          <a:lstStyle/>
          <a:p>
            <a:pPr marL="1204913" indent="-1095375" algn="l" rtl="0" eaLnBrk="1" hangingPunct="1">
              <a:lnSpc>
                <a:spcPct val="90000"/>
              </a:lnSpc>
              <a:spcBef>
                <a:spcPct val="0"/>
              </a:spcBef>
              <a:spcAft>
                <a:spcPts val="1800"/>
              </a:spcAft>
              <a:buNone/>
            </a:pPr>
            <a:r>
              <a:rPr kumimoji="1" lang="en-US" altLang="ja-JP" sz="2400" dirty="0" smtClean="0"/>
              <a:t>Step 2: Ask about needs and concerns</a:t>
            </a:r>
          </a:p>
          <a:p>
            <a:pPr algn="l" rtl="0" eaLnBrk="1" hangingPunct="1">
              <a:lnSpc>
                <a:spcPct val="90000"/>
              </a:lnSpc>
              <a:spcBef>
                <a:spcPct val="0"/>
              </a:spcBef>
              <a:spcAft>
                <a:spcPts val="1800"/>
              </a:spcAft>
            </a:pPr>
            <a:r>
              <a:rPr kumimoji="1" lang="en-US" altLang="ja-JP" sz="2400" dirty="0" smtClean="0"/>
              <a:t>Although some needs may be obvious, such as a blanket/covering for someone whose clothing is torn, always ask  </a:t>
            </a:r>
          </a:p>
          <a:p>
            <a:pPr algn="l" rtl="0" eaLnBrk="1" hangingPunct="1">
              <a:lnSpc>
                <a:spcPct val="90000"/>
              </a:lnSpc>
              <a:spcBef>
                <a:spcPct val="0"/>
              </a:spcBef>
              <a:spcAft>
                <a:spcPts val="1800"/>
              </a:spcAft>
            </a:pPr>
            <a:r>
              <a:rPr kumimoji="1" lang="en-US" altLang="ja-JP" sz="2400" dirty="0" smtClean="0"/>
              <a:t>Find out what is </a:t>
            </a:r>
            <a:r>
              <a:rPr kumimoji="1" lang="en-US" altLang="ja-JP" sz="2400" u="sng" dirty="0" smtClean="0"/>
              <a:t>most important to them</a:t>
            </a:r>
            <a:r>
              <a:rPr kumimoji="1" lang="en-US" altLang="ja-JP" sz="2400" dirty="0" smtClean="0"/>
              <a:t> in this moment, and help them prioritize.</a:t>
            </a:r>
          </a:p>
          <a:p>
            <a:pPr eaLnBrk="1" hangingPunct="1">
              <a:lnSpc>
                <a:spcPct val="90000"/>
              </a:lnSpc>
              <a:spcBef>
                <a:spcPct val="0"/>
              </a:spcBef>
              <a:spcAft>
                <a:spcPts val="1800"/>
              </a:spcAft>
            </a:pPr>
            <a:endParaRPr kumimoji="1" lang="en-US" altLang="ja-JP" sz="2400" dirty="0" smtClean="0"/>
          </a:p>
        </p:txBody>
      </p:sp>
      <p:sp>
        <p:nvSpPr>
          <p:cNvPr id="23556" name="Rectangle 7"/>
          <p:cNvSpPr>
            <a:spLocks noChangeArrowheads="1"/>
          </p:cNvSpPr>
          <p:nvPr/>
        </p:nvSpPr>
        <p:spPr bwMode="auto">
          <a:xfrm>
            <a:off x="5257800" y="1676400"/>
            <a:ext cx="3505200" cy="1094096"/>
          </a:xfrm>
          <a:prstGeom prst="rect">
            <a:avLst/>
          </a:prstGeom>
          <a:noFill/>
          <a:ln w="9525">
            <a:noFill/>
            <a:miter lim="800000"/>
            <a:headEnd/>
            <a:tailEnd/>
          </a:ln>
        </p:spPr>
        <p:txBody>
          <a:bodyPr wrap="none" anchor="ctr"/>
          <a:lstStyle/>
          <a:p>
            <a:pPr rtl="0" fontAlgn="auto">
              <a:spcAft>
                <a:spcPts val="0"/>
              </a:spcAft>
              <a:defRPr/>
            </a:pPr>
            <a:r>
              <a:rPr lang="x-none" b="1" dirty="0" smtClean="0">
                <a:solidFill>
                  <a:schemeClr val="tx1">
                    <a:lumMod val="85000"/>
                    <a:lumOff val="15000"/>
                  </a:schemeClr>
                </a:solidFill>
                <a:latin typeface="+mj-lt"/>
                <a:ea typeface="+mj-ea"/>
                <a:cs typeface="+mj-cs"/>
              </a:rPr>
              <a:t>الإستماع </a:t>
            </a:r>
            <a:r>
              <a:rPr lang="x-none" b="1" dirty="0">
                <a:solidFill>
                  <a:schemeClr val="tx1">
                    <a:lumMod val="85000"/>
                    <a:lumOff val="15000"/>
                  </a:schemeClr>
                </a:solidFill>
                <a:latin typeface="+mj-lt"/>
                <a:ea typeface="+mj-ea"/>
                <a:cs typeface="+mj-cs"/>
              </a:rPr>
              <a:t>– الخطوة الثانية :</a:t>
            </a:r>
          </a:p>
          <a:p>
            <a:pPr algn="l" rtl="0" fontAlgn="auto">
              <a:spcAft>
                <a:spcPts val="0"/>
              </a:spcAft>
              <a:defRPr/>
            </a:pPr>
            <a:r>
              <a:rPr lang="x-none" b="1" dirty="0">
                <a:solidFill>
                  <a:schemeClr val="tx1">
                    <a:lumMod val="85000"/>
                    <a:lumOff val="15000"/>
                  </a:schemeClr>
                </a:solidFill>
                <a:latin typeface="+mj-lt"/>
                <a:ea typeface="+mj-ea"/>
                <a:cs typeface="+mj-cs"/>
              </a:rPr>
              <a:t>اسأل عن الاحتياجات وال</a:t>
            </a:r>
            <a:r>
              <a:rPr lang="ar-AE" b="1" dirty="0">
                <a:solidFill>
                  <a:schemeClr val="tx1">
                    <a:lumMod val="85000"/>
                    <a:lumOff val="15000"/>
                  </a:schemeClr>
                </a:solidFill>
                <a:latin typeface="+mj-lt"/>
                <a:ea typeface="+mj-ea"/>
                <a:cs typeface="+mj-cs"/>
              </a:rPr>
              <a:t>إهتمامات</a:t>
            </a:r>
            <a:endParaRPr lang="en-US" b="1" dirty="0">
              <a:solidFill>
                <a:schemeClr val="tx1">
                  <a:lumMod val="85000"/>
                  <a:lumOff val="15000"/>
                </a:schemeClr>
              </a:solidFill>
              <a:latin typeface="+mj-lt"/>
              <a:ea typeface="+mj-ea"/>
              <a:cs typeface="+mj-cs"/>
            </a:endParaRPr>
          </a:p>
        </p:txBody>
      </p:sp>
      <p:sp>
        <p:nvSpPr>
          <p:cNvPr id="26632" name="Content Placeholder 2"/>
          <p:cNvSpPr>
            <a:spLocks/>
          </p:cNvSpPr>
          <p:nvPr/>
        </p:nvSpPr>
        <p:spPr bwMode="auto">
          <a:xfrm>
            <a:off x="4648200" y="2971800"/>
            <a:ext cx="4233406" cy="3320909"/>
          </a:xfrm>
          <a:prstGeom prst="rect">
            <a:avLst/>
          </a:prstGeom>
          <a:noFill/>
          <a:ln w="9525">
            <a:noFill/>
            <a:miter lim="800000"/>
            <a:headEnd/>
            <a:tailEnd/>
          </a:ln>
        </p:spPr>
        <p:txBody>
          <a:bodyPr wrap="square">
            <a:spAutoFit/>
          </a:bodyPr>
          <a:lstStyle/>
          <a:p>
            <a:pPr marL="365125" indent="-255588" algn="just" rtl="1">
              <a:lnSpc>
                <a:spcPct val="90000"/>
              </a:lnSpc>
              <a:spcAft>
                <a:spcPts val="1800"/>
              </a:spcAft>
              <a:buClr>
                <a:schemeClr val="accent1"/>
              </a:buClr>
              <a:buSzPct val="68000"/>
              <a:buFont typeface="Wingdings 3" pitchFamily="18" charset="2"/>
              <a:buChar char=""/>
            </a:pPr>
            <a:r>
              <a:rPr kumimoji="1" lang="x-none" dirty="0">
                <a:ea typeface="MS PGothic" pitchFamily="34" charset="-128"/>
                <a:cs typeface="Times New Roman" pitchFamily="18" charset="0"/>
              </a:rPr>
              <a:t>بالرغم من ان بعض الاحتياجات قد تكون واضحة وظاهرة مثل الأغطية او الملابس للأشخاص الذين تكون ملابسهم ممزقة. </a:t>
            </a:r>
            <a:r>
              <a:rPr kumimoji="1" lang="ar-AE" dirty="0">
                <a:ea typeface="MS PGothic" pitchFamily="34" charset="-128"/>
                <a:cs typeface="Times New Roman" pitchFamily="18" charset="0"/>
              </a:rPr>
              <a:t>ولكن دائما</a:t>
            </a:r>
            <a:r>
              <a:rPr kumimoji="1" lang="en-US" dirty="0">
                <a:ea typeface="MS PGothic" pitchFamily="34" charset="-128"/>
                <a:cs typeface="Times New Roman" pitchFamily="18" charset="0"/>
              </a:rPr>
              <a:t> </a:t>
            </a:r>
            <a:r>
              <a:rPr kumimoji="1" lang="ar-AE" dirty="0">
                <a:ea typeface="MS PGothic" pitchFamily="34" charset="-128"/>
                <a:cs typeface="Times New Roman" pitchFamily="18" charset="0"/>
              </a:rPr>
              <a:t> إسأل</a:t>
            </a:r>
            <a:r>
              <a:rPr kumimoji="1" lang="x-none" dirty="0">
                <a:ea typeface="MS PGothic" pitchFamily="34" charset="-128"/>
                <a:cs typeface="Times New Roman" pitchFamily="18" charset="0"/>
              </a:rPr>
              <a:t>.</a:t>
            </a:r>
          </a:p>
          <a:p>
            <a:pPr marL="365125" indent="-255588" algn="just" rtl="1">
              <a:lnSpc>
                <a:spcPct val="90000"/>
              </a:lnSpc>
              <a:spcAft>
                <a:spcPts val="1800"/>
              </a:spcAft>
              <a:buClr>
                <a:schemeClr val="accent1"/>
              </a:buClr>
              <a:buSzPct val="68000"/>
              <a:buFont typeface="Wingdings 3" pitchFamily="18" charset="2"/>
              <a:buChar char=""/>
            </a:pPr>
            <a:r>
              <a:rPr kumimoji="1" lang="x-none" dirty="0">
                <a:ea typeface="MS PGothic" pitchFamily="34" charset="-128"/>
                <a:cs typeface="Times New Roman" pitchFamily="18" charset="0"/>
              </a:rPr>
              <a:t>قم بالبحث عن اهم الاحتياجات بالنسبة لهم في الوقت الراهن وساعدهم على تصنيف </a:t>
            </a:r>
            <a:r>
              <a:rPr kumimoji="1" lang="x-none" dirty="0" smtClean="0">
                <a:ea typeface="MS PGothic" pitchFamily="34" charset="-128"/>
                <a:cs typeface="Times New Roman" pitchFamily="18" charset="0"/>
              </a:rPr>
              <a:t>الأولويات.</a:t>
            </a:r>
          </a:p>
        </p:txBody>
      </p:sp>
      <p:sp>
        <p:nvSpPr>
          <p:cNvPr id="6"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LOOK</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LISTEN</a:t>
            </a: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          LINK</a:t>
            </a:r>
            <a:endParaRPr kumimoji="0" lang="en-US" sz="4100" b="1" i="0" u="none" strike="noStrike" kern="1200" cap="none" spc="0" normalizeH="0" baseline="0" noProof="0" dirty="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1600805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6305" y="1676400"/>
            <a:ext cx="4191000" cy="4876800"/>
          </a:xfrm>
        </p:spPr>
        <p:txBody>
          <a:bodyPr>
            <a:normAutofit fontScale="92500"/>
          </a:bodyPr>
          <a:lstStyle/>
          <a:p>
            <a:pPr marL="1025525" indent="-915988">
              <a:lnSpc>
                <a:spcPct val="90000"/>
              </a:lnSpc>
              <a:spcBef>
                <a:spcPct val="0"/>
              </a:spcBef>
              <a:spcAft>
                <a:spcPts val="1800"/>
              </a:spcAft>
              <a:buNone/>
            </a:pPr>
            <a:r>
              <a:rPr kumimoji="1" lang="en-US" sz="2400" dirty="0" smtClean="0">
                <a:latin typeface="Arial" charset="0"/>
                <a:cs typeface="MS PGothic" pitchFamily="34" charset="-128"/>
              </a:rPr>
              <a:t>Step 3: Listen to people, and help them to feel calm</a:t>
            </a:r>
            <a:endParaRPr kumimoji="1" lang="en-US" altLang="ja-JP" sz="2400" dirty="0" smtClean="0"/>
          </a:p>
          <a:p>
            <a:pPr algn="l" rtl="0" eaLnBrk="1" hangingPunct="1">
              <a:lnSpc>
                <a:spcPct val="90000"/>
              </a:lnSpc>
              <a:spcBef>
                <a:spcPct val="0"/>
              </a:spcBef>
              <a:spcAft>
                <a:spcPts val="1800"/>
              </a:spcAft>
            </a:pPr>
            <a:r>
              <a:rPr kumimoji="1" lang="en-US" altLang="ja-JP" sz="2400" dirty="0" smtClean="0"/>
              <a:t>Stay close to the person</a:t>
            </a:r>
          </a:p>
          <a:p>
            <a:pPr algn="l" rtl="0" eaLnBrk="1" hangingPunct="1">
              <a:lnSpc>
                <a:spcPct val="90000"/>
              </a:lnSpc>
              <a:spcBef>
                <a:spcPct val="0"/>
              </a:spcBef>
              <a:spcAft>
                <a:spcPts val="1800"/>
              </a:spcAft>
            </a:pPr>
            <a:r>
              <a:rPr kumimoji="1" lang="en-US" altLang="ja-JP" sz="2400" dirty="0" smtClean="0"/>
              <a:t>Do not pressure the person to talk</a:t>
            </a:r>
          </a:p>
          <a:p>
            <a:pPr>
              <a:lnSpc>
                <a:spcPct val="90000"/>
              </a:lnSpc>
              <a:spcBef>
                <a:spcPct val="0"/>
              </a:spcBef>
              <a:spcAft>
                <a:spcPts val="1800"/>
              </a:spcAft>
            </a:pPr>
            <a:r>
              <a:rPr kumimoji="1" lang="en-US" altLang="ja-JP" sz="2400" dirty="0" smtClean="0"/>
              <a:t>Listen if they want to talk about what happened.  </a:t>
            </a:r>
          </a:p>
          <a:p>
            <a:pPr>
              <a:lnSpc>
                <a:spcPct val="90000"/>
              </a:lnSpc>
              <a:spcBef>
                <a:spcPct val="0"/>
              </a:spcBef>
              <a:spcAft>
                <a:spcPts val="1800"/>
              </a:spcAft>
            </a:pPr>
            <a:r>
              <a:rPr lang="en-US" sz="2400" dirty="0" smtClean="0"/>
              <a:t>If they are very distressed, help them to feel calm and try to make sure they are not alone.</a:t>
            </a:r>
            <a:endParaRPr kumimoji="1" lang="en-US" altLang="ja-JP" sz="2400" dirty="0" smtClean="0"/>
          </a:p>
          <a:p>
            <a:pPr algn="l" rtl="0" eaLnBrk="1" hangingPunct="1">
              <a:lnSpc>
                <a:spcPct val="90000"/>
              </a:lnSpc>
              <a:spcBef>
                <a:spcPct val="0"/>
              </a:spcBef>
              <a:spcAft>
                <a:spcPts val="1800"/>
              </a:spcAft>
            </a:pPr>
            <a:endParaRPr kumimoji="1" lang="en-US" altLang="ja-JP" sz="2400" dirty="0" smtClean="0"/>
          </a:p>
          <a:p>
            <a:pPr algn="l" rtl="0" eaLnBrk="1" hangingPunct="1">
              <a:lnSpc>
                <a:spcPct val="90000"/>
              </a:lnSpc>
              <a:spcBef>
                <a:spcPct val="0"/>
              </a:spcBef>
              <a:spcAft>
                <a:spcPts val="1800"/>
              </a:spcAft>
            </a:pPr>
            <a:endParaRPr kumimoji="1" lang="en-US" altLang="ja-JP" sz="2400" dirty="0" smtClean="0"/>
          </a:p>
          <a:p>
            <a:pPr eaLnBrk="1" hangingPunct="1">
              <a:lnSpc>
                <a:spcPct val="90000"/>
              </a:lnSpc>
              <a:spcBef>
                <a:spcPct val="0"/>
              </a:spcBef>
              <a:spcAft>
                <a:spcPts val="1800"/>
              </a:spcAft>
            </a:pPr>
            <a:endParaRPr kumimoji="1" lang="en-US" altLang="ja-JP" sz="2400" dirty="0" smtClean="0"/>
          </a:p>
        </p:txBody>
      </p:sp>
      <p:sp>
        <p:nvSpPr>
          <p:cNvPr id="5"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LOOK</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LISTEN</a:t>
            </a: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          LINK</a:t>
            </a:r>
            <a:endParaRPr kumimoji="0" lang="en-US" sz="4100" b="1" i="0" u="none" strike="noStrike" kern="1200" cap="none" spc="0" normalizeH="0" baseline="0" noProof="0" dirty="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4" name="Content Placeholder 2"/>
          <p:cNvSpPr txBox="1">
            <a:spLocks/>
          </p:cNvSpPr>
          <p:nvPr/>
        </p:nvSpPr>
        <p:spPr>
          <a:xfrm>
            <a:off x="4580967" y="1708029"/>
            <a:ext cx="4191000" cy="4876800"/>
          </a:xfrm>
          <a:prstGeom prst="rect">
            <a:avLst/>
          </a:prstGeom>
        </p:spPr>
        <p:txBody>
          <a:bodyPr vert="horz">
            <a:normAutofit/>
          </a:bodyPr>
          <a:lstStyle/>
          <a:p>
            <a:pPr marL="1025525" marR="0" lvl="0" indent="-915988" algn="r" defTabSz="914400" rtl="1" eaLnBrk="1" fontAlgn="auto" latinLnBrk="0" hangingPunct="1">
              <a:lnSpc>
                <a:spcPct val="90000"/>
              </a:lnSpc>
              <a:spcBef>
                <a:spcPct val="0"/>
              </a:spcBef>
              <a:spcAft>
                <a:spcPts val="1800"/>
              </a:spcAft>
              <a:buClr>
                <a:schemeClr val="accent1"/>
              </a:buClr>
              <a:buSzPct val="68000"/>
              <a:buFont typeface="Wingdings 3"/>
              <a:buNone/>
              <a:tabLst/>
              <a:defRPr/>
            </a:pPr>
            <a:r>
              <a:rPr kumimoji="1" lang="ar-LB" sz="2400" b="0" i="0" u="none" strike="noStrike" kern="1200" cap="none" spc="0" normalizeH="0" baseline="0" noProof="0" dirty="0" smtClean="0">
                <a:ln>
                  <a:noFill/>
                </a:ln>
                <a:solidFill>
                  <a:schemeClr val="tx1"/>
                </a:solidFill>
                <a:effectLst/>
                <a:uLnTx/>
                <a:uFillTx/>
                <a:latin typeface="Arial" charset="0"/>
                <a:ea typeface="+mn-ea"/>
                <a:cs typeface="MS PGothic" pitchFamily="34" charset="-128"/>
              </a:rPr>
              <a:t>الخطوة</a:t>
            </a:r>
            <a:r>
              <a:rPr kumimoji="1" lang="ar-LB" sz="2400" b="0" i="0" u="none" strike="noStrike" kern="1200" cap="none" spc="0" normalizeH="0" noProof="0" dirty="0" smtClean="0">
                <a:ln>
                  <a:noFill/>
                </a:ln>
                <a:solidFill>
                  <a:schemeClr val="tx1"/>
                </a:solidFill>
                <a:effectLst/>
                <a:uLnTx/>
                <a:uFillTx/>
                <a:latin typeface="Arial" charset="0"/>
                <a:ea typeface="+mn-ea"/>
                <a:cs typeface="MS PGothic" pitchFamily="34" charset="-128"/>
              </a:rPr>
              <a:t> الثالثة: استمع الى الناس وساعدهم على الهدوء</a:t>
            </a:r>
          </a:p>
          <a:p>
            <a:pPr marL="1025525" marR="0" lvl="0" indent="-915988" algn="r" defTabSz="914400" rtl="1" eaLnBrk="1" fontAlgn="auto" latinLnBrk="0" hangingPunct="1">
              <a:lnSpc>
                <a:spcPct val="90000"/>
              </a:lnSpc>
              <a:spcBef>
                <a:spcPct val="0"/>
              </a:spcBef>
              <a:spcAft>
                <a:spcPts val="1800"/>
              </a:spcAft>
              <a:buClr>
                <a:schemeClr val="accent1"/>
              </a:buClr>
              <a:buSzPct val="68000"/>
              <a:buFont typeface="Wingdings" pitchFamily="2" charset="2"/>
              <a:buChar char="Ø"/>
              <a:tabLst/>
              <a:defRPr/>
            </a:pPr>
            <a:r>
              <a:rPr kumimoji="1" lang="ar-LB" baseline="0" dirty="0" smtClean="0">
                <a:latin typeface="Arial" charset="0"/>
                <a:ea typeface="+mn-ea"/>
                <a:cs typeface="MS PGothic" pitchFamily="34" charset="-128"/>
              </a:rPr>
              <a:t>ابقى</a:t>
            </a:r>
            <a:r>
              <a:rPr kumimoji="1" lang="ar-LB" dirty="0" smtClean="0">
                <a:latin typeface="Arial" charset="0"/>
                <a:ea typeface="+mn-ea"/>
                <a:cs typeface="MS PGothic" pitchFamily="34" charset="-128"/>
              </a:rPr>
              <a:t> الى جانب الشخص</a:t>
            </a:r>
          </a:p>
          <a:p>
            <a:pPr marL="1025525" marR="0" lvl="0" indent="-915988" algn="r" defTabSz="914400" rtl="1" eaLnBrk="1" fontAlgn="auto" latinLnBrk="0" hangingPunct="1">
              <a:lnSpc>
                <a:spcPct val="90000"/>
              </a:lnSpc>
              <a:spcBef>
                <a:spcPct val="0"/>
              </a:spcBef>
              <a:spcAft>
                <a:spcPts val="1800"/>
              </a:spcAft>
              <a:buClr>
                <a:schemeClr val="accent1"/>
              </a:buClr>
              <a:buSzPct val="68000"/>
              <a:buFont typeface="Wingdings" pitchFamily="2" charset="2"/>
              <a:buChar char="Ø"/>
              <a:tabLst/>
              <a:defRPr/>
            </a:pPr>
            <a:r>
              <a:rPr kumimoji="1" lang="ar-LB" sz="2400" b="0" i="0" u="none" strike="noStrike" kern="1200" cap="none" spc="0" normalizeH="0" baseline="0" noProof="0" dirty="0" smtClean="0">
                <a:ln>
                  <a:noFill/>
                </a:ln>
                <a:solidFill>
                  <a:schemeClr val="tx1"/>
                </a:solidFill>
                <a:effectLst/>
                <a:uLnTx/>
                <a:uFillTx/>
                <a:latin typeface="Arial" charset="0"/>
                <a:ea typeface="+mn-ea"/>
                <a:cs typeface="MS PGothic" pitchFamily="34" charset="-128"/>
              </a:rPr>
              <a:t>لا</a:t>
            </a:r>
            <a:r>
              <a:rPr kumimoji="1" lang="ar-LB" sz="2400" b="0" i="0" u="none" strike="noStrike" kern="1200" cap="none" spc="0" normalizeH="0" noProof="0" dirty="0" smtClean="0">
                <a:ln>
                  <a:noFill/>
                </a:ln>
                <a:solidFill>
                  <a:schemeClr val="tx1"/>
                </a:solidFill>
                <a:effectLst/>
                <a:uLnTx/>
                <a:uFillTx/>
                <a:latin typeface="Arial" charset="0"/>
                <a:ea typeface="+mn-ea"/>
                <a:cs typeface="MS PGothic" pitchFamily="34" charset="-128"/>
              </a:rPr>
              <a:t> تحث الشخص على الكلام</a:t>
            </a:r>
          </a:p>
          <a:p>
            <a:pPr marL="1025525" marR="0" lvl="0" indent="-915988" algn="r" defTabSz="914400" rtl="1" eaLnBrk="1" fontAlgn="auto" latinLnBrk="0" hangingPunct="1">
              <a:lnSpc>
                <a:spcPct val="90000"/>
              </a:lnSpc>
              <a:spcBef>
                <a:spcPct val="0"/>
              </a:spcBef>
              <a:spcAft>
                <a:spcPts val="1800"/>
              </a:spcAft>
              <a:buClr>
                <a:schemeClr val="accent1"/>
              </a:buClr>
              <a:buSzPct val="68000"/>
              <a:buFont typeface="Wingdings" pitchFamily="2" charset="2"/>
              <a:buChar char="Ø"/>
              <a:tabLst/>
              <a:defRPr/>
            </a:pPr>
            <a:r>
              <a:rPr kumimoji="1" lang="ar-LB" baseline="0" dirty="0" smtClean="0">
                <a:latin typeface="Arial" charset="0"/>
                <a:ea typeface="+mn-ea"/>
                <a:cs typeface="MS PGothic" pitchFamily="34" charset="-128"/>
              </a:rPr>
              <a:t>استمع</a:t>
            </a:r>
            <a:r>
              <a:rPr kumimoji="1" lang="ar-LB" dirty="0" smtClean="0">
                <a:latin typeface="Arial" charset="0"/>
                <a:ea typeface="+mn-ea"/>
                <a:cs typeface="MS PGothic" pitchFamily="34" charset="-128"/>
              </a:rPr>
              <a:t> إن كان يريد التحدث عن ما حدث</a:t>
            </a:r>
          </a:p>
          <a:p>
            <a:pPr marL="1025525" marR="0" lvl="0" indent="-915988" algn="r" defTabSz="914400" rtl="1" eaLnBrk="1" fontAlgn="auto" latinLnBrk="0" hangingPunct="1">
              <a:lnSpc>
                <a:spcPct val="90000"/>
              </a:lnSpc>
              <a:spcBef>
                <a:spcPct val="0"/>
              </a:spcBef>
              <a:spcAft>
                <a:spcPts val="1800"/>
              </a:spcAft>
              <a:buClr>
                <a:schemeClr val="accent1"/>
              </a:buClr>
              <a:buSzPct val="68000"/>
              <a:buFont typeface="Wingdings" pitchFamily="2" charset="2"/>
              <a:buChar char="Ø"/>
              <a:tabLst/>
              <a:defRPr/>
            </a:pPr>
            <a:r>
              <a:rPr kumimoji="1" lang="ar-LB" sz="2400" b="0" i="0" u="none" strike="noStrike" kern="1200" cap="none" spc="0" normalizeH="0" baseline="0" noProof="0" dirty="0" smtClean="0">
                <a:ln>
                  <a:noFill/>
                </a:ln>
                <a:solidFill>
                  <a:schemeClr val="tx1"/>
                </a:solidFill>
                <a:effectLst/>
                <a:uLnTx/>
                <a:uFillTx/>
                <a:latin typeface="Arial" charset="0"/>
                <a:ea typeface="+mn-ea"/>
                <a:cs typeface="MS PGothic" pitchFamily="34" charset="-128"/>
              </a:rPr>
              <a:t>إذا كان يشعر</a:t>
            </a:r>
            <a:r>
              <a:rPr kumimoji="1" lang="ar-LB" sz="2400" b="0" i="0" u="none" strike="noStrike" kern="1200" cap="none" spc="0" normalizeH="0" noProof="0" dirty="0" smtClean="0">
                <a:ln>
                  <a:noFill/>
                </a:ln>
                <a:solidFill>
                  <a:schemeClr val="tx1"/>
                </a:solidFill>
                <a:effectLst/>
                <a:uLnTx/>
                <a:uFillTx/>
                <a:latin typeface="Arial" charset="0"/>
                <a:ea typeface="+mn-ea"/>
                <a:cs typeface="MS PGothic" pitchFamily="34" charset="-128"/>
              </a:rPr>
              <a:t> باليأس ساعده على الشعور بالطمأنينة واحرص على أن لا يكون وحيدا</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90000"/>
              </a:lnSpc>
              <a:spcBef>
                <a:spcPct val="0"/>
              </a:spcBef>
              <a:spcAft>
                <a:spcPts val="1800"/>
              </a:spcAft>
              <a:buClr>
                <a:schemeClr val="accent1"/>
              </a:buClr>
              <a:buSzPct val="68000"/>
              <a:buFont typeface="Wingdings 3"/>
              <a:buChar char=""/>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90000"/>
              </a:lnSpc>
              <a:spcBef>
                <a:spcPct val="0"/>
              </a:spcBef>
              <a:spcAft>
                <a:spcPts val="1800"/>
              </a:spcAft>
              <a:buClr>
                <a:schemeClr val="accent1"/>
              </a:buClr>
              <a:buSzPct val="68000"/>
              <a:buFont typeface="Wingdings 3"/>
              <a:buChar char=""/>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xmlns:mv="urn:schemas-microsoft-com:mac:vml" xmlns:mc="http://schemas.openxmlformats.org/markup-compatibility/2006" val="160080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886200" y="6413500"/>
            <a:ext cx="8229600" cy="444500"/>
          </a:xfrm>
        </p:spPr>
        <p:txBody>
          <a:bodyPr/>
          <a:lstStyle/>
          <a:p>
            <a:pPr eaLnBrk="1" hangingPunct="1">
              <a:lnSpc>
                <a:spcPct val="70000"/>
              </a:lnSpc>
            </a:pPr>
            <a:endParaRPr kumimoji="0" lang="en-US" altLang="ja-JP" sz="1100" baseline="30000" dirty="0" smtClean="0">
              <a:latin typeface="Palatino Linotype" pitchFamily="18" charset="0"/>
            </a:endParaRPr>
          </a:p>
          <a:p>
            <a:pPr eaLnBrk="1" hangingPunct="1">
              <a:lnSpc>
                <a:spcPct val="90000"/>
              </a:lnSpc>
              <a:buNone/>
            </a:pPr>
            <a:r>
              <a:rPr kumimoji="0" lang="en-US" altLang="ja-JP" sz="1500" dirty="0" smtClean="0"/>
              <a:t>http:///www.who.int/mental_health/emergencies</a:t>
            </a:r>
          </a:p>
        </p:txBody>
      </p:sp>
      <p:sp>
        <p:nvSpPr>
          <p:cNvPr id="2050" name="Rectangle 2"/>
          <p:cNvSpPr>
            <a:spLocks noGrp="1" noChangeArrowheads="1"/>
          </p:cNvSpPr>
          <p:nvPr>
            <p:ph type="title"/>
          </p:nvPr>
        </p:nvSpPr>
        <p:spPr>
          <a:xfrm>
            <a:off x="533400" y="0"/>
            <a:ext cx="8229600" cy="990600"/>
          </a:xfrm>
        </p:spPr>
        <p:txBody>
          <a:bodyPr/>
          <a:lstStyle/>
          <a:p>
            <a:pPr eaLnBrk="1" fontAlgn="auto" hangingPunct="1">
              <a:spcAft>
                <a:spcPts val="0"/>
              </a:spcAft>
              <a:defRPr/>
            </a:pPr>
            <a:r>
              <a:rPr lang="en-US" sz="3600" dirty="0" smtClean="0">
                <a:solidFill>
                  <a:schemeClr val="accent1"/>
                </a:solidFill>
                <a:latin typeface="Palatino Linotype" pitchFamily="18" charset="0"/>
                <a:ea typeface="+mj-ea"/>
                <a:cs typeface="+mj-cs"/>
              </a:rPr>
              <a:t>IASC Guidelines</a:t>
            </a:r>
            <a:endParaRPr lang="en-US" sz="3600" dirty="0">
              <a:solidFill>
                <a:schemeClr val="accent1"/>
              </a:solidFill>
              <a:latin typeface="Palatino Linotype" pitchFamily="18" charset="0"/>
              <a:ea typeface="+mj-ea"/>
              <a:cs typeface="+mj-cs"/>
            </a:endParaRPr>
          </a:p>
        </p:txBody>
      </p:sp>
      <p:pic>
        <p:nvPicPr>
          <p:cNvPr id="7" name="Picture 7"/>
          <p:cNvPicPr>
            <a:picLocks noChangeAspect="1" noChangeArrowheads="1"/>
          </p:cNvPicPr>
          <p:nvPr/>
        </p:nvPicPr>
        <p:blipFill>
          <a:blip r:embed="rId3" cstate="print"/>
          <a:srcRect/>
          <a:stretch>
            <a:fillRect/>
          </a:stretch>
        </p:blipFill>
        <p:spPr bwMode="auto">
          <a:xfrm rot="462611">
            <a:off x="4168386" y="2980321"/>
            <a:ext cx="2617701" cy="3247086"/>
          </a:xfrm>
          <a:prstGeom prst="rect">
            <a:avLst/>
          </a:prstGeom>
          <a:noFill/>
          <a:ln w="9525">
            <a:solidFill>
              <a:schemeClr val="accent6"/>
            </a:solidFill>
            <a:miter lim="800000"/>
            <a:headEnd/>
            <a:tailEnd/>
          </a:ln>
          <a:effectLst/>
        </p:spPr>
      </p:pic>
      <p:sp>
        <p:nvSpPr>
          <p:cNvPr id="20485" name="Rectangle 5"/>
          <p:cNvSpPr>
            <a:spLocks noChangeArrowheads="1"/>
          </p:cNvSpPr>
          <p:nvPr/>
        </p:nvSpPr>
        <p:spPr bwMode="auto">
          <a:xfrm>
            <a:off x="5029200" y="685800"/>
            <a:ext cx="4114800" cy="2751522"/>
          </a:xfrm>
          <a:prstGeom prst="rect">
            <a:avLst/>
          </a:prstGeom>
          <a:noFill/>
          <a:ln w="9525">
            <a:noFill/>
            <a:miter lim="800000"/>
            <a:headEnd/>
            <a:tailEnd/>
          </a:ln>
        </p:spPr>
        <p:txBody>
          <a:bodyPr wrap="square">
            <a:spAutoFit/>
          </a:bodyPr>
          <a:lstStyle/>
          <a:p>
            <a:pPr algn="r" rtl="1">
              <a:lnSpc>
                <a:spcPct val="80000"/>
              </a:lnSpc>
            </a:pPr>
            <a:r>
              <a:rPr lang="ar-LB" altLang="ja-JP" dirty="0" smtClean="0">
                <a:latin typeface="Palatino Linotype" pitchFamily="18" charset="0"/>
              </a:rPr>
              <a:t>إرشادات اللجنة الدائمة المشتركة بين الوكالات عن الصحة النفسية والدعم النفسي الاجتماعي في حالات الطوارىء:</a:t>
            </a:r>
          </a:p>
          <a:p>
            <a:pPr algn="r" rtl="1">
              <a:lnSpc>
                <a:spcPct val="80000"/>
              </a:lnSpc>
            </a:pPr>
            <a:endParaRPr lang="ar-LB" altLang="ja-JP" b="1" u="sng" dirty="0" smtClean="0">
              <a:latin typeface="Palatino Linotype" pitchFamily="18" charset="0"/>
            </a:endParaRPr>
          </a:p>
          <a:p>
            <a:pPr algn="r" rtl="1">
              <a:lnSpc>
                <a:spcPct val="80000"/>
              </a:lnSpc>
            </a:pPr>
            <a:r>
              <a:rPr lang="ar-LB" altLang="ja-JP" b="1" u="sng" dirty="0" smtClean="0">
                <a:latin typeface="Palatino Linotype" pitchFamily="18" charset="0"/>
              </a:rPr>
              <a:t>التركيز على: </a:t>
            </a:r>
            <a:r>
              <a:rPr lang="ar-LB" altLang="ja-JP" dirty="0" smtClean="0">
                <a:latin typeface="Palatino Linotype" pitchFamily="18" charset="0"/>
              </a:rPr>
              <a:t>التنسيق،المراقبة </a:t>
            </a:r>
            <a:r>
              <a:rPr lang="ar-LB" altLang="ja-JP" dirty="0" smtClean="0">
                <a:latin typeface="Palatino Linotype" pitchFamily="18" charset="0"/>
              </a:rPr>
              <a:t>والتقييم، الموارد البشرية والتدريب والتعليم والتغذية والمياه والصرف الصحي والملجأ...</a:t>
            </a:r>
            <a:endParaRPr lang="en-US" altLang="ja-JP" dirty="0">
              <a:latin typeface="Palatino Linotype" pitchFamily="18" charset="0"/>
            </a:endParaRPr>
          </a:p>
          <a:p>
            <a:pPr>
              <a:lnSpc>
                <a:spcPct val="80000"/>
              </a:lnSpc>
            </a:pPr>
            <a:endParaRPr lang="en-US" altLang="ja-JP" b="1" u="sng" dirty="0">
              <a:latin typeface="Palatino Linotype" pitchFamily="18" charset="0"/>
            </a:endParaRPr>
          </a:p>
        </p:txBody>
      </p:sp>
      <p:sp>
        <p:nvSpPr>
          <p:cNvPr id="2" name="Rectangle 1"/>
          <p:cNvSpPr/>
          <p:nvPr/>
        </p:nvSpPr>
        <p:spPr>
          <a:xfrm>
            <a:off x="228600" y="1295400"/>
            <a:ext cx="4053840" cy="4263732"/>
          </a:xfrm>
          <a:prstGeom prst="rect">
            <a:avLst/>
          </a:prstGeom>
        </p:spPr>
        <p:txBody>
          <a:bodyPr wrap="square">
            <a:spAutoFit/>
          </a:bodyPr>
          <a:lstStyle/>
          <a:p>
            <a:pPr>
              <a:lnSpc>
                <a:spcPct val="80000"/>
              </a:lnSpc>
            </a:pPr>
            <a:r>
              <a:rPr lang="en-US" altLang="ja-JP" sz="2200" dirty="0">
                <a:latin typeface="+mn-lt"/>
              </a:rPr>
              <a:t>UN </a:t>
            </a:r>
            <a:r>
              <a:rPr lang="en-US" altLang="ja-JP" sz="2200" i="1" dirty="0">
                <a:latin typeface="+mn-lt"/>
              </a:rPr>
              <a:t>Inter-Agency Standing Committee (IASC)</a:t>
            </a:r>
            <a:r>
              <a:rPr lang="en-US" altLang="ja-JP" sz="2200" dirty="0">
                <a:latin typeface="+mn-lt"/>
              </a:rPr>
              <a:t> </a:t>
            </a:r>
            <a:r>
              <a:rPr lang="en-US" altLang="ja-JP" sz="2200" i="1" dirty="0">
                <a:latin typeface="+mn-lt"/>
              </a:rPr>
              <a:t>Guidelines on Mental Health and Psychosocial Support in Emergency Settings. </a:t>
            </a:r>
          </a:p>
          <a:p>
            <a:pPr>
              <a:lnSpc>
                <a:spcPct val="80000"/>
              </a:lnSpc>
            </a:pPr>
            <a:endParaRPr lang="en-US" altLang="ja-JP" dirty="0">
              <a:latin typeface="+mn-lt"/>
            </a:endParaRPr>
          </a:p>
          <a:p>
            <a:pPr>
              <a:lnSpc>
                <a:spcPct val="80000"/>
              </a:lnSpc>
            </a:pPr>
            <a:r>
              <a:rPr lang="en-US" altLang="ja-JP" b="1" u="sng" dirty="0" smtClean="0">
                <a:latin typeface="+mn-lt"/>
              </a:rPr>
              <a:t>Focus:</a:t>
            </a:r>
            <a:endParaRPr lang="en-US" altLang="ja-JP" dirty="0" smtClean="0">
              <a:latin typeface="+mn-lt"/>
            </a:endParaRPr>
          </a:p>
          <a:p>
            <a:pPr lvl="1">
              <a:lnSpc>
                <a:spcPct val="80000"/>
              </a:lnSpc>
            </a:pPr>
            <a:r>
              <a:rPr lang="en-US" altLang="ja-JP" sz="2000" dirty="0" smtClean="0">
                <a:latin typeface="+mn-lt"/>
              </a:rPr>
              <a:t>Coordination </a:t>
            </a:r>
            <a:endParaRPr lang="en-US" altLang="ja-JP" sz="2000" dirty="0">
              <a:latin typeface="+mn-lt"/>
            </a:endParaRPr>
          </a:p>
          <a:p>
            <a:pPr lvl="1">
              <a:lnSpc>
                <a:spcPct val="80000"/>
              </a:lnSpc>
            </a:pPr>
            <a:r>
              <a:rPr lang="en-US" altLang="ja-JP" sz="2000" dirty="0" smtClean="0">
                <a:latin typeface="+mn-lt"/>
              </a:rPr>
              <a:t>Assessment </a:t>
            </a:r>
            <a:endParaRPr lang="en-US" altLang="ja-JP" sz="2000" dirty="0">
              <a:latin typeface="+mn-lt"/>
            </a:endParaRPr>
          </a:p>
          <a:p>
            <a:pPr lvl="1">
              <a:lnSpc>
                <a:spcPct val="80000"/>
              </a:lnSpc>
            </a:pPr>
            <a:r>
              <a:rPr lang="en-US" altLang="ja-JP" sz="2000" dirty="0">
                <a:latin typeface="+mn-lt"/>
              </a:rPr>
              <a:t>Monitoring and </a:t>
            </a:r>
            <a:r>
              <a:rPr lang="en-US" altLang="ja-JP" sz="2000" dirty="0" smtClean="0">
                <a:latin typeface="+mn-lt"/>
              </a:rPr>
              <a:t>Evaluation </a:t>
            </a:r>
            <a:endParaRPr lang="en-US" altLang="ja-JP" sz="2000" dirty="0">
              <a:latin typeface="+mn-lt"/>
            </a:endParaRPr>
          </a:p>
          <a:p>
            <a:pPr lvl="1">
              <a:lnSpc>
                <a:spcPct val="80000"/>
              </a:lnSpc>
            </a:pPr>
            <a:r>
              <a:rPr lang="en-US" altLang="ja-JP" sz="2000" dirty="0">
                <a:latin typeface="+mn-lt"/>
              </a:rPr>
              <a:t>Human Resources and Training</a:t>
            </a:r>
          </a:p>
          <a:p>
            <a:pPr lvl="1">
              <a:lnSpc>
                <a:spcPct val="80000"/>
              </a:lnSpc>
            </a:pPr>
            <a:r>
              <a:rPr lang="en-US" altLang="ja-JP" sz="2000" dirty="0">
                <a:latin typeface="+mn-lt"/>
              </a:rPr>
              <a:t>Education</a:t>
            </a:r>
          </a:p>
          <a:p>
            <a:pPr lvl="1">
              <a:lnSpc>
                <a:spcPct val="80000"/>
              </a:lnSpc>
            </a:pPr>
            <a:r>
              <a:rPr lang="en-US" altLang="ja-JP" sz="2000" dirty="0">
                <a:latin typeface="+mn-lt"/>
              </a:rPr>
              <a:t>Nutrition</a:t>
            </a:r>
          </a:p>
          <a:p>
            <a:pPr lvl="1">
              <a:lnSpc>
                <a:spcPct val="80000"/>
              </a:lnSpc>
            </a:pPr>
            <a:r>
              <a:rPr lang="en-US" altLang="ja-JP" sz="2000" dirty="0">
                <a:latin typeface="+mn-lt"/>
              </a:rPr>
              <a:t>Water and Sanitation</a:t>
            </a:r>
          </a:p>
          <a:p>
            <a:pPr lvl="1">
              <a:lnSpc>
                <a:spcPct val="80000"/>
              </a:lnSpc>
            </a:pPr>
            <a:r>
              <a:rPr lang="en-US" altLang="ja-JP" sz="2000" dirty="0">
                <a:latin typeface="+mn-lt"/>
              </a:rPr>
              <a:t>Shelter etc.</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Listening &amp; communication</a:t>
            </a:r>
          </a:p>
          <a:p>
            <a:pPr marL="0" indent="0">
              <a:buNone/>
            </a:pPr>
            <a:r>
              <a:rPr lang="x-none" dirty="0" smtClean="0"/>
              <a:t>الاستماع والتواصل </a:t>
            </a:r>
            <a:endParaRPr lang="en-US" dirty="0" smtClean="0"/>
          </a:p>
        </p:txBody>
      </p:sp>
      <p:sp>
        <p:nvSpPr>
          <p:cNvPr id="3" name="Title 2"/>
          <p:cNvSpPr>
            <a:spLocks noGrp="1"/>
          </p:cNvSpPr>
          <p:nvPr>
            <p:ph type="title"/>
          </p:nvPr>
        </p:nvSpPr>
        <p:spPr/>
        <p:txBody>
          <a:bodyPr>
            <a:normAutofit fontScale="90000"/>
          </a:bodyPr>
          <a:lstStyle/>
          <a:p>
            <a:r>
              <a:rPr lang="x-none" dirty="0" smtClean="0"/>
              <a:t/>
            </a:r>
            <a:br>
              <a:rPr lang="x-none" dirty="0" smtClean="0"/>
            </a:br>
            <a:r>
              <a:rPr lang="x-none" dirty="0" smtClean="0"/>
              <a:t>تمرين </a:t>
            </a:r>
            <a:r>
              <a:rPr lang="en-US" dirty="0" smtClean="0"/>
              <a:t>exercise</a:t>
            </a:r>
            <a:endParaRPr lang="en-US" dirty="0"/>
          </a:p>
        </p:txBody>
      </p:sp>
      <p:pic>
        <p:nvPicPr>
          <p:cNvPr id="4" name="Picture 3" descr="C:\Users\IMC-LY-009\Desktop\PFA pix\imagesCATSIA91.jpg"/>
          <p:cNvPicPr>
            <a:picLocks noChangeAspect="1" noChangeArrowheads="1"/>
          </p:cNvPicPr>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4648200" y="2514600"/>
            <a:ext cx="2472208" cy="3130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xmlns="" xmlns:mv="urn:schemas-microsoft-com:mac:vml" xmlns:mc="http://schemas.openxmlformats.org/markup-compatibility/2006" val="31465380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pPr algn="l" rtl="0"/>
            <a:r>
              <a:rPr lang="en-US" dirty="0" smtClean="0"/>
              <a:t>What main attributes and skills should a health care </a:t>
            </a:r>
            <a:r>
              <a:rPr lang="en-US" dirty="0" smtClean="0">
                <a:solidFill>
                  <a:srgbClr val="00B050"/>
                </a:solidFill>
              </a:rPr>
              <a:t>or other service provider </a:t>
            </a:r>
            <a:r>
              <a:rPr lang="en-US" dirty="0" smtClean="0"/>
              <a:t>or first responder have when offering psychological support?  </a:t>
            </a:r>
          </a:p>
          <a:p>
            <a:pPr algn="r" rtl="1">
              <a:buNone/>
            </a:pPr>
            <a:endParaRPr lang="x-none" dirty="0" smtClean="0"/>
          </a:p>
          <a:p>
            <a:pPr algn="r" rtl="1">
              <a:buNone/>
            </a:pPr>
            <a:endParaRPr lang="x-none" dirty="0"/>
          </a:p>
          <a:p>
            <a:pPr algn="r" rtl="1">
              <a:buNone/>
            </a:pPr>
            <a:r>
              <a:rPr lang="x-none" dirty="0" smtClean="0"/>
              <a:t>ماهي الصفات الاساسية التي يجب توفرها في مقدمي الرعاية الصحية </a:t>
            </a:r>
            <a:r>
              <a:rPr lang="x-none" smtClean="0"/>
              <a:t>او المستجيبين</a:t>
            </a:r>
            <a:r>
              <a:rPr lang="ar-LB" dirty="0" smtClean="0"/>
              <a:t> الأولين</a:t>
            </a:r>
            <a:r>
              <a:rPr lang="x-none" smtClean="0"/>
              <a:t> </a:t>
            </a:r>
            <a:r>
              <a:rPr lang="x-none" dirty="0" smtClean="0"/>
              <a:t>عندما يقدمون الدعم النفسي؟</a:t>
            </a:r>
          </a:p>
          <a:p>
            <a:pPr algn="r" rtl="1">
              <a:buNone/>
            </a:pPr>
            <a:endParaRPr lang="en-US" dirty="0"/>
          </a:p>
        </p:txBody>
      </p:sp>
    </p:spTree>
    <p:extLst>
      <p:ext uri="{BB962C8B-B14F-4D97-AF65-F5344CB8AC3E}">
        <p14:creationId xmlns:p14="http://schemas.microsoft.com/office/powerpoint/2010/main" xmlns="" xmlns:mv="urn:schemas-microsoft-com:mac:vml" xmlns:mc="http://schemas.openxmlformats.org/markup-compatibility/2006" val="15056602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304800"/>
            <a:ext cx="4040188" cy="685800"/>
          </a:xfrm>
        </p:spPr>
        <p:txBody>
          <a:bodyPr/>
          <a:lstStyle/>
          <a:p>
            <a:pPr algn="l"/>
            <a:r>
              <a:rPr lang="en-US" dirty="0"/>
              <a:t>Essential Attributes:</a:t>
            </a:r>
            <a:endParaRPr lang="x-none" dirty="0"/>
          </a:p>
        </p:txBody>
      </p:sp>
      <p:sp>
        <p:nvSpPr>
          <p:cNvPr id="3" name="Text Placeholder 2"/>
          <p:cNvSpPr>
            <a:spLocks noGrp="1"/>
          </p:cNvSpPr>
          <p:nvPr>
            <p:ph type="body" sz="half" idx="3"/>
          </p:nvPr>
        </p:nvSpPr>
        <p:spPr>
          <a:xfrm>
            <a:off x="4800600" y="304800"/>
            <a:ext cx="4041775" cy="654843"/>
          </a:xfrm>
        </p:spPr>
        <p:txBody>
          <a:bodyPr/>
          <a:lstStyle/>
          <a:p>
            <a:r>
              <a:rPr lang="x-none" dirty="0" smtClean="0"/>
              <a:t>الصفات الاساسية</a:t>
            </a:r>
            <a:endParaRPr lang="x-none" dirty="0"/>
          </a:p>
        </p:txBody>
      </p:sp>
      <p:sp>
        <p:nvSpPr>
          <p:cNvPr id="7" name="Content Placeholder 6"/>
          <p:cNvSpPr>
            <a:spLocks noGrp="1"/>
          </p:cNvSpPr>
          <p:nvPr>
            <p:ph sz="quarter" idx="2"/>
          </p:nvPr>
        </p:nvSpPr>
        <p:spPr>
          <a:xfrm>
            <a:off x="304800" y="1143000"/>
            <a:ext cx="4040188" cy="5334000"/>
          </a:xfrm>
        </p:spPr>
        <p:txBody>
          <a:bodyPr>
            <a:noAutofit/>
          </a:bodyPr>
          <a:lstStyle/>
          <a:p>
            <a:pPr algn="l" rtl="0">
              <a:lnSpc>
                <a:spcPct val="120000"/>
              </a:lnSpc>
            </a:pPr>
            <a:r>
              <a:rPr lang="en-US" sz="1600" dirty="0" smtClean="0">
                <a:solidFill>
                  <a:srgbClr val="00B050"/>
                </a:solidFill>
              </a:rPr>
              <a:t>Knowledge and competency</a:t>
            </a:r>
          </a:p>
          <a:p>
            <a:pPr>
              <a:lnSpc>
                <a:spcPct val="120000"/>
              </a:lnSpc>
            </a:pPr>
            <a:r>
              <a:rPr lang="en-US" sz="1600" dirty="0" smtClean="0">
                <a:solidFill>
                  <a:srgbClr val="00B050"/>
                </a:solidFill>
              </a:rPr>
              <a:t>Good Listening skills</a:t>
            </a:r>
          </a:p>
          <a:p>
            <a:pPr>
              <a:lnSpc>
                <a:spcPct val="120000"/>
              </a:lnSpc>
            </a:pPr>
            <a:r>
              <a:rPr lang="en-US" sz="1600" dirty="0" smtClean="0">
                <a:solidFill>
                  <a:srgbClr val="00B050"/>
                </a:solidFill>
              </a:rPr>
              <a:t>Empathy</a:t>
            </a:r>
          </a:p>
          <a:p>
            <a:pPr>
              <a:lnSpc>
                <a:spcPct val="120000"/>
              </a:lnSpc>
            </a:pPr>
            <a:r>
              <a:rPr lang="en-US" sz="1600" dirty="0" smtClean="0">
                <a:solidFill>
                  <a:srgbClr val="00B050"/>
                </a:solidFill>
              </a:rPr>
              <a:t>Respect</a:t>
            </a:r>
          </a:p>
          <a:p>
            <a:r>
              <a:rPr lang="en-US" sz="1600" dirty="0" smtClean="0">
                <a:solidFill>
                  <a:srgbClr val="00B050"/>
                </a:solidFill>
              </a:rPr>
              <a:t>Non-judgmental </a:t>
            </a:r>
          </a:p>
          <a:p>
            <a:r>
              <a:rPr lang="en-US" sz="1600" dirty="0" smtClean="0">
                <a:solidFill>
                  <a:srgbClr val="00B050"/>
                </a:solidFill>
              </a:rPr>
              <a:t>Caring attitude</a:t>
            </a:r>
          </a:p>
          <a:p>
            <a:pPr>
              <a:lnSpc>
                <a:spcPct val="120000"/>
              </a:lnSpc>
            </a:pPr>
            <a:r>
              <a:rPr lang="en-US" sz="1600" dirty="0" smtClean="0">
                <a:solidFill>
                  <a:srgbClr val="00B050"/>
                </a:solidFill>
              </a:rPr>
              <a:t>Patience</a:t>
            </a:r>
          </a:p>
          <a:p>
            <a:pPr>
              <a:lnSpc>
                <a:spcPct val="120000"/>
              </a:lnSpc>
            </a:pPr>
            <a:r>
              <a:rPr lang="en-US" sz="1600" dirty="0" smtClean="0">
                <a:solidFill>
                  <a:srgbClr val="00B050"/>
                </a:solidFill>
              </a:rPr>
              <a:t>Trustworthy</a:t>
            </a:r>
          </a:p>
          <a:p>
            <a:pPr>
              <a:lnSpc>
                <a:spcPct val="120000"/>
              </a:lnSpc>
            </a:pPr>
            <a:r>
              <a:rPr lang="en-US" sz="1600" dirty="0" smtClean="0">
                <a:solidFill>
                  <a:srgbClr val="00B050"/>
                </a:solidFill>
              </a:rPr>
              <a:t>Know local language</a:t>
            </a:r>
          </a:p>
          <a:p>
            <a:pPr>
              <a:lnSpc>
                <a:spcPct val="120000"/>
              </a:lnSpc>
            </a:pPr>
            <a:r>
              <a:rPr lang="en-US" sz="1600" dirty="0" smtClean="0">
                <a:solidFill>
                  <a:srgbClr val="00B050"/>
                </a:solidFill>
              </a:rPr>
              <a:t>Cultural competence</a:t>
            </a:r>
          </a:p>
          <a:p>
            <a:pPr algn="l" rtl="0">
              <a:lnSpc>
                <a:spcPct val="120000"/>
              </a:lnSpc>
            </a:pPr>
            <a:r>
              <a:rPr lang="en-US" sz="1600" dirty="0" smtClean="0">
                <a:solidFill>
                  <a:srgbClr val="00B050"/>
                </a:solidFill>
              </a:rPr>
              <a:t>Concern and Genuineness</a:t>
            </a:r>
          </a:p>
          <a:p>
            <a:pPr algn="l" rtl="0">
              <a:lnSpc>
                <a:spcPct val="120000"/>
              </a:lnSpc>
            </a:pPr>
            <a:r>
              <a:rPr lang="en-US" sz="1600" dirty="0" smtClean="0">
                <a:solidFill>
                  <a:srgbClr val="00B050"/>
                </a:solidFill>
              </a:rPr>
              <a:t>Positive regard</a:t>
            </a:r>
          </a:p>
          <a:p>
            <a:r>
              <a:rPr lang="en-US" sz="1600" dirty="0" smtClean="0">
                <a:solidFill>
                  <a:srgbClr val="00B050"/>
                </a:solidFill>
              </a:rPr>
              <a:t>Approachable</a:t>
            </a:r>
          </a:p>
          <a:p>
            <a:pPr>
              <a:lnSpc>
                <a:spcPct val="90000"/>
              </a:lnSpc>
            </a:pPr>
            <a:r>
              <a:rPr lang="en-US" sz="1600" dirty="0" smtClean="0">
                <a:solidFill>
                  <a:srgbClr val="00B050"/>
                </a:solidFill>
              </a:rPr>
              <a:t>Empowering</a:t>
            </a:r>
          </a:p>
          <a:p>
            <a:pPr>
              <a:lnSpc>
                <a:spcPct val="90000"/>
              </a:lnSpc>
            </a:pPr>
            <a:r>
              <a:rPr lang="en-US" sz="1600" dirty="0" smtClean="0">
                <a:solidFill>
                  <a:srgbClr val="00B050"/>
                </a:solidFill>
              </a:rPr>
              <a:t>Practical</a:t>
            </a:r>
          </a:p>
          <a:p>
            <a:pPr>
              <a:lnSpc>
                <a:spcPct val="90000"/>
              </a:lnSpc>
            </a:pPr>
            <a:r>
              <a:rPr lang="en-US" sz="1600" dirty="0" smtClean="0">
                <a:solidFill>
                  <a:srgbClr val="00B050"/>
                </a:solidFill>
              </a:rPr>
              <a:t>Respect Confidentiality</a:t>
            </a:r>
          </a:p>
          <a:p>
            <a:pPr>
              <a:lnSpc>
                <a:spcPct val="90000"/>
              </a:lnSpc>
            </a:pPr>
            <a:r>
              <a:rPr lang="en-US" sz="1600" dirty="0" smtClean="0">
                <a:solidFill>
                  <a:srgbClr val="00B050"/>
                </a:solidFill>
              </a:rPr>
              <a:t>Ethical conduct</a:t>
            </a:r>
          </a:p>
          <a:p>
            <a:pPr>
              <a:lnSpc>
                <a:spcPct val="90000"/>
              </a:lnSpc>
            </a:pPr>
            <a:r>
              <a:rPr lang="en-US" sz="1600" dirty="0" smtClean="0">
                <a:solidFill>
                  <a:srgbClr val="00B050"/>
                </a:solidFill>
              </a:rPr>
              <a:t>Gender sensitive</a:t>
            </a:r>
          </a:p>
          <a:p>
            <a:pPr algn="l" rtl="0">
              <a:lnSpc>
                <a:spcPct val="120000"/>
              </a:lnSpc>
            </a:pPr>
            <a:endParaRPr lang="en-US" sz="1600" dirty="0" smtClean="0">
              <a:solidFill>
                <a:srgbClr val="00B050"/>
              </a:solidFill>
            </a:endParaRPr>
          </a:p>
          <a:p>
            <a:pPr algn="l" rtl="0">
              <a:lnSpc>
                <a:spcPct val="120000"/>
              </a:lnSpc>
            </a:pPr>
            <a:endParaRPr lang="en-US" sz="1600" dirty="0" smtClean="0">
              <a:solidFill>
                <a:srgbClr val="00B050"/>
              </a:solidFill>
            </a:endParaRPr>
          </a:p>
          <a:p>
            <a:endParaRPr lang="en-US" sz="1600" dirty="0">
              <a:solidFill>
                <a:srgbClr val="00B050"/>
              </a:solidFill>
            </a:endParaRPr>
          </a:p>
        </p:txBody>
      </p:sp>
      <p:sp>
        <p:nvSpPr>
          <p:cNvPr id="4" name="Content Placeholder 3"/>
          <p:cNvSpPr>
            <a:spLocks noGrp="1"/>
          </p:cNvSpPr>
          <p:nvPr>
            <p:ph sz="quarter" idx="4"/>
          </p:nvPr>
        </p:nvSpPr>
        <p:spPr>
          <a:xfrm>
            <a:off x="4876800" y="1295400"/>
            <a:ext cx="4041775" cy="5334000"/>
          </a:xfrm>
        </p:spPr>
        <p:txBody>
          <a:bodyPr>
            <a:normAutofit fontScale="92500" lnSpcReduction="10000"/>
          </a:bodyPr>
          <a:lstStyle/>
          <a:p>
            <a:pPr algn="r" rtl="1"/>
            <a:r>
              <a:rPr lang="x-none" dirty="0" smtClean="0"/>
              <a:t>المعرفة و الثقة .</a:t>
            </a:r>
          </a:p>
          <a:p>
            <a:pPr algn="r" rtl="1"/>
            <a:r>
              <a:rPr lang="x-none" dirty="0" smtClean="0"/>
              <a:t>مهارات الانصات.</a:t>
            </a:r>
          </a:p>
          <a:p>
            <a:pPr algn="r" rtl="1"/>
            <a:r>
              <a:rPr lang="x-none" smtClean="0"/>
              <a:t>العطف </a:t>
            </a:r>
            <a:r>
              <a:rPr lang="x-none" dirty="0" smtClean="0"/>
              <a:t>.</a:t>
            </a:r>
          </a:p>
          <a:p>
            <a:pPr algn="r" rtl="1"/>
            <a:r>
              <a:rPr lang="x-none" smtClean="0"/>
              <a:t>الاحترام.</a:t>
            </a:r>
            <a:endParaRPr lang="ar-LB" dirty="0" smtClean="0"/>
          </a:p>
          <a:p>
            <a:pPr algn="r" rtl="1"/>
            <a:r>
              <a:rPr lang="x-none" smtClean="0"/>
              <a:t>عدم الحكم على الاشخاص.</a:t>
            </a:r>
          </a:p>
          <a:p>
            <a:pPr algn="r" rtl="1"/>
            <a:r>
              <a:rPr lang="ar-LB" dirty="0" smtClean="0"/>
              <a:t>الاهتمام</a:t>
            </a:r>
            <a:endParaRPr lang="x-none" dirty="0" smtClean="0"/>
          </a:p>
          <a:p>
            <a:pPr algn="r" rtl="1"/>
            <a:r>
              <a:rPr lang="x-none" smtClean="0"/>
              <a:t>الصبر</a:t>
            </a:r>
            <a:r>
              <a:rPr lang="x-none" dirty="0" smtClean="0"/>
              <a:t>.</a:t>
            </a:r>
          </a:p>
          <a:p>
            <a:pPr algn="r" rtl="1"/>
            <a:r>
              <a:rPr lang="ar-LB" dirty="0" smtClean="0"/>
              <a:t>أن يكون أهلا للثقة </a:t>
            </a:r>
          </a:p>
          <a:p>
            <a:pPr algn="r" rtl="1"/>
            <a:r>
              <a:rPr lang="ar-LB" dirty="0" smtClean="0"/>
              <a:t>معرفة اللغة المحلية</a:t>
            </a:r>
          </a:p>
          <a:p>
            <a:pPr algn="r" rtl="1"/>
            <a:r>
              <a:rPr lang="ar-LB" dirty="0" smtClean="0"/>
              <a:t>الأهلية </a:t>
            </a:r>
            <a:r>
              <a:rPr lang="ar-LB" dirty="0" smtClean="0"/>
              <a:t>الثقافية</a:t>
            </a:r>
            <a:endParaRPr lang="ar-LB" dirty="0" smtClean="0"/>
          </a:p>
          <a:p>
            <a:pPr algn="r" rtl="1"/>
            <a:r>
              <a:rPr lang="ar-LB" dirty="0" smtClean="0"/>
              <a:t>الإيجابية في التعامل</a:t>
            </a:r>
          </a:p>
          <a:p>
            <a:pPr algn="r" rtl="1"/>
            <a:r>
              <a:rPr lang="ar-LB" dirty="0" smtClean="0"/>
              <a:t>يجيد </a:t>
            </a:r>
            <a:r>
              <a:rPr lang="ar-LB" dirty="0" smtClean="0"/>
              <a:t>ال</a:t>
            </a:r>
            <a:r>
              <a:rPr lang="ar-LB" dirty="0" smtClean="0"/>
              <a:t>مقاربة</a:t>
            </a:r>
            <a:endParaRPr lang="ar-LB" dirty="0" smtClean="0"/>
          </a:p>
          <a:p>
            <a:pPr algn="r" rtl="1"/>
            <a:r>
              <a:rPr lang="ar-LB" dirty="0" smtClean="0"/>
              <a:t>يسعى الى التمكين</a:t>
            </a:r>
          </a:p>
          <a:p>
            <a:pPr algn="r" rtl="1"/>
            <a:r>
              <a:rPr lang="ar-LB" dirty="0" smtClean="0"/>
              <a:t>عملي</a:t>
            </a:r>
          </a:p>
          <a:p>
            <a:pPr algn="r" rtl="1"/>
            <a:r>
              <a:rPr lang="ar-LB" dirty="0" smtClean="0"/>
              <a:t>يحترم السرية</a:t>
            </a:r>
          </a:p>
          <a:p>
            <a:pPr algn="r" rtl="1"/>
            <a:r>
              <a:rPr lang="ar-LB" dirty="0" smtClean="0"/>
              <a:t>تصرف أخلاقي</a:t>
            </a:r>
          </a:p>
          <a:p>
            <a:pPr algn="r" rtl="1"/>
            <a:r>
              <a:rPr lang="ar-LB" dirty="0" smtClean="0"/>
              <a:t>مراعاة حساسية النوع الاجتماعي</a:t>
            </a:r>
            <a:endParaRPr lang="x-none" dirty="0"/>
          </a:p>
        </p:txBody>
      </p:sp>
      <p:pic>
        <p:nvPicPr>
          <p:cNvPr id="4098" name="Picture 2" descr="C:\Users\IMC-LY-009\Desktop\PFA pix\imagesCAF5RV58.jp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3124200" y="1981200"/>
            <a:ext cx="3200400" cy="2124075"/>
          </a:xfrm>
          <a:prstGeom prst="rect">
            <a:avLst/>
          </a:prstGeom>
          <a:ln>
            <a:noFill/>
          </a:ln>
          <a:effectLst>
            <a:softEdge rad="112500"/>
          </a:effectLst>
          <a:scene3d>
            <a:camera prst="isometricOffAxis2Left"/>
            <a:lightRig rig="threePt" dir="t"/>
          </a:scene3d>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xmlns="" xmlns:mv="urn:schemas-microsoft-com:mac:vml" xmlns:mc="http://schemas.openxmlformats.org/markup-compatibility/2006" val="33208132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8197" y="1558301"/>
            <a:ext cx="4267200" cy="5029200"/>
          </a:xfrm>
        </p:spPr>
        <p:txBody>
          <a:bodyPr>
            <a:normAutofit fontScale="92500" lnSpcReduction="10000"/>
          </a:bodyPr>
          <a:lstStyle/>
          <a:p>
            <a:pPr algn="l" rtl="0" eaLnBrk="1" hangingPunct="1">
              <a:lnSpc>
                <a:spcPct val="80000"/>
              </a:lnSpc>
              <a:spcAft>
                <a:spcPts val="1200"/>
              </a:spcAft>
            </a:pPr>
            <a:r>
              <a:rPr lang="en-US" altLang="ja-JP" sz="2200" dirty="0" smtClean="0"/>
              <a:t>Affected people may be very upset, anxious or confused. Some blame themselves for things that occurred during the crisis.  </a:t>
            </a:r>
          </a:p>
          <a:p>
            <a:pPr algn="l" rtl="0" eaLnBrk="1" hangingPunct="1">
              <a:lnSpc>
                <a:spcPct val="80000"/>
              </a:lnSpc>
              <a:spcAft>
                <a:spcPts val="1200"/>
              </a:spcAft>
            </a:pPr>
            <a:r>
              <a:rPr lang="en-US" altLang="ja-JP" sz="2200" dirty="0" smtClean="0"/>
              <a:t>Being CALM and showing UNDERSTANDING fosters a sense of security, respect and caring.</a:t>
            </a:r>
          </a:p>
          <a:p>
            <a:pPr algn="l" rtl="0" eaLnBrk="1" hangingPunct="1">
              <a:lnSpc>
                <a:spcPct val="80000"/>
              </a:lnSpc>
              <a:spcAft>
                <a:spcPts val="1200"/>
              </a:spcAft>
            </a:pPr>
            <a:r>
              <a:rPr lang="en-US" altLang="ja-JP" sz="2200" dirty="0" smtClean="0"/>
              <a:t>If someone does not want to talk, your quiet presence and availability if they later want to is very valuable. Practical assistance (meal, water) can also be helpful if available.  </a:t>
            </a:r>
          </a:p>
          <a:p>
            <a:pPr algn="l" rtl="0" eaLnBrk="1" hangingPunct="1">
              <a:lnSpc>
                <a:spcPct val="80000"/>
              </a:lnSpc>
              <a:spcAft>
                <a:spcPts val="1200"/>
              </a:spcAft>
            </a:pPr>
            <a:r>
              <a:rPr lang="en-US" altLang="ja-JP" sz="2200" dirty="0" smtClean="0"/>
              <a:t>Remember, every culture has different ways of communicating</a:t>
            </a:r>
          </a:p>
        </p:txBody>
      </p:sp>
      <p:pic>
        <p:nvPicPr>
          <p:cNvPr id="58370" name="Title 1"/>
          <p:cNvPicPr>
            <a:picLocks noGrp="1" noChangeArrowheads="1"/>
          </p:cNvPicPr>
          <p:nvPr>
            <p:ph type="title"/>
          </p:nvPr>
        </p:nvPicPr>
        <p:blipFill>
          <a:blip r:embed="rId3" cstate="print"/>
          <a:srcRect r="51262" b="18114"/>
          <a:stretch>
            <a:fillRect/>
          </a:stretch>
        </p:blipFill>
        <p:spPr bwMode="auto">
          <a:xfrm>
            <a:off x="2133600" y="304800"/>
            <a:ext cx="4352925" cy="688975"/>
          </a:xfrm>
        </p:spPr>
      </p:pic>
      <p:sp>
        <p:nvSpPr>
          <p:cNvPr id="18438" name="Text Box 6"/>
          <p:cNvSpPr txBox="1">
            <a:spLocks noChangeArrowheads="1"/>
          </p:cNvSpPr>
          <p:nvPr/>
        </p:nvSpPr>
        <p:spPr bwMode="auto">
          <a:xfrm>
            <a:off x="4953000" y="457199"/>
            <a:ext cx="3810000" cy="1077218"/>
          </a:xfrm>
          <a:prstGeom prst="rect">
            <a:avLst/>
          </a:prstGeom>
          <a:noFill/>
          <a:ln w="9525">
            <a:noFill/>
            <a:miter lim="800000"/>
            <a:headEnd/>
            <a:tailEnd/>
          </a:ln>
          <a:effectLst/>
        </p:spPr>
        <p:txBody>
          <a:bodyPr>
            <a:spAutoFit/>
          </a:bodyPr>
          <a:lstStyle/>
          <a:p>
            <a:pPr algn="r">
              <a:spcBef>
                <a:spcPct val="50000"/>
              </a:spcBef>
            </a:pPr>
            <a:r>
              <a:rPr lang="ar-LB" sz="2800" b="1" dirty="0" smtClean="0">
                <a:solidFill>
                  <a:srgbClr val="003399"/>
                </a:solidFill>
              </a:rPr>
              <a:t>التواصل الجيد</a:t>
            </a:r>
            <a:endParaRPr lang="en-US" sz="2800" b="1" dirty="0">
              <a:solidFill>
                <a:srgbClr val="003399"/>
              </a:solidFill>
            </a:endParaRPr>
          </a:p>
          <a:p>
            <a:pPr>
              <a:spcBef>
                <a:spcPct val="50000"/>
              </a:spcBef>
            </a:pPr>
            <a:endParaRPr lang="en-US" dirty="0"/>
          </a:p>
        </p:txBody>
      </p:sp>
      <p:sp>
        <p:nvSpPr>
          <p:cNvPr id="18440" name="Content Placeholder 2"/>
          <p:cNvSpPr>
            <a:spLocks/>
          </p:cNvSpPr>
          <p:nvPr/>
        </p:nvSpPr>
        <p:spPr bwMode="auto">
          <a:xfrm>
            <a:off x="4495800" y="1143000"/>
            <a:ext cx="4267200" cy="5638800"/>
          </a:xfrm>
          <a:prstGeom prst="rect">
            <a:avLst/>
          </a:prstGeom>
          <a:noFill/>
          <a:ln w="9525">
            <a:noFill/>
            <a:miter lim="800000"/>
            <a:headEnd/>
            <a:tailEnd/>
          </a:ln>
        </p:spPr>
        <p:txBody>
          <a:bodyPr/>
          <a:lstStyle/>
          <a:p>
            <a:pPr marL="365125" indent="-255588" algn="r" rtl="1">
              <a:lnSpc>
                <a:spcPct val="80000"/>
              </a:lnSpc>
              <a:spcBef>
                <a:spcPts val="400"/>
              </a:spcBef>
              <a:buClr>
                <a:schemeClr val="accent1"/>
              </a:buClr>
              <a:buSzPct val="68000"/>
            </a:pPr>
            <a:r>
              <a:rPr lang="ar-LB" dirty="0" smtClean="0">
                <a:solidFill>
                  <a:srgbClr val="00B0F0"/>
                </a:solidFill>
                <a:ea typeface="MS PGothic" pitchFamily="34" charset="-128"/>
                <a:cs typeface="Times New Roman" pitchFamily="18" charset="0"/>
                <a:sym typeface="Webdings"/>
              </a:rPr>
              <a:t></a:t>
            </a:r>
            <a:r>
              <a:rPr lang="ar-LB" dirty="0" smtClean="0">
                <a:ea typeface="MS PGothic" pitchFamily="34" charset="-128"/>
                <a:cs typeface="Times New Roman" pitchFamily="18" charset="0"/>
              </a:rPr>
              <a:t>قد يكون </a:t>
            </a:r>
            <a:r>
              <a:rPr lang="en-US" dirty="0" smtClean="0">
                <a:cs typeface="Times New Roman" pitchFamily="18" charset="0"/>
              </a:rPr>
              <a:t>الناس </a:t>
            </a:r>
            <a:r>
              <a:rPr lang="x-none" dirty="0" smtClean="0">
                <a:cs typeface="Times New Roman" pitchFamily="18" charset="0"/>
              </a:rPr>
              <a:t>المتأثرين </a:t>
            </a:r>
            <a:r>
              <a:rPr lang="en-US" dirty="0" smtClean="0">
                <a:cs typeface="Times New Roman" pitchFamily="18" charset="0"/>
              </a:rPr>
              <a:t>مستا</a:t>
            </a:r>
            <a:r>
              <a:rPr lang="x-none" dirty="0" smtClean="0">
                <a:cs typeface="Times New Roman" pitchFamily="18" charset="0"/>
              </a:rPr>
              <a:t>ئين</a:t>
            </a:r>
            <a:r>
              <a:rPr lang="en-US" dirty="0" smtClean="0">
                <a:cs typeface="Times New Roman" pitchFamily="18" charset="0"/>
              </a:rPr>
              <a:t> </a:t>
            </a:r>
            <a:r>
              <a:rPr lang="en-US" dirty="0" err="1" smtClean="0">
                <a:cs typeface="Times New Roman" pitchFamily="18" charset="0"/>
              </a:rPr>
              <a:t>جدا</a:t>
            </a:r>
            <a:r>
              <a:rPr lang="en-US" dirty="0" smtClean="0">
                <a:cs typeface="Times New Roman" pitchFamily="18" charset="0"/>
              </a:rPr>
              <a:t>،</a:t>
            </a:r>
            <a:r>
              <a:rPr lang="x-none" dirty="0" smtClean="0">
                <a:cs typeface="Times New Roman" pitchFamily="18" charset="0"/>
              </a:rPr>
              <a:t> قلقين او مختلطه عليهم الأمو</a:t>
            </a:r>
            <a:r>
              <a:rPr lang="ar-AE" dirty="0" smtClean="0">
                <a:cs typeface="Times New Roman" pitchFamily="18" charset="0"/>
              </a:rPr>
              <a:t>ر. </a:t>
            </a:r>
            <a:r>
              <a:rPr lang="en-US" dirty="0" err="1" smtClean="0">
                <a:cs typeface="Times New Roman" pitchFamily="18" charset="0"/>
              </a:rPr>
              <a:t>بعض</a:t>
            </a:r>
            <a:r>
              <a:rPr lang="x-none" dirty="0" smtClean="0">
                <a:cs typeface="Times New Roman" pitchFamily="18" charset="0"/>
              </a:rPr>
              <a:t>هم يلقون</a:t>
            </a:r>
            <a:r>
              <a:rPr lang="en-US" dirty="0" smtClean="0">
                <a:cs typeface="Times New Roman" pitchFamily="18" charset="0"/>
              </a:rPr>
              <a:t> </a:t>
            </a:r>
            <a:r>
              <a:rPr lang="x-none" dirty="0" smtClean="0">
                <a:cs typeface="Times New Roman" pitchFamily="18" charset="0"/>
              </a:rPr>
              <a:t>ب</a:t>
            </a:r>
            <a:r>
              <a:rPr lang="en-US" dirty="0" err="1" smtClean="0">
                <a:cs typeface="Times New Roman" pitchFamily="18" charset="0"/>
              </a:rPr>
              <a:t>اللوم</a:t>
            </a:r>
            <a:r>
              <a:rPr lang="x-none" dirty="0" smtClean="0">
                <a:cs typeface="Times New Roman" pitchFamily="18" charset="0"/>
              </a:rPr>
              <a:t> على</a:t>
            </a:r>
            <a:r>
              <a:rPr lang="en-US" dirty="0" smtClean="0">
                <a:cs typeface="Times New Roman" pitchFamily="18" charset="0"/>
              </a:rPr>
              <a:t> </a:t>
            </a:r>
            <a:r>
              <a:rPr lang="en-US" dirty="0" err="1" smtClean="0">
                <a:cs typeface="Times New Roman" pitchFamily="18" charset="0"/>
              </a:rPr>
              <a:t>أنفسهم</a:t>
            </a:r>
            <a:r>
              <a:rPr lang="en-US" dirty="0" smtClean="0">
                <a:cs typeface="Times New Roman" pitchFamily="18" charset="0"/>
              </a:rPr>
              <a:t> </a:t>
            </a:r>
            <a:r>
              <a:rPr lang="en-US" dirty="0" err="1" smtClean="0">
                <a:cs typeface="Times New Roman" pitchFamily="18" charset="0"/>
              </a:rPr>
              <a:t>عن</a:t>
            </a:r>
            <a:r>
              <a:rPr lang="en-US" dirty="0" smtClean="0">
                <a:cs typeface="Times New Roman" pitchFamily="18" charset="0"/>
              </a:rPr>
              <a:t> </a:t>
            </a:r>
            <a:r>
              <a:rPr lang="en-US" dirty="0" err="1" smtClean="0">
                <a:cs typeface="Times New Roman" pitchFamily="18" charset="0"/>
              </a:rPr>
              <a:t>الأشياء</a:t>
            </a:r>
            <a:r>
              <a:rPr lang="en-US" dirty="0" smtClean="0">
                <a:cs typeface="Times New Roman" pitchFamily="18" charset="0"/>
              </a:rPr>
              <a:t> التي </a:t>
            </a:r>
            <a:r>
              <a:rPr lang="en-US" dirty="0" err="1" smtClean="0">
                <a:cs typeface="Times New Roman" pitchFamily="18" charset="0"/>
              </a:rPr>
              <a:t>حدثت</a:t>
            </a:r>
            <a:r>
              <a:rPr lang="en-US" dirty="0" smtClean="0">
                <a:cs typeface="Times New Roman" pitchFamily="18" charset="0"/>
              </a:rPr>
              <a:t> </a:t>
            </a:r>
            <a:r>
              <a:rPr lang="en-US" dirty="0" err="1" smtClean="0">
                <a:cs typeface="Times New Roman" pitchFamily="18" charset="0"/>
              </a:rPr>
              <a:t>خلال</a:t>
            </a:r>
            <a:r>
              <a:rPr lang="en-US" dirty="0" smtClean="0">
                <a:cs typeface="Times New Roman" pitchFamily="18" charset="0"/>
              </a:rPr>
              <a:t> </a:t>
            </a:r>
            <a:r>
              <a:rPr lang="en-US" dirty="0" err="1" smtClean="0">
                <a:cs typeface="Times New Roman" pitchFamily="18" charset="0"/>
              </a:rPr>
              <a:t>الأزمة</a:t>
            </a:r>
            <a:r>
              <a:rPr lang="en-US" dirty="0" smtClean="0">
                <a:cs typeface="Times New Roman" pitchFamily="18" charset="0"/>
              </a:rPr>
              <a:t>.</a:t>
            </a:r>
            <a:endParaRPr lang="x-none" dirty="0" smtClean="0">
              <a:cs typeface="Times New Roman" pitchFamily="18" charset="0"/>
            </a:endParaRPr>
          </a:p>
          <a:p>
            <a:pPr marL="365125" indent="-255588" algn="just" rtl="1">
              <a:lnSpc>
                <a:spcPct val="80000"/>
              </a:lnSpc>
              <a:spcBef>
                <a:spcPts val="400"/>
              </a:spcBef>
              <a:buClr>
                <a:schemeClr val="accent1"/>
              </a:buClr>
              <a:buSzPct val="68000"/>
              <a:buFont typeface="Wingdings 3" pitchFamily="18" charset="2"/>
              <a:buChar char=""/>
            </a:pPr>
            <a:endParaRPr lang="x-none" dirty="0" smtClean="0">
              <a:cs typeface="Times New Roman" pitchFamily="18" charset="0"/>
            </a:endParaRPr>
          </a:p>
          <a:p>
            <a:pPr marL="365125" indent="-255588" algn="just" rtl="1">
              <a:lnSpc>
                <a:spcPct val="80000"/>
              </a:lnSpc>
              <a:spcBef>
                <a:spcPts val="400"/>
              </a:spcBef>
              <a:buClr>
                <a:schemeClr val="accent1"/>
              </a:buClr>
              <a:buSzPct val="68000"/>
              <a:buFont typeface="Wingdings 3" pitchFamily="18" charset="2"/>
              <a:buChar char=""/>
            </a:pPr>
            <a:r>
              <a:rPr lang="x-none" dirty="0" smtClean="0">
                <a:cs typeface="Times New Roman" pitchFamily="18" charset="0"/>
              </a:rPr>
              <a:t>حفاظك على الهدوء </a:t>
            </a:r>
            <a:r>
              <a:rPr lang="x-none" smtClean="0">
                <a:cs typeface="Times New Roman" pitchFamily="18" charset="0"/>
              </a:rPr>
              <a:t>والتفهم </a:t>
            </a:r>
            <a:r>
              <a:rPr lang="ar-LB" dirty="0" smtClean="0">
                <a:cs typeface="Times New Roman" pitchFamily="18" charset="0"/>
              </a:rPr>
              <a:t>يؤمن </a:t>
            </a:r>
            <a:r>
              <a:rPr lang="x-none" smtClean="0">
                <a:cs typeface="Times New Roman" pitchFamily="18" charset="0"/>
              </a:rPr>
              <a:t>الشعور </a:t>
            </a:r>
            <a:r>
              <a:rPr lang="x-none" dirty="0" smtClean="0">
                <a:cs typeface="Times New Roman" pitchFamily="18" charset="0"/>
              </a:rPr>
              <a:t>بالامن و الاحترام و الاهتمام لدى الاخر</a:t>
            </a:r>
            <a:r>
              <a:rPr lang="en-US" dirty="0" smtClean="0">
                <a:cs typeface="Times New Roman" pitchFamily="18" charset="0"/>
              </a:rPr>
              <a:t>.</a:t>
            </a:r>
          </a:p>
          <a:p>
            <a:pPr marL="365125" indent="-255588" algn="just" rtl="1">
              <a:lnSpc>
                <a:spcPct val="80000"/>
              </a:lnSpc>
              <a:spcBef>
                <a:spcPts val="400"/>
              </a:spcBef>
              <a:buClr>
                <a:schemeClr val="accent1"/>
              </a:buClr>
              <a:buSzPct val="68000"/>
              <a:buFont typeface="Wingdings 3" pitchFamily="18" charset="2"/>
              <a:buChar char=""/>
            </a:pPr>
            <a:endParaRPr lang="en-US" dirty="0">
              <a:cs typeface="Times New Roman" pitchFamily="18" charset="0"/>
            </a:endParaRPr>
          </a:p>
          <a:p>
            <a:pPr marL="365125" indent="-255588" algn="just" rtl="1">
              <a:lnSpc>
                <a:spcPct val="80000"/>
              </a:lnSpc>
              <a:spcBef>
                <a:spcPts val="400"/>
              </a:spcBef>
              <a:buClr>
                <a:schemeClr val="accent1"/>
              </a:buClr>
              <a:buSzPct val="68000"/>
              <a:buFont typeface="Wingdings 3" pitchFamily="18" charset="2"/>
              <a:buChar char=""/>
            </a:pPr>
            <a:r>
              <a:rPr lang="en-US" dirty="0" err="1" smtClean="0">
                <a:cs typeface="Times New Roman" pitchFamily="18" charset="0"/>
              </a:rPr>
              <a:t>اذا</a:t>
            </a:r>
            <a:r>
              <a:rPr lang="en-US" dirty="0" smtClean="0">
                <a:cs typeface="Times New Roman" pitchFamily="18" charset="0"/>
              </a:rPr>
              <a:t> </a:t>
            </a:r>
            <a:r>
              <a:rPr lang="en-US" dirty="0" err="1" smtClean="0">
                <a:cs typeface="Times New Roman" pitchFamily="18" charset="0"/>
              </a:rPr>
              <a:t>كان</a:t>
            </a:r>
            <a:r>
              <a:rPr lang="en-US" dirty="0" smtClean="0">
                <a:cs typeface="Times New Roman" pitchFamily="18" charset="0"/>
              </a:rPr>
              <a:t> </a:t>
            </a:r>
            <a:r>
              <a:rPr lang="x-none" dirty="0" smtClean="0">
                <a:cs typeface="Times New Roman" pitchFamily="18" charset="0"/>
              </a:rPr>
              <a:t>ال</a:t>
            </a:r>
            <a:r>
              <a:rPr lang="en-US" dirty="0" err="1" smtClean="0">
                <a:cs typeface="Times New Roman" pitchFamily="18" charset="0"/>
              </a:rPr>
              <a:t>شخص</a:t>
            </a:r>
            <a:r>
              <a:rPr lang="en-US" dirty="0" smtClean="0">
                <a:cs typeface="Times New Roman" pitchFamily="18" charset="0"/>
              </a:rPr>
              <a:t> </a:t>
            </a:r>
            <a:r>
              <a:rPr lang="en-US" dirty="0" err="1" smtClean="0">
                <a:cs typeface="Times New Roman" pitchFamily="18" charset="0"/>
              </a:rPr>
              <a:t>لا</a:t>
            </a:r>
            <a:r>
              <a:rPr lang="en-US" dirty="0" smtClean="0">
                <a:cs typeface="Times New Roman" pitchFamily="18" charset="0"/>
              </a:rPr>
              <a:t> </a:t>
            </a:r>
            <a:r>
              <a:rPr lang="x-none" dirty="0" smtClean="0">
                <a:cs typeface="Times New Roman" pitchFamily="18" charset="0"/>
              </a:rPr>
              <a:t>ي</a:t>
            </a:r>
            <a:r>
              <a:rPr lang="en-US" dirty="0" err="1" smtClean="0">
                <a:cs typeface="Times New Roman" pitchFamily="18" charset="0"/>
              </a:rPr>
              <a:t>ريد</a:t>
            </a:r>
            <a:r>
              <a:rPr lang="en-US" dirty="0" smtClean="0">
                <a:cs typeface="Times New Roman" pitchFamily="18" charset="0"/>
              </a:rPr>
              <a:t> </a:t>
            </a:r>
            <a:r>
              <a:rPr lang="x-none" dirty="0" smtClean="0">
                <a:cs typeface="Times New Roman" pitchFamily="18" charset="0"/>
              </a:rPr>
              <a:t>ال</a:t>
            </a:r>
            <a:r>
              <a:rPr lang="en-US" dirty="0" err="1" smtClean="0">
                <a:cs typeface="Times New Roman" pitchFamily="18" charset="0"/>
              </a:rPr>
              <a:t>تحدث</a:t>
            </a:r>
            <a:r>
              <a:rPr lang="en-US" dirty="0" smtClean="0">
                <a:cs typeface="Times New Roman" pitchFamily="18" charset="0"/>
              </a:rPr>
              <a:t>، </a:t>
            </a:r>
            <a:r>
              <a:rPr lang="x-none" dirty="0" smtClean="0">
                <a:cs typeface="Times New Roman" pitchFamily="18" charset="0"/>
              </a:rPr>
              <a:t>ف</a:t>
            </a:r>
            <a:r>
              <a:rPr lang="en-US" dirty="0" err="1" smtClean="0">
                <a:cs typeface="Times New Roman" pitchFamily="18" charset="0"/>
              </a:rPr>
              <a:t>وجودك</a:t>
            </a:r>
            <a:r>
              <a:rPr lang="en-US" dirty="0" smtClean="0">
                <a:cs typeface="Times New Roman" pitchFamily="18" charset="0"/>
              </a:rPr>
              <a:t> </a:t>
            </a:r>
            <a:r>
              <a:rPr lang="en-US" dirty="0" err="1" smtClean="0">
                <a:cs typeface="Times New Roman" pitchFamily="18" charset="0"/>
              </a:rPr>
              <a:t>اله</a:t>
            </a:r>
            <a:r>
              <a:rPr lang="x-none" dirty="0" smtClean="0">
                <a:cs typeface="Times New Roman" pitchFamily="18" charset="0"/>
              </a:rPr>
              <a:t>ا</a:t>
            </a:r>
            <a:r>
              <a:rPr lang="en-US" dirty="0" smtClean="0">
                <a:cs typeface="Times New Roman" pitchFamily="18" charset="0"/>
              </a:rPr>
              <a:t>د</a:t>
            </a:r>
            <a:r>
              <a:rPr lang="x-none" dirty="0" smtClean="0">
                <a:cs typeface="Times New Roman" pitchFamily="18" charset="0"/>
              </a:rPr>
              <a:t>ئ</a:t>
            </a:r>
            <a:r>
              <a:rPr lang="en-US" dirty="0" smtClean="0">
                <a:cs typeface="Times New Roman" pitchFamily="18" charset="0"/>
              </a:rPr>
              <a:t> </a:t>
            </a:r>
            <a:r>
              <a:rPr lang="en-US" dirty="0" err="1" smtClean="0">
                <a:cs typeface="Times New Roman" pitchFamily="18" charset="0"/>
              </a:rPr>
              <a:t>وتو</a:t>
            </a:r>
            <a:r>
              <a:rPr lang="x-none" dirty="0" smtClean="0">
                <a:cs typeface="Times New Roman" pitchFamily="18" charset="0"/>
              </a:rPr>
              <a:t>ا</a:t>
            </a:r>
            <a:r>
              <a:rPr lang="en-US" dirty="0" err="1" smtClean="0">
                <a:cs typeface="Times New Roman" pitchFamily="18" charset="0"/>
              </a:rPr>
              <a:t>فر</a:t>
            </a:r>
            <a:r>
              <a:rPr lang="x-none" dirty="0" smtClean="0">
                <a:cs typeface="Times New Roman" pitchFamily="18" charset="0"/>
              </a:rPr>
              <a:t>ك</a:t>
            </a:r>
            <a:r>
              <a:rPr lang="en-US" dirty="0" smtClean="0">
                <a:cs typeface="Times New Roman" pitchFamily="18" charset="0"/>
              </a:rPr>
              <a:t> </a:t>
            </a:r>
            <a:r>
              <a:rPr lang="x-none" dirty="0" smtClean="0">
                <a:cs typeface="Times New Roman" pitchFamily="18" charset="0"/>
              </a:rPr>
              <a:t>في حال</a:t>
            </a:r>
            <a:r>
              <a:rPr lang="en-US" dirty="0" smtClean="0">
                <a:cs typeface="Times New Roman" pitchFamily="18" charset="0"/>
              </a:rPr>
              <a:t> </a:t>
            </a:r>
            <a:r>
              <a:rPr lang="x-none" dirty="0" smtClean="0">
                <a:cs typeface="Times New Roman" pitchFamily="18" charset="0"/>
              </a:rPr>
              <a:t>ا</a:t>
            </a:r>
            <a:r>
              <a:rPr lang="en-US" dirty="0" smtClean="0">
                <a:cs typeface="Times New Roman" pitchFamily="18" charset="0"/>
              </a:rPr>
              <a:t>ر</a:t>
            </a:r>
            <a:r>
              <a:rPr lang="x-none" dirty="0" smtClean="0">
                <a:cs typeface="Times New Roman" pitchFamily="18" charset="0"/>
              </a:rPr>
              <a:t>اد المساعده</a:t>
            </a:r>
            <a:r>
              <a:rPr lang="en-US" dirty="0" smtClean="0">
                <a:cs typeface="Times New Roman" pitchFamily="18" charset="0"/>
              </a:rPr>
              <a:t> </a:t>
            </a:r>
            <a:r>
              <a:rPr lang="en-US" dirty="0" err="1" smtClean="0">
                <a:cs typeface="Times New Roman" pitchFamily="18" charset="0"/>
              </a:rPr>
              <a:t>في</a:t>
            </a:r>
            <a:r>
              <a:rPr lang="en-US" dirty="0" smtClean="0">
                <a:cs typeface="Times New Roman" pitchFamily="18" charset="0"/>
              </a:rPr>
              <a:t> </a:t>
            </a:r>
            <a:r>
              <a:rPr lang="en-US" dirty="0" err="1" smtClean="0">
                <a:cs typeface="Times New Roman" pitchFamily="18" charset="0"/>
              </a:rPr>
              <a:t>وقت</a:t>
            </a:r>
            <a:r>
              <a:rPr lang="en-US" dirty="0" smtClean="0">
                <a:cs typeface="Times New Roman" pitchFamily="18" charset="0"/>
              </a:rPr>
              <a:t> </a:t>
            </a:r>
            <a:r>
              <a:rPr lang="en-US" dirty="0" err="1" smtClean="0">
                <a:cs typeface="Times New Roman" pitchFamily="18" charset="0"/>
              </a:rPr>
              <a:t>لاحق</a:t>
            </a:r>
            <a:r>
              <a:rPr lang="en-US" dirty="0" smtClean="0">
                <a:cs typeface="Times New Roman" pitchFamily="18" charset="0"/>
              </a:rPr>
              <a:t> </a:t>
            </a:r>
            <a:r>
              <a:rPr lang="en-US" dirty="0" err="1" smtClean="0">
                <a:cs typeface="Times New Roman" pitchFamily="18" charset="0"/>
              </a:rPr>
              <a:t>قيم</a:t>
            </a:r>
            <a:r>
              <a:rPr lang="en-US" dirty="0" smtClean="0">
                <a:cs typeface="Times New Roman" pitchFamily="18" charset="0"/>
              </a:rPr>
              <a:t> </a:t>
            </a:r>
            <a:r>
              <a:rPr lang="en-US" dirty="0" err="1" smtClean="0">
                <a:cs typeface="Times New Roman" pitchFamily="18" charset="0"/>
              </a:rPr>
              <a:t>جدا</a:t>
            </a:r>
            <a:r>
              <a:rPr lang="en-US" dirty="0" smtClean="0">
                <a:cs typeface="Times New Roman" pitchFamily="18" charset="0"/>
              </a:rPr>
              <a:t>. </a:t>
            </a:r>
            <a:r>
              <a:rPr lang="x-none" dirty="0" smtClean="0">
                <a:cs typeface="Times New Roman" pitchFamily="18" charset="0"/>
              </a:rPr>
              <a:t>ب</a:t>
            </a:r>
            <a:r>
              <a:rPr lang="ar-LB" dirty="0" smtClean="0">
                <a:cs typeface="Times New Roman" pitchFamily="18" charset="0"/>
              </a:rPr>
              <a:t>إم</a:t>
            </a:r>
            <a:r>
              <a:rPr lang="en-US" dirty="0" smtClean="0">
                <a:cs typeface="Times New Roman" pitchFamily="18" charset="0"/>
              </a:rPr>
              <a:t>ك</a:t>
            </a:r>
            <a:r>
              <a:rPr lang="x-none" dirty="0" smtClean="0">
                <a:cs typeface="Times New Roman" pitchFamily="18" charset="0"/>
              </a:rPr>
              <a:t>ا</a:t>
            </a:r>
            <a:r>
              <a:rPr lang="en-US" dirty="0" smtClean="0">
                <a:cs typeface="Times New Roman" pitchFamily="18" charset="0"/>
              </a:rPr>
              <a:t>ن </a:t>
            </a:r>
            <a:r>
              <a:rPr lang="en-US" dirty="0" err="1" smtClean="0">
                <a:cs typeface="Times New Roman" pitchFamily="18" charset="0"/>
              </a:rPr>
              <a:t>المساعدة</a:t>
            </a:r>
            <a:r>
              <a:rPr lang="en-US" dirty="0" smtClean="0">
                <a:cs typeface="Times New Roman" pitchFamily="18" charset="0"/>
              </a:rPr>
              <a:t> </a:t>
            </a:r>
            <a:r>
              <a:rPr lang="en-US" dirty="0" err="1" smtClean="0">
                <a:cs typeface="Times New Roman" pitchFamily="18" charset="0"/>
              </a:rPr>
              <a:t>العملية</a:t>
            </a:r>
            <a:r>
              <a:rPr lang="en-US" dirty="0" smtClean="0">
                <a:cs typeface="Times New Roman" pitchFamily="18" charset="0"/>
              </a:rPr>
              <a:t> </a:t>
            </a:r>
            <a:r>
              <a:rPr lang="ar-AE" dirty="0" smtClean="0">
                <a:cs typeface="Times New Roman" pitchFamily="18" charset="0"/>
              </a:rPr>
              <a:t>(</a:t>
            </a:r>
            <a:r>
              <a:rPr lang="en-US" dirty="0" err="1" smtClean="0">
                <a:cs typeface="Times New Roman" pitchFamily="18" charset="0"/>
              </a:rPr>
              <a:t>وجبة</a:t>
            </a:r>
            <a:r>
              <a:rPr lang="en-US" dirty="0" smtClean="0">
                <a:cs typeface="Times New Roman" pitchFamily="18" charset="0"/>
              </a:rPr>
              <a:t> </a:t>
            </a:r>
            <a:r>
              <a:rPr lang="en-US" dirty="0" err="1" smtClean="0">
                <a:cs typeface="Times New Roman" pitchFamily="18" charset="0"/>
              </a:rPr>
              <a:t>طعام</a:t>
            </a:r>
            <a:r>
              <a:rPr lang="en-US" dirty="0" smtClean="0">
                <a:cs typeface="Times New Roman" pitchFamily="18" charset="0"/>
              </a:rPr>
              <a:t> </a:t>
            </a:r>
            <a:r>
              <a:rPr lang="x-none" dirty="0" smtClean="0">
                <a:cs typeface="Times New Roman" pitchFamily="18" charset="0"/>
              </a:rPr>
              <a:t>أ</a:t>
            </a:r>
            <a:r>
              <a:rPr lang="en-US" dirty="0" err="1" smtClean="0">
                <a:cs typeface="Times New Roman" pitchFamily="18" charset="0"/>
              </a:rPr>
              <a:t>والماء</a:t>
            </a:r>
            <a:r>
              <a:rPr lang="ar-AE" dirty="0" smtClean="0">
                <a:cs typeface="Times New Roman" pitchFamily="18" charset="0"/>
              </a:rPr>
              <a:t>)</a:t>
            </a:r>
            <a:r>
              <a:rPr lang="en-US" dirty="0" smtClean="0">
                <a:cs typeface="Times New Roman" pitchFamily="18" charset="0"/>
              </a:rPr>
              <a:t> </a:t>
            </a:r>
            <a:r>
              <a:rPr lang="ar-LB" dirty="0" smtClean="0">
                <a:cs typeface="Times New Roman" pitchFamily="18" charset="0"/>
              </a:rPr>
              <a:t>أن</a:t>
            </a:r>
            <a:r>
              <a:rPr lang="en-US" dirty="0" smtClean="0">
                <a:cs typeface="Times New Roman" pitchFamily="18" charset="0"/>
              </a:rPr>
              <a:t> </a:t>
            </a:r>
            <a:r>
              <a:rPr lang="ar-LB" dirty="0" smtClean="0">
                <a:cs typeface="Times New Roman" pitchFamily="18" charset="0"/>
              </a:rPr>
              <a:t>تكون</a:t>
            </a:r>
            <a:r>
              <a:rPr lang="en-US" dirty="0" smtClean="0">
                <a:cs typeface="Times New Roman" pitchFamily="18" charset="0"/>
              </a:rPr>
              <a:t> </a:t>
            </a:r>
            <a:r>
              <a:rPr lang="en-US" dirty="0" err="1" smtClean="0">
                <a:cs typeface="Times New Roman" pitchFamily="18" charset="0"/>
              </a:rPr>
              <a:t>مفيد</a:t>
            </a:r>
            <a:r>
              <a:rPr lang="ar-LB" dirty="0" smtClean="0">
                <a:cs typeface="Times New Roman" pitchFamily="18" charset="0"/>
              </a:rPr>
              <a:t>ة</a:t>
            </a:r>
            <a:r>
              <a:rPr lang="en-US" dirty="0" smtClean="0">
                <a:cs typeface="Times New Roman" pitchFamily="18" charset="0"/>
              </a:rPr>
              <a:t> </a:t>
            </a:r>
            <a:r>
              <a:rPr lang="en-US" dirty="0" err="1" smtClean="0">
                <a:cs typeface="Times New Roman" pitchFamily="18" charset="0"/>
              </a:rPr>
              <a:t>أيضا</a:t>
            </a:r>
            <a:r>
              <a:rPr lang="en-US" dirty="0" smtClean="0">
                <a:cs typeface="Times New Roman" pitchFamily="18" charset="0"/>
              </a:rPr>
              <a:t> </a:t>
            </a:r>
            <a:r>
              <a:rPr lang="en-US" dirty="0" err="1" smtClean="0">
                <a:cs typeface="Times New Roman" pitchFamily="18" charset="0"/>
              </a:rPr>
              <a:t>إذا</a:t>
            </a:r>
            <a:r>
              <a:rPr lang="en-US" dirty="0" smtClean="0">
                <a:cs typeface="Times New Roman" pitchFamily="18" charset="0"/>
              </a:rPr>
              <a:t> </a:t>
            </a:r>
            <a:r>
              <a:rPr lang="en-US" dirty="0" err="1" smtClean="0">
                <a:cs typeface="Times New Roman" pitchFamily="18" charset="0"/>
              </a:rPr>
              <a:t>كانت</a:t>
            </a:r>
            <a:r>
              <a:rPr lang="en-US" dirty="0" smtClean="0">
                <a:cs typeface="Times New Roman" pitchFamily="18" charset="0"/>
              </a:rPr>
              <a:t> </a:t>
            </a:r>
            <a:r>
              <a:rPr lang="en-US" dirty="0" err="1" smtClean="0">
                <a:cs typeface="Times New Roman" pitchFamily="18" charset="0"/>
              </a:rPr>
              <a:t>متوفرة</a:t>
            </a:r>
            <a:r>
              <a:rPr lang="en-US" dirty="0" smtClean="0">
                <a:cs typeface="Times New Roman" pitchFamily="18" charset="0"/>
              </a:rPr>
              <a:t>.</a:t>
            </a:r>
          </a:p>
          <a:p>
            <a:pPr marL="365125" indent="-255588" algn="just" rtl="1">
              <a:lnSpc>
                <a:spcPct val="80000"/>
              </a:lnSpc>
              <a:spcBef>
                <a:spcPts val="400"/>
              </a:spcBef>
              <a:buClr>
                <a:schemeClr val="accent1"/>
              </a:buClr>
              <a:buSzPct val="68000"/>
              <a:buFont typeface="Wingdings 3" pitchFamily="18" charset="2"/>
              <a:buChar char=""/>
            </a:pPr>
            <a:r>
              <a:rPr lang="ar-LB" dirty="0" smtClean="0">
                <a:cs typeface="Times New Roman" pitchFamily="18" charset="0"/>
              </a:rPr>
              <a:t>تذكر أن لكل ثقافة طريقتها في التواصل.</a:t>
            </a:r>
            <a:endParaRPr lang="en-US" dirty="0" smtClean="0">
              <a:cs typeface="Times New Roman" pitchFamily="18" charset="0"/>
            </a:endParaRPr>
          </a:p>
        </p:txBody>
      </p:sp>
    </p:spTree>
    <p:extLst>
      <p:ext uri="{BB962C8B-B14F-4D97-AF65-F5344CB8AC3E}">
        <p14:creationId xmlns:p14="http://schemas.microsoft.com/office/powerpoint/2010/main" xmlns="" xmlns:mv="urn:schemas-microsoft-com:mac:vml" xmlns:mc="http://schemas.openxmlformats.org/markup-compatibility/2006" val="42834041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4648200" cy="5181600"/>
          </a:xfrm>
        </p:spPr>
        <p:txBody>
          <a:bodyPr>
            <a:normAutofit fontScale="92500" lnSpcReduction="10000"/>
          </a:bodyPr>
          <a:lstStyle/>
          <a:p>
            <a:pPr lvl="1" algn="l" rtl="0">
              <a:spcAft>
                <a:spcPts val="600"/>
              </a:spcAft>
            </a:pPr>
            <a:r>
              <a:rPr lang="en-US" dirty="0"/>
              <a:t>Face the speaker but it can help to sit in an L shape (to avoid confrontational stance)</a:t>
            </a:r>
          </a:p>
          <a:p>
            <a:pPr lvl="1" algn="l" rtl="0">
              <a:spcAft>
                <a:spcPts val="600"/>
              </a:spcAft>
            </a:pPr>
            <a:r>
              <a:rPr lang="en-US" dirty="0"/>
              <a:t>Display an open posture</a:t>
            </a:r>
            <a:endParaRPr lang="en-US" dirty="0" smtClean="0"/>
          </a:p>
          <a:p>
            <a:pPr lvl="1" algn="l" rtl="0">
              <a:spcAft>
                <a:spcPts val="600"/>
              </a:spcAft>
            </a:pPr>
            <a:r>
              <a:rPr lang="en-US" dirty="0" smtClean="0"/>
              <a:t>Stay near the person, but keep </a:t>
            </a:r>
            <a:r>
              <a:rPr lang="en-US" dirty="0"/>
              <a:t>an appropriate distance</a:t>
            </a:r>
          </a:p>
          <a:p>
            <a:pPr lvl="1" algn="l" rtl="0">
              <a:spcAft>
                <a:spcPts val="600"/>
              </a:spcAft>
            </a:pPr>
            <a:r>
              <a:rPr lang="en-US" dirty="0"/>
              <a:t>Frequent and soft eye contact</a:t>
            </a:r>
            <a:endParaRPr lang="en-US" dirty="0" smtClean="0"/>
          </a:p>
          <a:p>
            <a:pPr lvl="1" algn="l" rtl="0">
              <a:spcAft>
                <a:spcPts val="600"/>
              </a:spcAft>
            </a:pPr>
            <a:r>
              <a:rPr lang="en-US" dirty="0" smtClean="0"/>
              <a:t>Facial </a:t>
            </a:r>
            <a:r>
              <a:rPr lang="en-US" dirty="0"/>
              <a:t>expressions/reaction should match to emotions of what person is saying</a:t>
            </a:r>
          </a:p>
          <a:p>
            <a:pPr lvl="1" algn="l" rtl="0">
              <a:spcAft>
                <a:spcPts val="600"/>
              </a:spcAft>
            </a:pPr>
            <a:endParaRPr lang="en-US" dirty="0"/>
          </a:p>
          <a:p>
            <a:pPr lvl="1" algn="ctr" rtl="0">
              <a:spcAft>
                <a:spcPts val="600"/>
              </a:spcAft>
            </a:pPr>
            <a:r>
              <a:rPr lang="en-US" i="1" dirty="0"/>
              <a:t>Words alone have no meaning, people put meaning into </a:t>
            </a:r>
            <a:r>
              <a:rPr lang="en-US" i="1" dirty="0" smtClean="0"/>
              <a:t>word</a:t>
            </a:r>
          </a:p>
        </p:txBody>
      </p:sp>
      <p:sp>
        <p:nvSpPr>
          <p:cNvPr id="10243" name="Rectangle 3"/>
          <p:cNvSpPr>
            <a:spLocks noGrp="1" noChangeArrowheads="1"/>
          </p:cNvSpPr>
          <p:nvPr>
            <p:ph type="body" idx="4294967295"/>
          </p:nvPr>
        </p:nvSpPr>
        <p:spPr>
          <a:xfrm>
            <a:off x="0" y="381000"/>
            <a:ext cx="7086600" cy="658813"/>
          </a:xfrm>
        </p:spPr>
        <p:txBody>
          <a:bodyPr>
            <a:noAutofit/>
          </a:bodyPr>
          <a:lstStyle/>
          <a:p>
            <a:pPr lvl="1" algn="l" rtl="0">
              <a:buNone/>
            </a:pPr>
            <a:r>
              <a:rPr lang="en-US" sz="2800" dirty="0"/>
              <a:t>Good Non-Verbal Communication</a:t>
            </a:r>
            <a:endParaRPr lang="en-US" sz="2800" i="1" dirty="0" smtClean="0"/>
          </a:p>
        </p:txBody>
      </p:sp>
      <p:sp>
        <p:nvSpPr>
          <p:cNvPr id="3" name="Text Placeholder 2"/>
          <p:cNvSpPr>
            <a:spLocks noGrp="1"/>
          </p:cNvSpPr>
          <p:nvPr>
            <p:ph type="body" sz="half" idx="4294967295"/>
          </p:nvPr>
        </p:nvSpPr>
        <p:spPr>
          <a:xfrm>
            <a:off x="5102225" y="838200"/>
            <a:ext cx="4041775" cy="654050"/>
          </a:xfrm>
        </p:spPr>
        <p:txBody>
          <a:bodyPr>
            <a:normAutofit fontScale="92500"/>
          </a:bodyPr>
          <a:lstStyle/>
          <a:p>
            <a:pPr algn="r" rtl="1">
              <a:buNone/>
            </a:pPr>
            <a:r>
              <a:rPr lang="x-none" dirty="0" smtClean="0"/>
              <a:t>بعض مهارات </a:t>
            </a:r>
            <a:r>
              <a:rPr lang="x-none" smtClean="0"/>
              <a:t>التواصل غير </a:t>
            </a:r>
            <a:r>
              <a:rPr lang="ar-LB" dirty="0" smtClean="0"/>
              <a:t>ال</a:t>
            </a:r>
            <a:r>
              <a:rPr lang="x-none" smtClean="0"/>
              <a:t>لفظية</a:t>
            </a:r>
            <a:endParaRPr lang="x-none" dirty="0"/>
          </a:p>
        </p:txBody>
      </p:sp>
      <p:sp>
        <p:nvSpPr>
          <p:cNvPr id="4" name="Content Placeholder 3"/>
          <p:cNvSpPr>
            <a:spLocks noGrp="1"/>
          </p:cNvSpPr>
          <p:nvPr>
            <p:ph sz="quarter" idx="4294967295"/>
          </p:nvPr>
        </p:nvSpPr>
        <p:spPr>
          <a:xfrm>
            <a:off x="5102225" y="1676400"/>
            <a:ext cx="4041775" cy="4648200"/>
          </a:xfrm>
        </p:spPr>
        <p:txBody>
          <a:bodyPr>
            <a:normAutofit fontScale="85000" lnSpcReduction="10000"/>
          </a:bodyPr>
          <a:lstStyle/>
          <a:p>
            <a:pPr algn="r" rtl="1"/>
            <a:r>
              <a:rPr lang="x-none" dirty="0" smtClean="0"/>
              <a:t>واجه المتحدث </a:t>
            </a:r>
            <a:r>
              <a:rPr lang="x-none" smtClean="0"/>
              <a:t>, </a:t>
            </a:r>
            <a:r>
              <a:rPr lang="ar-LB" dirty="0" smtClean="0"/>
              <a:t>وقد </a:t>
            </a:r>
            <a:r>
              <a:rPr lang="x-none" smtClean="0"/>
              <a:t>ي</a:t>
            </a:r>
            <a:r>
              <a:rPr lang="ar-LB" dirty="0" smtClean="0"/>
              <a:t>كون مفيدا</a:t>
            </a:r>
            <a:r>
              <a:rPr lang="x-none" smtClean="0"/>
              <a:t> </a:t>
            </a:r>
            <a:r>
              <a:rPr lang="x-none" dirty="0" smtClean="0"/>
              <a:t>اذا جلست في </a:t>
            </a:r>
            <a:r>
              <a:rPr lang="x-none" smtClean="0"/>
              <a:t>وضع حرف</a:t>
            </a:r>
            <a:r>
              <a:rPr lang="en-US" dirty="0" smtClean="0"/>
              <a:t>L  </a:t>
            </a:r>
            <a:r>
              <a:rPr lang="ar-LB" dirty="0" smtClean="0"/>
              <a:t>ل</a:t>
            </a:r>
            <a:r>
              <a:rPr lang="x-none" smtClean="0"/>
              <a:t>تجنب وضع المواجهة.</a:t>
            </a:r>
            <a:endParaRPr lang="x-none" dirty="0" smtClean="0"/>
          </a:p>
          <a:p>
            <a:pPr algn="r" rtl="1"/>
            <a:r>
              <a:rPr lang="x-none" dirty="0" smtClean="0"/>
              <a:t>اتخذ وضعية مفتوحة .</a:t>
            </a:r>
          </a:p>
          <a:p>
            <a:pPr algn="r" rtl="1"/>
            <a:r>
              <a:rPr lang="ar-LB" dirty="0" smtClean="0"/>
              <a:t>ابقى الى جانب الشخص ولكن </a:t>
            </a:r>
            <a:r>
              <a:rPr lang="x-none" smtClean="0"/>
              <a:t>حافظ </a:t>
            </a:r>
            <a:r>
              <a:rPr lang="x-none" dirty="0" smtClean="0"/>
              <a:t>على مسافة مناسبة.</a:t>
            </a:r>
          </a:p>
          <a:p>
            <a:pPr algn="r" rtl="1"/>
            <a:r>
              <a:rPr lang="x-none" dirty="0" smtClean="0"/>
              <a:t>تواصل بصري متكرر و مريح.</a:t>
            </a:r>
          </a:p>
          <a:p>
            <a:pPr algn="r" rtl="1"/>
            <a:r>
              <a:rPr lang="x-none" dirty="0" smtClean="0"/>
              <a:t>حافظ على هدوئك واسترخائك.</a:t>
            </a:r>
          </a:p>
          <a:p>
            <a:pPr algn="r" rtl="1"/>
            <a:r>
              <a:rPr lang="x-none" dirty="0" smtClean="0"/>
              <a:t>تعابير الوجه و ردود الفعل يجب </a:t>
            </a:r>
            <a:r>
              <a:rPr lang="x-none" smtClean="0"/>
              <a:t>ان ت</a:t>
            </a:r>
            <a:r>
              <a:rPr lang="ar-LB" dirty="0" smtClean="0"/>
              <a:t>ت</a:t>
            </a:r>
            <a:r>
              <a:rPr lang="x-none" smtClean="0"/>
              <a:t>طابق</a:t>
            </a:r>
            <a:r>
              <a:rPr lang="ar-LB" dirty="0" smtClean="0"/>
              <a:t> مع </a:t>
            </a:r>
            <a:r>
              <a:rPr lang="x-none" smtClean="0"/>
              <a:t>مشاعر </a:t>
            </a:r>
            <a:r>
              <a:rPr lang="x-none" dirty="0" smtClean="0"/>
              <a:t>الشخص المتحدث.</a:t>
            </a:r>
          </a:p>
          <a:p>
            <a:pPr algn="r" rtl="1"/>
            <a:endParaRPr lang="x-none" dirty="0"/>
          </a:p>
          <a:p>
            <a:pPr algn="r" rtl="1"/>
            <a:r>
              <a:rPr lang="x-none" dirty="0" smtClean="0"/>
              <a:t>الكلمات  وحدها لا معنى لها , ولكن الاشخاص يضفون المعاني للكلمات .</a:t>
            </a:r>
          </a:p>
          <a:p>
            <a:endParaRPr lang="x-none" dirty="0"/>
          </a:p>
        </p:txBody>
      </p:sp>
    </p:spTree>
    <p:extLst>
      <p:ext uri="{BB962C8B-B14F-4D97-AF65-F5344CB8AC3E}">
        <p14:creationId xmlns:p14="http://schemas.microsoft.com/office/powerpoint/2010/main" xmlns="" xmlns:mv="urn:schemas-microsoft-com:mac:vml" xmlns:mc="http://schemas.openxmlformats.org/markup-compatibility/2006" val="1436874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81000" y="1219200"/>
            <a:ext cx="4648200" cy="5181600"/>
          </a:xfrm>
        </p:spPr>
        <p:txBody>
          <a:bodyPr>
            <a:noAutofit/>
          </a:bodyPr>
          <a:lstStyle/>
          <a:p>
            <a:pPr algn="l" rtl="0">
              <a:buNone/>
            </a:pPr>
            <a:endParaRPr lang="en-US" sz="1800" dirty="0"/>
          </a:p>
          <a:p>
            <a:pPr algn="l" rtl="0"/>
            <a:r>
              <a:rPr lang="en-US" sz="1800" dirty="0"/>
              <a:t>Seek to understand first, then to be understood</a:t>
            </a:r>
          </a:p>
          <a:p>
            <a:pPr algn="l" rtl="0"/>
            <a:r>
              <a:rPr lang="en-US" sz="1800" dirty="0"/>
              <a:t>Concentrate on what is being said</a:t>
            </a:r>
          </a:p>
          <a:p>
            <a:pPr algn="l" rtl="0"/>
            <a:r>
              <a:rPr lang="en-US" sz="1800" dirty="0"/>
              <a:t>Be an active listener (nod, affirm)</a:t>
            </a:r>
          </a:p>
          <a:p>
            <a:pPr algn="l" rtl="0"/>
            <a:r>
              <a:rPr lang="en-US" sz="1800" dirty="0"/>
              <a:t>Paraphrase</a:t>
            </a:r>
            <a:endParaRPr lang="en-US" sz="1800" dirty="0" smtClean="0"/>
          </a:p>
          <a:p>
            <a:pPr algn="l" rtl="0"/>
            <a:r>
              <a:rPr lang="en-US" sz="1800" dirty="0" smtClean="0"/>
              <a:t>Avoid </a:t>
            </a:r>
            <a:r>
              <a:rPr lang="en-US" sz="1800" dirty="0"/>
              <a:t>expressions of approval or disapproval</a:t>
            </a:r>
          </a:p>
          <a:p>
            <a:pPr algn="l" rtl="0"/>
            <a:r>
              <a:rPr lang="en-US" sz="1800" dirty="0"/>
              <a:t>Listen and look for feelings</a:t>
            </a:r>
          </a:p>
          <a:p>
            <a:pPr algn="l" rtl="0">
              <a:lnSpc>
                <a:spcPct val="90000"/>
              </a:lnSpc>
            </a:pPr>
            <a:r>
              <a:rPr lang="en-US" sz="1800" dirty="0"/>
              <a:t>Pause to think before answering</a:t>
            </a:r>
          </a:p>
          <a:p>
            <a:pPr algn="l" rtl="0">
              <a:lnSpc>
                <a:spcPct val="90000"/>
              </a:lnSpc>
            </a:pPr>
            <a:r>
              <a:rPr lang="en-US" sz="1800" dirty="0"/>
              <a:t>Use clarifying questions and </a:t>
            </a:r>
            <a:r>
              <a:rPr lang="en-US" sz="1800" dirty="0" smtClean="0"/>
              <a:t>statements</a:t>
            </a:r>
          </a:p>
          <a:p>
            <a:pPr lvl="1">
              <a:lnSpc>
                <a:spcPct val="90000"/>
              </a:lnSpc>
            </a:pPr>
            <a:r>
              <a:rPr lang="en-US" altLang="ja-JP" sz="1400" dirty="0" smtClean="0"/>
              <a:t>Acknowledge and reflect back how they are feeling  </a:t>
            </a:r>
            <a:r>
              <a:rPr lang="en-US" altLang="ja-JP" sz="1400" i="1" dirty="0" smtClean="0"/>
              <a:t>“It sounds like this was very stressful for you….”</a:t>
            </a:r>
            <a:endParaRPr lang="en-US" altLang="ja-JP" sz="1400" dirty="0" smtClean="0"/>
          </a:p>
          <a:p>
            <a:pPr lvl="1">
              <a:lnSpc>
                <a:spcPct val="90000"/>
              </a:lnSpc>
            </a:pPr>
            <a:r>
              <a:rPr lang="en-US" altLang="ja-JP" sz="1400" dirty="0" smtClean="0"/>
              <a:t>Acknowledge the person’s strengths and self-efficacy. “It’s really great how you made your own shelter… you are very resourceful. “ </a:t>
            </a:r>
            <a:endParaRPr lang="en-US" sz="1400" dirty="0" smtClean="0"/>
          </a:p>
          <a:p>
            <a:endParaRPr lang="x-none" sz="1800" dirty="0"/>
          </a:p>
        </p:txBody>
      </p:sp>
      <p:sp>
        <p:nvSpPr>
          <p:cNvPr id="7" name="Content Placeholder 6"/>
          <p:cNvSpPr>
            <a:spLocks noGrp="1"/>
          </p:cNvSpPr>
          <p:nvPr>
            <p:ph sz="quarter" idx="4"/>
          </p:nvPr>
        </p:nvSpPr>
        <p:spPr>
          <a:xfrm>
            <a:off x="4876800" y="1676400"/>
            <a:ext cx="4041775" cy="4648200"/>
          </a:xfrm>
        </p:spPr>
        <p:txBody>
          <a:bodyPr>
            <a:normAutofit fontScale="92500" lnSpcReduction="20000"/>
          </a:bodyPr>
          <a:lstStyle/>
          <a:p>
            <a:pPr algn="r" rtl="1"/>
            <a:r>
              <a:rPr lang="ar-LB" dirty="0" smtClean="0"/>
              <a:t>اسعى </a:t>
            </a:r>
            <a:r>
              <a:rPr lang="x-none" smtClean="0"/>
              <a:t>ان </a:t>
            </a:r>
            <a:r>
              <a:rPr lang="x-none" dirty="0" smtClean="0"/>
              <a:t>تفهم </a:t>
            </a:r>
            <a:r>
              <a:rPr lang="x-none" smtClean="0"/>
              <a:t>الشخص اولا</a:t>
            </a:r>
            <a:r>
              <a:rPr lang="ar-LB" dirty="0" smtClean="0"/>
              <a:t> و</a:t>
            </a:r>
            <a:r>
              <a:rPr lang="x-none" smtClean="0"/>
              <a:t>بعدها </a:t>
            </a:r>
            <a:r>
              <a:rPr lang="x-none" dirty="0" smtClean="0"/>
              <a:t>ان يفهمك الاخر.</a:t>
            </a:r>
          </a:p>
          <a:p>
            <a:pPr algn="r" rtl="1"/>
            <a:r>
              <a:rPr lang="x-none" dirty="0" smtClean="0"/>
              <a:t>التركيز على الحديث.</a:t>
            </a:r>
          </a:p>
          <a:p>
            <a:pPr algn="r" rtl="1"/>
            <a:r>
              <a:rPr lang="x-none" smtClean="0"/>
              <a:t>كن مستمع</a:t>
            </a:r>
            <a:r>
              <a:rPr lang="ar-LB" dirty="0" smtClean="0"/>
              <a:t>ا</a:t>
            </a:r>
            <a:r>
              <a:rPr lang="x-none" smtClean="0"/>
              <a:t> جيد</a:t>
            </a:r>
            <a:r>
              <a:rPr lang="ar-LB" dirty="0" smtClean="0"/>
              <a:t>ا</a:t>
            </a:r>
            <a:r>
              <a:rPr lang="x-none" smtClean="0"/>
              <a:t> وفعال</a:t>
            </a:r>
            <a:r>
              <a:rPr lang="ar-LB" dirty="0" smtClean="0"/>
              <a:t>ا(</a:t>
            </a:r>
            <a:r>
              <a:rPr lang="x-none" smtClean="0"/>
              <a:t> الايماء </a:t>
            </a:r>
            <a:r>
              <a:rPr lang="ar-LB" dirty="0" smtClean="0"/>
              <a:t>والتأكيد )</a:t>
            </a:r>
          </a:p>
          <a:p>
            <a:pPr algn="r" rtl="1"/>
            <a:r>
              <a:rPr lang="ar-LB" dirty="0" smtClean="0"/>
              <a:t>إعادة صياغة الحديث</a:t>
            </a:r>
          </a:p>
          <a:p>
            <a:pPr algn="r" rtl="1"/>
            <a:r>
              <a:rPr lang="ar-LB" dirty="0" smtClean="0"/>
              <a:t>تفادى تعابير الموافقة أو عدم الموافقة</a:t>
            </a:r>
          </a:p>
          <a:p>
            <a:pPr algn="r" rtl="1"/>
            <a:r>
              <a:rPr lang="x-none" smtClean="0"/>
              <a:t>استمع </a:t>
            </a:r>
            <a:r>
              <a:rPr lang="x-none" dirty="0" smtClean="0"/>
              <a:t>وابحث عن المشاعر.</a:t>
            </a:r>
          </a:p>
          <a:p>
            <a:pPr algn="r" rtl="1"/>
            <a:r>
              <a:rPr lang="ar-LB" dirty="0" smtClean="0"/>
              <a:t>فكر قبل أن </a:t>
            </a:r>
            <a:r>
              <a:rPr lang="x-none" smtClean="0"/>
              <a:t>تتسرع بإعطاء اجابات.</a:t>
            </a:r>
            <a:endParaRPr lang="x-none" dirty="0" smtClean="0"/>
          </a:p>
          <a:p>
            <a:pPr algn="r" rtl="1"/>
            <a:r>
              <a:rPr lang="x-none" dirty="0" smtClean="0"/>
              <a:t>استخدم </a:t>
            </a:r>
            <a:r>
              <a:rPr lang="x-none" smtClean="0"/>
              <a:t>اسئلة وجمل </a:t>
            </a:r>
            <a:r>
              <a:rPr lang="x-none" dirty="0" smtClean="0"/>
              <a:t>توضيحية .</a:t>
            </a:r>
            <a:endParaRPr lang="en-US" dirty="0" smtClean="0"/>
          </a:p>
          <a:p>
            <a:pPr marL="620713" lvl="1" algn="just" rtl="1">
              <a:lnSpc>
                <a:spcPct val="80000"/>
              </a:lnSpc>
              <a:spcBef>
                <a:spcPts val="325"/>
              </a:spcBef>
              <a:buFont typeface="Verdana" pitchFamily="34" charset="0"/>
              <a:buChar char="◦"/>
            </a:pPr>
            <a:endParaRPr lang="x-none" dirty="0" smtClean="0">
              <a:cs typeface="Times New Roman" pitchFamily="18" charset="0"/>
            </a:endParaRPr>
          </a:p>
          <a:p>
            <a:pPr marL="620713" lvl="1" algn="just" rtl="1">
              <a:lnSpc>
                <a:spcPct val="80000"/>
              </a:lnSpc>
              <a:spcBef>
                <a:spcPts val="325"/>
              </a:spcBef>
              <a:buFont typeface="Courier New"/>
              <a:buChar char="o"/>
            </a:pPr>
            <a:r>
              <a:rPr lang="x-none" dirty="0" smtClean="0">
                <a:cs typeface="Times New Roman" pitchFamily="18" charset="0"/>
              </a:rPr>
              <a:t>معرفة</a:t>
            </a:r>
            <a:r>
              <a:rPr lang="en-US" dirty="0" smtClean="0">
                <a:cs typeface="Times New Roman" pitchFamily="18" charset="0"/>
              </a:rPr>
              <a:t> </a:t>
            </a:r>
            <a:r>
              <a:rPr lang="x-none" dirty="0" smtClean="0">
                <a:cs typeface="Times New Roman" pitchFamily="18" charset="0"/>
              </a:rPr>
              <a:t>كيفية</a:t>
            </a:r>
            <a:r>
              <a:rPr lang="en-US" dirty="0" smtClean="0">
                <a:cs typeface="Times New Roman" pitchFamily="18" charset="0"/>
              </a:rPr>
              <a:t> </a:t>
            </a:r>
            <a:r>
              <a:rPr lang="en-US" dirty="0" err="1" smtClean="0">
                <a:cs typeface="Times New Roman" pitchFamily="18" charset="0"/>
              </a:rPr>
              <a:t>شعو</a:t>
            </a:r>
            <a:r>
              <a:rPr lang="x-none" dirty="0" smtClean="0">
                <a:cs typeface="Times New Roman" pitchFamily="18" charset="0"/>
              </a:rPr>
              <a:t>رهم</a:t>
            </a:r>
            <a:r>
              <a:rPr lang="ar-AE" dirty="0" smtClean="0">
                <a:cs typeface="Times New Roman" pitchFamily="18" charset="0"/>
              </a:rPr>
              <a:t> </a:t>
            </a:r>
            <a:r>
              <a:rPr lang="en-US" dirty="0" err="1" smtClean="0">
                <a:cs typeface="Times New Roman" pitchFamily="18" charset="0"/>
              </a:rPr>
              <a:t>و</a:t>
            </a:r>
            <a:r>
              <a:rPr lang="ar-LB" dirty="0" smtClean="0">
                <a:cs typeface="Times New Roman" pitchFamily="18" charset="0"/>
              </a:rPr>
              <a:t>عكس ذلك الشعور ب</a:t>
            </a:r>
            <a:r>
              <a:rPr lang="x-none" dirty="0" smtClean="0">
                <a:cs typeface="Times New Roman" pitchFamily="18" charset="0"/>
              </a:rPr>
              <a:t>ال</a:t>
            </a:r>
            <a:r>
              <a:rPr lang="en-US" dirty="0" err="1" smtClean="0">
                <a:cs typeface="Times New Roman" pitchFamily="18" charset="0"/>
              </a:rPr>
              <a:t>ق</a:t>
            </a:r>
            <a:r>
              <a:rPr lang="x-none" dirty="0" smtClean="0">
                <a:cs typeface="Times New Roman" pitchFamily="18" charset="0"/>
              </a:rPr>
              <a:t>و</a:t>
            </a:r>
            <a:r>
              <a:rPr lang="en-US" dirty="0" smtClean="0">
                <a:cs typeface="Times New Roman" pitchFamily="18" charset="0"/>
              </a:rPr>
              <a:t>ل "</a:t>
            </a:r>
            <a:r>
              <a:rPr lang="en-US" dirty="0" err="1" smtClean="0">
                <a:cs typeface="Times New Roman" pitchFamily="18" charset="0"/>
              </a:rPr>
              <a:t>يبدو</a:t>
            </a:r>
            <a:r>
              <a:rPr lang="en-US" dirty="0" smtClean="0">
                <a:cs typeface="Times New Roman" pitchFamily="18" charset="0"/>
              </a:rPr>
              <a:t> </a:t>
            </a:r>
            <a:r>
              <a:rPr lang="en-US" dirty="0" err="1" smtClean="0">
                <a:cs typeface="Times New Roman" pitchFamily="18" charset="0"/>
              </a:rPr>
              <a:t>هذا</a:t>
            </a:r>
            <a:r>
              <a:rPr lang="ar-LB" dirty="0" smtClean="0">
                <a:cs typeface="Times New Roman" pitchFamily="18" charset="0"/>
              </a:rPr>
              <a:t> الأمر كان </a:t>
            </a:r>
            <a:r>
              <a:rPr lang="en-US" dirty="0" err="1" smtClean="0">
                <a:cs typeface="Times New Roman" pitchFamily="18" charset="0"/>
              </a:rPr>
              <a:t>مرهق</a:t>
            </a:r>
            <a:r>
              <a:rPr lang="x-none" dirty="0" smtClean="0">
                <a:cs typeface="Times New Roman" pitchFamily="18" charset="0"/>
              </a:rPr>
              <a:t>ا</a:t>
            </a:r>
            <a:r>
              <a:rPr lang="en-US" dirty="0" smtClean="0">
                <a:cs typeface="Times New Roman" pitchFamily="18" charset="0"/>
              </a:rPr>
              <a:t> </a:t>
            </a:r>
            <a:r>
              <a:rPr lang="en-US" dirty="0" err="1" smtClean="0">
                <a:cs typeface="Times New Roman" pitchFamily="18" charset="0"/>
              </a:rPr>
              <a:t>جدا</a:t>
            </a:r>
            <a:r>
              <a:rPr lang="en-US" dirty="0" smtClean="0">
                <a:cs typeface="Times New Roman" pitchFamily="18" charset="0"/>
              </a:rPr>
              <a:t> </a:t>
            </a:r>
            <a:r>
              <a:rPr lang="en-US" dirty="0" err="1" smtClean="0">
                <a:cs typeface="Times New Roman" pitchFamily="18" charset="0"/>
              </a:rPr>
              <a:t>بالنسبة</a:t>
            </a:r>
            <a:r>
              <a:rPr lang="en-US" dirty="0" smtClean="0">
                <a:cs typeface="Times New Roman" pitchFamily="18" charset="0"/>
              </a:rPr>
              <a:t> </a:t>
            </a:r>
            <a:r>
              <a:rPr lang="en-US" dirty="0" err="1" smtClean="0">
                <a:cs typeface="Times New Roman" pitchFamily="18" charset="0"/>
              </a:rPr>
              <a:t>لك</a:t>
            </a:r>
            <a:r>
              <a:rPr lang="en-US" dirty="0" smtClean="0">
                <a:cs typeface="Times New Roman" pitchFamily="18" charset="0"/>
              </a:rPr>
              <a:t>”</a:t>
            </a:r>
          </a:p>
          <a:p>
            <a:pPr marL="620713" lvl="1" algn="just" rtl="1">
              <a:lnSpc>
                <a:spcPct val="80000"/>
              </a:lnSpc>
              <a:spcBef>
                <a:spcPts val="325"/>
              </a:spcBef>
              <a:buFont typeface="Courier New"/>
              <a:buChar char="o"/>
            </a:pPr>
            <a:endParaRPr lang="x-none" dirty="0" smtClean="0">
              <a:cs typeface="Times New Roman" pitchFamily="18" charset="0"/>
            </a:endParaRPr>
          </a:p>
          <a:p>
            <a:pPr marL="620713" lvl="1" algn="just" rtl="1">
              <a:lnSpc>
                <a:spcPct val="80000"/>
              </a:lnSpc>
              <a:spcBef>
                <a:spcPts val="325"/>
              </a:spcBef>
              <a:buFont typeface="Courier New"/>
              <a:buChar char="o"/>
            </a:pPr>
            <a:r>
              <a:rPr lang="ar-LB" dirty="0" smtClean="0">
                <a:cs typeface="Times New Roman" pitchFamily="18" charset="0"/>
              </a:rPr>
              <a:t>اعترف</a:t>
            </a:r>
            <a:r>
              <a:rPr lang="en-US" dirty="0" smtClean="0">
                <a:cs typeface="Times New Roman" pitchFamily="18" charset="0"/>
              </a:rPr>
              <a:t> </a:t>
            </a:r>
            <a:r>
              <a:rPr lang="ar-AE" dirty="0" smtClean="0">
                <a:cs typeface="Times New Roman" pitchFamily="18" charset="0"/>
              </a:rPr>
              <a:t>بنقاط قوة الشخص </a:t>
            </a:r>
            <a:r>
              <a:rPr lang="en-US" dirty="0" err="1" smtClean="0">
                <a:cs typeface="Times New Roman" pitchFamily="18" charset="0"/>
              </a:rPr>
              <a:t>والكفاءة</a:t>
            </a:r>
            <a:r>
              <a:rPr lang="en-US" dirty="0" smtClean="0">
                <a:cs typeface="Times New Roman" pitchFamily="18" charset="0"/>
              </a:rPr>
              <a:t> </a:t>
            </a:r>
            <a:r>
              <a:rPr lang="en-US" dirty="0" err="1" smtClean="0">
                <a:cs typeface="Times New Roman" pitchFamily="18" charset="0"/>
              </a:rPr>
              <a:t>الذاتية</a:t>
            </a:r>
            <a:r>
              <a:rPr lang="x-none" dirty="0" smtClean="0">
                <a:cs typeface="Times New Roman" pitchFamily="18" charset="0"/>
              </a:rPr>
              <a:t> </a:t>
            </a:r>
            <a:r>
              <a:rPr lang="en-US" dirty="0" smtClean="0">
                <a:cs typeface="Times New Roman" pitchFamily="18" charset="0"/>
              </a:rPr>
              <a:t>. "</a:t>
            </a:r>
            <a:r>
              <a:rPr lang="en-US" dirty="0" err="1" smtClean="0">
                <a:cs typeface="Times New Roman" pitchFamily="18" charset="0"/>
              </a:rPr>
              <a:t>انه</a:t>
            </a:r>
            <a:r>
              <a:rPr lang="en-US" dirty="0" smtClean="0">
                <a:cs typeface="Times New Roman" pitchFamily="18" charset="0"/>
              </a:rPr>
              <a:t> </a:t>
            </a:r>
            <a:r>
              <a:rPr lang="en-US" dirty="0" err="1" smtClean="0">
                <a:cs typeface="Times New Roman" pitchFamily="18" charset="0"/>
              </a:rPr>
              <a:t>لشيء</a:t>
            </a:r>
            <a:r>
              <a:rPr lang="en-US" dirty="0" smtClean="0">
                <a:cs typeface="Times New Roman" pitchFamily="18" charset="0"/>
              </a:rPr>
              <a:t> </a:t>
            </a:r>
            <a:r>
              <a:rPr lang="en-US" dirty="0" err="1" smtClean="0">
                <a:cs typeface="Times New Roman" pitchFamily="18" charset="0"/>
              </a:rPr>
              <a:t>عظيم</a:t>
            </a:r>
            <a:r>
              <a:rPr lang="en-US" dirty="0" smtClean="0">
                <a:cs typeface="Times New Roman" pitchFamily="18" charset="0"/>
              </a:rPr>
              <a:t> </a:t>
            </a:r>
            <a:r>
              <a:rPr lang="en-US" dirty="0" err="1" smtClean="0">
                <a:cs typeface="Times New Roman" pitchFamily="18" charset="0"/>
              </a:rPr>
              <a:t>حقا</a:t>
            </a:r>
            <a:r>
              <a:rPr lang="en-US" dirty="0" smtClean="0">
                <a:cs typeface="Times New Roman" pitchFamily="18" charset="0"/>
              </a:rPr>
              <a:t> </a:t>
            </a:r>
            <a:r>
              <a:rPr lang="en-US" dirty="0" err="1" smtClean="0">
                <a:cs typeface="Times New Roman" pitchFamily="18" charset="0"/>
              </a:rPr>
              <a:t>كيف</a:t>
            </a:r>
            <a:r>
              <a:rPr lang="x-none" dirty="0" smtClean="0">
                <a:cs typeface="Times New Roman" pitchFamily="18" charset="0"/>
              </a:rPr>
              <a:t>ية</a:t>
            </a:r>
            <a:r>
              <a:rPr lang="en-US" dirty="0" smtClean="0">
                <a:cs typeface="Times New Roman" pitchFamily="18" charset="0"/>
              </a:rPr>
              <a:t> </a:t>
            </a:r>
            <a:r>
              <a:rPr lang="en-US" dirty="0" err="1" smtClean="0">
                <a:cs typeface="Times New Roman" pitchFamily="18" charset="0"/>
              </a:rPr>
              <a:t>ق</a:t>
            </a:r>
            <a:r>
              <a:rPr lang="x-none" dirty="0" smtClean="0">
                <a:cs typeface="Times New Roman" pitchFamily="18" charset="0"/>
              </a:rPr>
              <a:t>يامك بانشاء </a:t>
            </a:r>
            <a:r>
              <a:rPr lang="en-US" dirty="0" err="1" smtClean="0">
                <a:cs typeface="Times New Roman" pitchFamily="18" charset="0"/>
              </a:rPr>
              <a:t>المأوى</a:t>
            </a:r>
            <a:r>
              <a:rPr lang="en-US" dirty="0" smtClean="0">
                <a:cs typeface="Times New Roman" pitchFamily="18" charset="0"/>
              </a:rPr>
              <a:t> </a:t>
            </a:r>
            <a:r>
              <a:rPr lang="en-US" dirty="0" err="1" smtClean="0">
                <a:cs typeface="Times New Roman" pitchFamily="18" charset="0"/>
              </a:rPr>
              <a:t>الخاص</a:t>
            </a:r>
            <a:r>
              <a:rPr lang="en-US" dirty="0" smtClean="0">
                <a:cs typeface="Times New Roman" pitchFamily="18" charset="0"/>
              </a:rPr>
              <a:t> </a:t>
            </a:r>
            <a:r>
              <a:rPr lang="en-US" dirty="0" err="1" smtClean="0">
                <a:cs typeface="Times New Roman" pitchFamily="18" charset="0"/>
              </a:rPr>
              <a:t>بك</a:t>
            </a:r>
            <a:r>
              <a:rPr lang="en-US" dirty="0" smtClean="0">
                <a:cs typeface="Times New Roman" pitchFamily="18" charset="0"/>
              </a:rPr>
              <a:t>... </a:t>
            </a:r>
            <a:r>
              <a:rPr lang="en-US" dirty="0" err="1" smtClean="0">
                <a:cs typeface="Times New Roman" pitchFamily="18" charset="0"/>
              </a:rPr>
              <a:t>أنت</a:t>
            </a:r>
            <a:r>
              <a:rPr lang="en-US" dirty="0" smtClean="0">
                <a:cs typeface="Times New Roman" pitchFamily="18" charset="0"/>
              </a:rPr>
              <a:t> </a:t>
            </a:r>
            <a:r>
              <a:rPr lang="ar-AE" dirty="0" smtClean="0">
                <a:cs typeface="Times New Roman" pitchFamily="18" charset="0"/>
              </a:rPr>
              <a:t>شخص مدبر ومتمكن“</a:t>
            </a:r>
            <a:endParaRPr lang="en-US" dirty="0" smtClean="0">
              <a:cs typeface="Times New Roman" pitchFamily="18" charset="0"/>
            </a:endParaRPr>
          </a:p>
          <a:p>
            <a:pPr lvl="1" algn="r" rtl="1">
              <a:buFont typeface="Courier New"/>
              <a:buChar char="o"/>
            </a:pPr>
            <a:endParaRPr lang="x-none" dirty="0" smtClean="0"/>
          </a:p>
          <a:p>
            <a:pPr marL="0" indent="0" algn="r" rtl="1">
              <a:buNone/>
            </a:pPr>
            <a:endParaRPr lang="x-none" dirty="0" smtClean="0"/>
          </a:p>
        </p:txBody>
      </p:sp>
      <p:sp>
        <p:nvSpPr>
          <p:cNvPr id="6" name="TextBox 5"/>
          <p:cNvSpPr txBox="1"/>
          <p:nvPr/>
        </p:nvSpPr>
        <p:spPr>
          <a:xfrm>
            <a:off x="797785" y="569804"/>
            <a:ext cx="184666" cy="461665"/>
          </a:xfrm>
          <a:prstGeom prst="rect">
            <a:avLst/>
          </a:prstGeom>
          <a:noFill/>
        </p:spPr>
        <p:txBody>
          <a:bodyPr wrap="none" rtlCol="0">
            <a:spAutoFit/>
          </a:bodyPr>
          <a:lstStyle/>
          <a:p>
            <a:endParaRPr lang="en-US" dirty="0"/>
          </a:p>
        </p:txBody>
      </p:sp>
      <p:sp>
        <p:nvSpPr>
          <p:cNvPr id="9" name="Title 8"/>
          <p:cNvSpPr>
            <a:spLocks noGrp="1"/>
          </p:cNvSpPr>
          <p:nvPr>
            <p:ph type="title"/>
          </p:nvPr>
        </p:nvSpPr>
        <p:spPr/>
        <p:txBody>
          <a:bodyPr>
            <a:normAutofit/>
          </a:bodyPr>
          <a:lstStyle/>
          <a:p>
            <a:r>
              <a:rPr lang="en-US" sz="3200" dirty="0" smtClean="0">
                <a:solidFill>
                  <a:schemeClr val="tx1"/>
                </a:solidFill>
              </a:rPr>
              <a:t>Good Verbal Communication</a:t>
            </a:r>
            <a:endParaRPr lang="en-US" sz="3200" dirty="0">
              <a:solidFill>
                <a:schemeClr val="tx1"/>
              </a:solidFill>
            </a:endParaRPr>
          </a:p>
        </p:txBody>
      </p:sp>
    </p:spTree>
    <p:extLst>
      <p:ext uri="{BB962C8B-B14F-4D97-AF65-F5344CB8AC3E}">
        <p14:creationId xmlns:p14="http://schemas.microsoft.com/office/powerpoint/2010/main" xmlns="" xmlns:mv="urn:schemas-microsoft-com:mac:vml" xmlns:mc="http://schemas.openxmlformats.org/markup-compatibility/2006" val="36405346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876800" y="838200"/>
            <a:ext cx="4041775" cy="654843"/>
          </a:xfrm>
        </p:spPr>
        <p:txBody>
          <a:bodyPr/>
          <a:lstStyle/>
          <a:p>
            <a:pPr algn="r" rtl="1"/>
            <a:r>
              <a:rPr lang="x-none" dirty="0" smtClean="0"/>
              <a:t>ما لا </a:t>
            </a:r>
            <a:r>
              <a:rPr lang="x-none" smtClean="0"/>
              <a:t>يجب </a:t>
            </a:r>
            <a:r>
              <a:rPr lang="ar-LB" dirty="0" smtClean="0"/>
              <a:t>فع</a:t>
            </a:r>
            <a:r>
              <a:rPr lang="x-none" smtClean="0"/>
              <a:t>له </a:t>
            </a:r>
            <a:r>
              <a:rPr lang="x-none" dirty="0" smtClean="0"/>
              <a:t>:</a:t>
            </a:r>
            <a:endParaRPr lang="x-none" dirty="0"/>
          </a:p>
        </p:txBody>
      </p:sp>
      <p:sp>
        <p:nvSpPr>
          <p:cNvPr id="2" name="Content Placeholder 1"/>
          <p:cNvSpPr>
            <a:spLocks noGrp="1"/>
          </p:cNvSpPr>
          <p:nvPr>
            <p:ph sz="quarter" idx="2"/>
          </p:nvPr>
        </p:nvSpPr>
        <p:spPr>
          <a:xfrm>
            <a:off x="457200" y="1676400"/>
            <a:ext cx="4040188" cy="4683920"/>
          </a:xfrm>
        </p:spPr>
        <p:txBody>
          <a:bodyPr>
            <a:normAutofit fontScale="70000" lnSpcReduction="20000"/>
          </a:bodyPr>
          <a:lstStyle/>
          <a:p>
            <a:pPr algn="l" rtl="0"/>
            <a:r>
              <a:rPr lang="en-US" dirty="0" smtClean="0"/>
              <a:t>Make false promises (“we will get a house when you get back”)</a:t>
            </a:r>
          </a:p>
          <a:p>
            <a:pPr algn="l" rtl="0"/>
            <a:r>
              <a:rPr lang="en-US" dirty="0" smtClean="0"/>
              <a:t>Sympathy (“you are so unlucky?”, “What else can happen to you”) </a:t>
            </a:r>
          </a:p>
          <a:p>
            <a:pPr algn="l" rtl="0"/>
            <a:r>
              <a:rPr lang="en-US" dirty="0" smtClean="0"/>
              <a:t>Blame (“you were not following religion so it is a curse from God”)</a:t>
            </a:r>
          </a:p>
          <a:p>
            <a:pPr algn="l" rtl="0"/>
            <a:r>
              <a:rPr lang="en-US" dirty="0" smtClean="0"/>
              <a:t>Touch the person if not appropriate</a:t>
            </a:r>
          </a:p>
          <a:p>
            <a:pPr algn="l" rtl="0"/>
            <a:r>
              <a:rPr lang="en-US" dirty="0" smtClean="0"/>
              <a:t>Dress/behave in ways that are culturally offensive (dress modestly)</a:t>
            </a:r>
          </a:p>
          <a:p>
            <a:pPr algn="l" rtl="0"/>
            <a:r>
              <a:rPr lang="en-US" dirty="0" smtClean="0"/>
              <a:t>Rush the person (look at your watch or speak fast)</a:t>
            </a:r>
          </a:p>
          <a:p>
            <a:pPr algn="l" rtl="0"/>
            <a:r>
              <a:rPr lang="en-US" dirty="0" smtClean="0"/>
              <a:t>Feel you have to solve the person’s problems </a:t>
            </a:r>
          </a:p>
          <a:p>
            <a:pPr algn="l" rtl="0"/>
            <a:r>
              <a:rPr lang="en-US" dirty="0" smtClean="0"/>
              <a:t>Take away the person’s strength and sense of being able to care for themselves</a:t>
            </a:r>
          </a:p>
          <a:p>
            <a:pPr algn="l" rtl="0"/>
            <a:endParaRPr lang="en-US" dirty="0"/>
          </a:p>
        </p:txBody>
      </p:sp>
      <p:sp>
        <p:nvSpPr>
          <p:cNvPr id="6" name="Content Placeholder 5"/>
          <p:cNvSpPr>
            <a:spLocks noGrp="1"/>
          </p:cNvSpPr>
          <p:nvPr>
            <p:ph sz="quarter" idx="4"/>
          </p:nvPr>
        </p:nvSpPr>
        <p:spPr>
          <a:xfrm>
            <a:off x="4876800" y="1447800"/>
            <a:ext cx="4041775" cy="5983176"/>
          </a:xfrm>
        </p:spPr>
        <p:txBody>
          <a:bodyPr wrap="square">
            <a:spAutoFit/>
          </a:bodyPr>
          <a:lstStyle/>
          <a:p>
            <a:pPr algn="r" rtl="1"/>
            <a:r>
              <a:rPr lang="x-none" sz="2100" smtClean="0">
                <a:latin typeface="+mj-lt"/>
                <a:cs typeface="+mj-cs"/>
              </a:rPr>
              <a:t>اعطا</a:t>
            </a:r>
            <a:r>
              <a:rPr lang="ar-LB" sz="2100" dirty="0" smtClean="0">
                <a:latin typeface="+mj-lt"/>
                <a:cs typeface="+mj-cs"/>
              </a:rPr>
              <a:t>ء</a:t>
            </a:r>
            <a:r>
              <a:rPr lang="x-none" sz="2100" smtClean="0">
                <a:latin typeface="+mj-lt"/>
                <a:cs typeface="+mj-cs"/>
              </a:rPr>
              <a:t> وعود لا يمكنك الايفاء بها</a:t>
            </a:r>
            <a:r>
              <a:rPr lang="en-US" sz="2100" dirty="0" smtClean="0">
                <a:latin typeface="+mj-lt"/>
                <a:cs typeface="+mj-cs"/>
              </a:rPr>
              <a:t>)</a:t>
            </a:r>
            <a:r>
              <a:rPr lang="x-none" sz="2100" smtClean="0">
                <a:latin typeface="+mj-lt"/>
                <a:cs typeface="+mj-cs"/>
              </a:rPr>
              <a:t> سوف تحصل على بيت عندما تعود</a:t>
            </a:r>
            <a:r>
              <a:rPr lang="ar-LB" sz="2100" dirty="0" smtClean="0">
                <a:latin typeface="+mj-lt"/>
                <a:cs typeface="+mj-cs"/>
              </a:rPr>
              <a:t>).</a:t>
            </a:r>
            <a:endParaRPr lang="x-none" sz="2100" smtClean="0">
              <a:latin typeface="+mj-lt"/>
              <a:cs typeface="+mj-cs"/>
            </a:endParaRPr>
          </a:p>
          <a:p>
            <a:pPr algn="r" rtl="1"/>
            <a:r>
              <a:rPr lang="x-none" sz="2100" smtClean="0">
                <a:latin typeface="+mj-lt"/>
                <a:cs typeface="+mj-cs"/>
              </a:rPr>
              <a:t>لا تظهر الشفقة </a:t>
            </a:r>
            <a:endParaRPr lang="ar-LB" sz="2100" dirty="0" smtClean="0">
              <a:latin typeface="+mj-lt"/>
              <a:cs typeface="+mj-cs"/>
            </a:endParaRPr>
          </a:p>
          <a:p>
            <a:pPr algn="r" rtl="1"/>
            <a:r>
              <a:rPr lang="ar-LB" sz="2100" dirty="0" smtClean="0">
                <a:latin typeface="+mj-lt"/>
                <a:cs typeface="+mj-cs"/>
              </a:rPr>
              <a:t>إلقاء</a:t>
            </a:r>
            <a:r>
              <a:rPr lang="x-none" sz="2100" smtClean="0">
                <a:latin typeface="+mj-lt"/>
                <a:cs typeface="+mj-cs"/>
              </a:rPr>
              <a:t> </a:t>
            </a:r>
            <a:r>
              <a:rPr lang="x-none" sz="2100" smtClean="0">
                <a:latin typeface="+mj-lt"/>
                <a:cs typeface="+mj-cs"/>
              </a:rPr>
              <a:t>اللوم على الاشخاص</a:t>
            </a:r>
            <a:r>
              <a:rPr lang="ar-LB" sz="2100" dirty="0" smtClean="0">
                <a:latin typeface="+mj-lt"/>
                <a:cs typeface="+mj-cs"/>
              </a:rPr>
              <a:t>(</a:t>
            </a:r>
            <a:r>
              <a:rPr lang="x-none" sz="2100" smtClean="0">
                <a:latin typeface="+mj-lt"/>
                <a:cs typeface="+mj-cs"/>
              </a:rPr>
              <a:t>انت لا تتبع التعاليم الدينية فهذا عقاب لك من الله.</a:t>
            </a:r>
            <a:r>
              <a:rPr kumimoji="1" lang="en-US" sz="2100" dirty="0" smtClean="0">
                <a:latin typeface="+mj-lt"/>
                <a:ea typeface="ＭＳ Ｐゴシック" pitchFamily="34" charset="-128"/>
                <a:cs typeface="+mj-cs"/>
              </a:rPr>
              <a:t> </a:t>
            </a:r>
            <a:endParaRPr kumimoji="1" lang="ar-LB" sz="2100" dirty="0" smtClean="0">
              <a:latin typeface="+mj-lt"/>
              <a:ea typeface="ＭＳ Ｐゴシック" pitchFamily="34" charset="-128"/>
              <a:cs typeface="+mj-cs"/>
            </a:endParaRPr>
          </a:p>
          <a:p>
            <a:pPr marL="620713" lvl="1" algn="just" rtl="1">
              <a:lnSpc>
                <a:spcPct val="60000"/>
              </a:lnSpc>
              <a:spcBef>
                <a:spcPts val="325"/>
              </a:spcBef>
            </a:pPr>
            <a:endParaRPr kumimoji="1" lang="en-US" sz="2100" dirty="0" smtClean="0">
              <a:latin typeface="+mj-lt"/>
              <a:ea typeface="ＭＳ Ｐゴシック" pitchFamily="34" charset="-128"/>
              <a:cs typeface="+mj-cs"/>
            </a:endParaRPr>
          </a:p>
          <a:p>
            <a:pPr marL="620713" lvl="1" algn="just" rtl="1">
              <a:lnSpc>
                <a:spcPct val="60000"/>
              </a:lnSpc>
              <a:spcBef>
                <a:spcPts val="325"/>
              </a:spcBef>
            </a:pPr>
            <a:r>
              <a:rPr kumimoji="1" lang="en-US" sz="2100" dirty="0" err="1" smtClean="0">
                <a:latin typeface="+mj-lt"/>
                <a:ea typeface="ＭＳ Ｐゴシック" pitchFamily="34" charset="-128"/>
                <a:cs typeface="+mj-cs"/>
              </a:rPr>
              <a:t>لمس</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شخص</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إذا</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لم</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يكن</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ذلك</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مناسبا</a:t>
            </a:r>
            <a:r>
              <a:rPr kumimoji="1" lang="en-US" sz="2100" dirty="0" smtClean="0">
                <a:latin typeface="+mj-lt"/>
                <a:ea typeface="ＭＳ Ｐゴシック" pitchFamily="34" charset="-128"/>
                <a:cs typeface="+mj-cs"/>
              </a:rPr>
              <a:t>.</a:t>
            </a:r>
            <a:endParaRPr kumimoji="1" lang="ar-LB" sz="2100" dirty="0" smtClean="0">
              <a:latin typeface="+mj-lt"/>
              <a:ea typeface="ＭＳ Ｐゴシック" pitchFamily="34" charset="-128"/>
              <a:cs typeface="+mj-cs"/>
            </a:endParaRPr>
          </a:p>
          <a:p>
            <a:pPr marL="620713" lvl="1" algn="just" rtl="1">
              <a:lnSpc>
                <a:spcPct val="60000"/>
              </a:lnSpc>
              <a:spcBef>
                <a:spcPts val="325"/>
              </a:spcBef>
            </a:pPr>
            <a:endParaRPr kumimoji="1" lang="x-none" sz="2100" smtClean="0">
              <a:latin typeface="+mj-lt"/>
              <a:ea typeface="ＭＳ Ｐゴシック" pitchFamily="34" charset="-128"/>
              <a:cs typeface="+mj-cs"/>
            </a:endParaRPr>
          </a:p>
          <a:p>
            <a:pPr marL="620713" lvl="1" algn="just" rtl="1">
              <a:lnSpc>
                <a:spcPct val="60000"/>
              </a:lnSpc>
              <a:spcBef>
                <a:spcPts val="325"/>
              </a:spcBef>
            </a:pPr>
            <a:r>
              <a:rPr kumimoji="1" lang="en-US" sz="2100" dirty="0" err="1" smtClean="0">
                <a:latin typeface="+mj-lt"/>
                <a:ea typeface="ＭＳ Ｐゴシック" pitchFamily="34" charset="-128"/>
                <a:cs typeface="+mj-cs"/>
              </a:rPr>
              <a:t>اللباس</a:t>
            </a:r>
            <a:r>
              <a:rPr kumimoji="1" lang="en-US" sz="2100" dirty="0" smtClean="0">
                <a:latin typeface="+mj-lt"/>
                <a:ea typeface="ＭＳ Ｐゴシック" pitchFamily="34" charset="-128"/>
                <a:cs typeface="+mj-cs"/>
              </a:rPr>
              <a:t> /</a:t>
            </a:r>
            <a:r>
              <a:rPr kumimoji="1" lang="x-none" sz="2100" smtClean="0">
                <a:latin typeface="+mj-lt"/>
                <a:ea typeface="ＭＳ Ｐゴシック" pitchFamily="34" charset="-128"/>
                <a:cs typeface="+mj-cs"/>
              </a:rPr>
              <a:t>ال</a:t>
            </a:r>
            <a:r>
              <a:rPr kumimoji="1" lang="en-US" sz="2100" dirty="0" err="1" smtClean="0">
                <a:latin typeface="+mj-lt"/>
                <a:ea typeface="ＭＳ Ｐゴシック" pitchFamily="34" charset="-128"/>
                <a:cs typeface="+mj-cs"/>
              </a:rPr>
              <a:t>تصرف</a:t>
            </a:r>
            <a:r>
              <a:rPr kumimoji="1" lang="en-US" sz="2100" dirty="0" smtClean="0">
                <a:latin typeface="+mj-lt"/>
                <a:ea typeface="ＭＳ Ｐゴシック" pitchFamily="34" charset="-128"/>
                <a:cs typeface="+mj-cs"/>
              </a:rPr>
              <a:t> ب</a:t>
            </a:r>
            <a:r>
              <a:rPr kumimoji="1" lang="ar-LB" sz="2100" dirty="0" smtClean="0">
                <a:latin typeface="+mj-lt"/>
                <a:ea typeface="ＭＳ Ｐゴシック" pitchFamily="34" charset="-128"/>
                <a:cs typeface="+mj-cs"/>
              </a:rPr>
              <a:t>شكل مهين </a:t>
            </a:r>
            <a:r>
              <a:rPr kumimoji="1" lang="en-US" sz="2100" dirty="0" err="1" smtClean="0">
                <a:latin typeface="+mj-lt"/>
                <a:ea typeface="ＭＳ Ｐゴシック" pitchFamily="34" charset="-128"/>
                <a:cs typeface="+mj-cs"/>
              </a:rPr>
              <a:t>ثقافيا</a:t>
            </a:r>
            <a:r>
              <a:rPr kumimoji="1" lang="en-US" sz="2100" dirty="0" smtClean="0">
                <a:latin typeface="+mj-lt"/>
                <a:ea typeface="ＭＳ Ｐゴシック" pitchFamily="34" charset="-128"/>
                <a:cs typeface="+mj-cs"/>
              </a:rPr>
              <a:t>.</a:t>
            </a:r>
            <a:r>
              <a:rPr kumimoji="1" lang="ar-LB" sz="2100" dirty="0" smtClean="0">
                <a:latin typeface="+mj-lt"/>
                <a:ea typeface="ＭＳ Ｐゴシック" pitchFamily="34" charset="-128"/>
                <a:cs typeface="+mj-cs"/>
              </a:rPr>
              <a:t>(ارتداء الثياب المتواضعة)</a:t>
            </a:r>
          </a:p>
          <a:p>
            <a:pPr marL="620713" lvl="1" algn="just" rtl="1">
              <a:lnSpc>
                <a:spcPct val="60000"/>
              </a:lnSpc>
              <a:spcBef>
                <a:spcPts val="325"/>
              </a:spcBef>
            </a:pPr>
            <a:endParaRPr kumimoji="1" lang="x-none" sz="2100" smtClean="0">
              <a:latin typeface="+mj-lt"/>
              <a:ea typeface="ＭＳ Ｐゴシック" pitchFamily="34" charset="-128"/>
              <a:cs typeface="+mj-cs"/>
            </a:endParaRPr>
          </a:p>
          <a:p>
            <a:pPr marL="620713" lvl="1" algn="just" rtl="1">
              <a:lnSpc>
                <a:spcPct val="60000"/>
              </a:lnSpc>
              <a:spcBef>
                <a:spcPts val="325"/>
              </a:spcBef>
            </a:pPr>
            <a:r>
              <a:rPr kumimoji="1" lang="en-US" sz="2100" dirty="0" smtClean="0">
                <a:latin typeface="+mj-lt"/>
                <a:ea typeface="ＭＳ Ｐゴシック" pitchFamily="34" charset="-128"/>
                <a:cs typeface="+mj-cs"/>
              </a:rPr>
              <a:t>ا</a:t>
            </a:r>
            <a:r>
              <a:rPr kumimoji="1" lang="x-none" sz="2100" smtClean="0">
                <a:latin typeface="+mj-lt"/>
                <a:ea typeface="ＭＳ Ｐゴシック" pitchFamily="34" charset="-128"/>
                <a:cs typeface="+mj-cs"/>
              </a:rPr>
              <a:t>ستعجال</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الشخص</a:t>
            </a:r>
            <a:r>
              <a:rPr kumimoji="1" lang="en-US" sz="2100" dirty="0" smtClean="0">
                <a:latin typeface="+mj-lt"/>
                <a:ea typeface="ＭＳ Ｐゴシック" pitchFamily="34" charset="-128"/>
                <a:cs typeface="+mj-cs"/>
              </a:rPr>
              <a:t> </a:t>
            </a:r>
            <a:r>
              <a:rPr kumimoji="1" lang="ar-AE" sz="2100" dirty="0" smtClean="0">
                <a:latin typeface="+mj-lt"/>
                <a:ea typeface="ＭＳ Ｐゴシック" pitchFamily="34" charset="-128"/>
                <a:cs typeface="+mj-cs"/>
              </a:rPr>
              <a:t>(</a:t>
            </a:r>
            <a:r>
              <a:rPr kumimoji="1" lang="en-US" sz="2100" dirty="0" smtClean="0">
                <a:latin typeface="+mj-lt"/>
                <a:ea typeface="ＭＳ Ｐゴシック" pitchFamily="34" charset="-128"/>
                <a:cs typeface="+mj-cs"/>
              </a:rPr>
              <a:t>ا</a:t>
            </a:r>
            <a:r>
              <a:rPr kumimoji="1" lang="x-none" sz="2100" smtClean="0">
                <a:latin typeface="+mj-lt"/>
                <a:ea typeface="ＭＳ Ｐゴシック" pitchFamily="34" charset="-128"/>
                <a:cs typeface="+mj-cs"/>
              </a:rPr>
              <a:t>ل</a:t>
            </a:r>
            <a:r>
              <a:rPr kumimoji="1" lang="en-US" sz="2100" dirty="0" err="1" smtClean="0">
                <a:latin typeface="+mj-lt"/>
                <a:ea typeface="ＭＳ Ｐゴシック" pitchFamily="34" charset="-128"/>
                <a:cs typeface="+mj-cs"/>
              </a:rPr>
              <a:t>نظر</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على</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سبيل</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المثال</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في</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ساعتك</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أو</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التحدث</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بسرعة</a:t>
            </a:r>
            <a:r>
              <a:rPr kumimoji="1" lang="ar-AE" sz="2100" dirty="0" smtClean="0">
                <a:latin typeface="+mj-lt"/>
                <a:ea typeface="ＭＳ Ｐゴシック" pitchFamily="34" charset="-128"/>
                <a:cs typeface="+mj-cs"/>
              </a:rPr>
              <a:t>)</a:t>
            </a:r>
            <a:endParaRPr kumimoji="1" lang="x-none" sz="2100" smtClean="0">
              <a:latin typeface="+mj-lt"/>
              <a:ea typeface="ＭＳ Ｐゴシック" pitchFamily="34" charset="-128"/>
              <a:cs typeface="+mj-cs"/>
            </a:endParaRPr>
          </a:p>
          <a:p>
            <a:pPr marL="620713" lvl="1" algn="just" rtl="1">
              <a:lnSpc>
                <a:spcPct val="60000"/>
              </a:lnSpc>
              <a:spcBef>
                <a:spcPts val="325"/>
              </a:spcBef>
            </a:pPr>
            <a:r>
              <a:rPr kumimoji="1" lang="en-US" sz="2100" dirty="0" smtClean="0">
                <a:latin typeface="+mj-lt"/>
                <a:ea typeface="ＭＳ Ｐゴシック" pitchFamily="34" charset="-128"/>
                <a:cs typeface="+mj-cs"/>
              </a:rPr>
              <a:t>ا</a:t>
            </a:r>
            <a:r>
              <a:rPr kumimoji="1" lang="x-none" sz="2100" smtClean="0">
                <a:latin typeface="+mj-lt"/>
                <a:ea typeface="ＭＳ Ｐゴシック" pitchFamily="34" charset="-128"/>
                <a:cs typeface="+mj-cs"/>
              </a:rPr>
              <a:t>ل</a:t>
            </a:r>
            <a:r>
              <a:rPr kumimoji="1" lang="en-US" sz="2100" dirty="0" err="1" smtClean="0">
                <a:latin typeface="+mj-lt"/>
                <a:ea typeface="ＭＳ Ｐゴシック" pitchFamily="34" charset="-128"/>
                <a:cs typeface="+mj-cs"/>
              </a:rPr>
              <a:t>ضغط</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على</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شخص</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ما</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لرواية</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قصته</a:t>
            </a:r>
            <a:r>
              <a:rPr kumimoji="1" lang="en-US" sz="2100" dirty="0" smtClean="0">
                <a:latin typeface="+mj-lt"/>
                <a:ea typeface="ＭＳ Ｐゴシック" pitchFamily="34" charset="-128"/>
                <a:cs typeface="+mj-cs"/>
              </a:rPr>
              <a:t>.</a:t>
            </a:r>
            <a:endParaRPr kumimoji="1" lang="ar-LB" sz="2100" dirty="0" smtClean="0">
              <a:latin typeface="+mj-lt"/>
              <a:ea typeface="ＭＳ Ｐゴシック" pitchFamily="34" charset="-128"/>
              <a:cs typeface="+mj-cs"/>
            </a:endParaRPr>
          </a:p>
          <a:p>
            <a:pPr marL="620713" lvl="1" algn="just" rtl="1">
              <a:lnSpc>
                <a:spcPct val="60000"/>
              </a:lnSpc>
              <a:spcBef>
                <a:spcPts val="325"/>
              </a:spcBef>
            </a:pPr>
            <a:endParaRPr kumimoji="1" lang="x-none" sz="2100" smtClean="0">
              <a:latin typeface="+mj-lt"/>
              <a:ea typeface="ＭＳ Ｐゴシック" pitchFamily="34" charset="-128"/>
              <a:cs typeface="+mj-cs"/>
            </a:endParaRPr>
          </a:p>
          <a:p>
            <a:pPr marL="620713" lvl="1" algn="just" rtl="1">
              <a:lnSpc>
                <a:spcPct val="60000"/>
              </a:lnSpc>
              <a:spcBef>
                <a:spcPts val="325"/>
              </a:spcBef>
            </a:pPr>
            <a:r>
              <a:rPr kumimoji="1" lang="ar-AE" sz="2100" dirty="0" smtClean="0">
                <a:latin typeface="+mj-lt"/>
                <a:ea typeface="ＭＳ Ｐゴシック" pitchFamily="34" charset="-128"/>
                <a:cs typeface="+mj-cs"/>
              </a:rPr>
              <a:t>الشعور بأنه يجب عليك </a:t>
            </a:r>
            <a:r>
              <a:rPr kumimoji="1" lang="en-US" sz="2100" dirty="0" err="1" smtClean="0">
                <a:latin typeface="+mj-lt"/>
                <a:ea typeface="ＭＳ Ｐゴシック" pitchFamily="34" charset="-128"/>
                <a:cs typeface="+mj-cs"/>
              </a:rPr>
              <a:t>حل</a:t>
            </a:r>
            <a:r>
              <a:rPr kumimoji="1" lang="ar-AE"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جميع</a:t>
            </a:r>
            <a:r>
              <a:rPr kumimoji="1" lang="en-US" sz="2100" dirty="0" smtClean="0">
                <a:latin typeface="+mj-lt"/>
                <a:ea typeface="ＭＳ Ｐゴシック" pitchFamily="34" charset="-128"/>
                <a:cs typeface="+mj-cs"/>
              </a:rPr>
              <a:t> </a:t>
            </a:r>
            <a:r>
              <a:rPr kumimoji="1" lang="ar-AE" sz="2100" dirty="0" smtClean="0">
                <a:latin typeface="+mj-lt"/>
                <a:ea typeface="ＭＳ Ｐゴシック" pitchFamily="34" charset="-128"/>
                <a:cs typeface="+mj-cs"/>
              </a:rPr>
              <a:t>ال</a:t>
            </a:r>
            <a:r>
              <a:rPr kumimoji="1" lang="ar-LB" sz="2100" dirty="0" smtClean="0">
                <a:latin typeface="+mj-lt"/>
                <a:ea typeface="ＭＳ Ｐゴシック" pitchFamily="34" charset="-128"/>
                <a:cs typeface="+mj-cs"/>
              </a:rPr>
              <a:t>مشكلات</a:t>
            </a:r>
            <a:r>
              <a:rPr kumimoji="1" lang="ar-AE" sz="2100" dirty="0" smtClean="0">
                <a:latin typeface="+mj-lt"/>
                <a:ea typeface="ＭＳ Ｐゴシック" pitchFamily="34" charset="-128"/>
                <a:cs typeface="+mj-cs"/>
              </a:rPr>
              <a:t> الخاصة ب</a:t>
            </a:r>
            <a:r>
              <a:rPr kumimoji="1" lang="en-US" sz="2100" dirty="0" err="1" smtClean="0">
                <a:latin typeface="+mj-lt"/>
                <a:ea typeface="ＭＳ Ｐゴシック" pitchFamily="34" charset="-128"/>
                <a:cs typeface="+mj-cs"/>
              </a:rPr>
              <a:t>ال</a:t>
            </a:r>
            <a:r>
              <a:rPr kumimoji="1" lang="ar-AE" sz="2100" dirty="0" smtClean="0">
                <a:latin typeface="+mj-lt"/>
                <a:ea typeface="ＭＳ Ｐゴシック" pitchFamily="34" charset="-128"/>
                <a:cs typeface="+mj-cs"/>
              </a:rPr>
              <a:t>أ</a:t>
            </a:r>
            <a:r>
              <a:rPr kumimoji="1" lang="en-US" sz="2100" dirty="0" err="1" smtClean="0">
                <a:latin typeface="+mj-lt"/>
                <a:ea typeface="ＭＳ Ｐゴシック" pitchFamily="34" charset="-128"/>
                <a:cs typeface="+mj-cs"/>
              </a:rPr>
              <a:t>شخ</a:t>
            </a:r>
            <a:r>
              <a:rPr kumimoji="1" lang="ar-AE" sz="2100" dirty="0" smtClean="0">
                <a:latin typeface="+mj-lt"/>
                <a:ea typeface="ＭＳ Ｐゴシック" pitchFamily="34" charset="-128"/>
                <a:cs typeface="+mj-cs"/>
              </a:rPr>
              <a:t>ا</a:t>
            </a:r>
            <a:r>
              <a:rPr kumimoji="1" lang="en-US" sz="2100" dirty="0" smtClean="0">
                <a:latin typeface="+mj-lt"/>
                <a:ea typeface="ＭＳ Ｐゴシック" pitchFamily="34" charset="-128"/>
                <a:cs typeface="+mj-cs"/>
              </a:rPr>
              <a:t>ص.</a:t>
            </a:r>
            <a:endParaRPr kumimoji="1" lang="ar-LB" sz="2100" dirty="0" smtClean="0">
              <a:latin typeface="+mj-lt"/>
              <a:ea typeface="ＭＳ Ｐゴシック" pitchFamily="34" charset="-128"/>
              <a:cs typeface="+mj-cs"/>
            </a:endParaRPr>
          </a:p>
          <a:p>
            <a:pPr marL="620713" lvl="1" algn="just" rtl="1">
              <a:lnSpc>
                <a:spcPct val="60000"/>
              </a:lnSpc>
              <a:spcBef>
                <a:spcPts val="325"/>
              </a:spcBef>
            </a:pPr>
            <a:endParaRPr kumimoji="1" lang="x-none" sz="2100" smtClean="0">
              <a:latin typeface="+mj-lt"/>
              <a:ea typeface="ＭＳ Ｐゴシック" pitchFamily="34" charset="-128"/>
              <a:cs typeface="+mj-cs"/>
            </a:endParaRPr>
          </a:p>
          <a:p>
            <a:pPr marL="620713" lvl="1" algn="just" rtl="1">
              <a:lnSpc>
                <a:spcPct val="60000"/>
              </a:lnSpc>
              <a:spcBef>
                <a:spcPts val="325"/>
              </a:spcBef>
            </a:pPr>
            <a:r>
              <a:rPr kumimoji="1" lang="en-US" sz="2100" dirty="0" err="1" smtClean="0">
                <a:latin typeface="+mj-lt"/>
                <a:ea typeface="ＭＳ Ｐゴシック" pitchFamily="34" charset="-128"/>
                <a:cs typeface="+mj-cs"/>
              </a:rPr>
              <a:t>سلب</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قوة</a:t>
            </a:r>
            <a:r>
              <a:rPr kumimoji="1" lang="en-US" sz="2100" dirty="0" smtClean="0">
                <a:latin typeface="+mj-lt"/>
                <a:ea typeface="ＭＳ Ｐゴシック" pitchFamily="34" charset="-128"/>
                <a:cs typeface="+mj-cs"/>
              </a:rPr>
              <a:t> ا</a:t>
            </a:r>
            <a:r>
              <a:rPr kumimoji="1" lang="x-none" sz="2100" smtClean="0">
                <a:latin typeface="+mj-lt"/>
                <a:ea typeface="ＭＳ Ｐゴシック" pitchFamily="34" charset="-128"/>
                <a:cs typeface="+mj-cs"/>
              </a:rPr>
              <a:t>لاشخاص المتأثر</a:t>
            </a:r>
            <a:r>
              <a:rPr kumimoji="1" lang="ar-LB" sz="2100" dirty="0" smtClean="0">
                <a:latin typeface="+mj-lt"/>
                <a:ea typeface="ＭＳ Ｐゴシック" pitchFamily="34" charset="-128"/>
                <a:cs typeface="+mj-cs"/>
              </a:rPr>
              <a:t>ي</a:t>
            </a:r>
            <a:r>
              <a:rPr kumimoji="1" lang="x-none" sz="2100" smtClean="0">
                <a:latin typeface="+mj-lt"/>
                <a:ea typeface="ＭＳ Ｐゴシック" pitchFamily="34" charset="-128"/>
                <a:cs typeface="+mj-cs"/>
              </a:rPr>
              <a:t>ن</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وشعور</a:t>
            </a:r>
            <a:r>
              <a:rPr kumimoji="1" lang="x-none" sz="2100" smtClean="0">
                <a:latin typeface="+mj-lt"/>
                <a:ea typeface="ＭＳ Ｐゴシック" pitchFamily="34" charset="-128"/>
                <a:cs typeface="+mj-cs"/>
              </a:rPr>
              <a:t>هم</a:t>
            </a:r>
            <a:r>
              <a:rPr kumimoji="1" lang="en-US" sz="2100" dirty="0" smtClean="0">
                <a:latin typeface="+mj-lt"/>
                <a:ea typeface="ＭＳ Ｐゴシック" pitchFamily="34" charset="-128"/>
                <a:cs typeface="+mj-cs"/>
              </a:rPr>
              <a:t> </a:t>
            </a:r>
            <a:r>
              <a:rPr kumimoji="1" lang="x-none" sz="2100" smtClean="0">
                <a:latin typeface="+mj-lt"/>
                <a:ea typeface="ＭＳ Ｐゴシック" pitchFamily="34" charset="-128"/>
                <a:cs typeface="+mj-cs"/>
              </a:rPr>
              <a:t>ب</a:t>
            </a:r>
            <a:r>
              <a:rPr kumimoji="1" lang="en-US" sz="2100" dirty="0" err="1" smtClean="0">
                <a:latin typeface="+mj-lt"/>
                <a:ea typeface="ＭＳ Ｐゴシック" pitchFamily="34" charset="-128"/>
                <a:cs typeface="+mj-cs"/>
              </a:rPr>
              <a:t>أن</a:t>
            </a:r>
            <a:r>
              <a:rPr kumimoji="1" lang="x-none" sz="2100" smtClean="0">
                <a:latin typeface="+mj-lt"/>
                <a:ea typeface="ＭＳ Ｐゴシック" pitchFamily="34" charset="-128"/>
                <a:cs typeface="+mj-cs"/>
              </a:rPr>
              <a:t>هم</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قاد</a:t>
            </a:r>
            <a:r>
              <a:rPr kumimoji="1" lang="x-none" sz="2100" smtClean="0">
                <a:latin typeface="+mj-lt"/>
                <a:ea typeface="ＭＳ Ｐゴシック" pitchFamily="34" charset="-128"/>
                <a:cs typeface="+mj-cs"/>
              </a:rPr>
              <a:t>رين</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على</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رعاية</a:t>
            </a:r>
            <a:r>
              <a:rPr kumimoji="1" lang="en-US" sz="2100" dirty="0" smtClean="0">
                <a:latin typeface="+mj-lt"/>
                <a:ea typeface="ＭＳ Ｐゴシック" pitchFamily="34" charset="-128"/>
                <a:cs typeface="+mj-cs"/>
              </a:rPr>
              <a:t> </a:t>
            </a:r>
            <a:r>
              <a:rPr kumimoji="1" lang="en-US" sz="2100" dirty="0" err="1" smtClean="0">
                <a:latin typeface="+mj-lt"/>
                <a:ea typeface="ＭＳ Ｐゴシック" pitchFamily="34" charset="-128"/>
                <a:cs typeface="+mj-cs"/>
              </a:rPr>
              <a:t>أنفسهم</a:t>
            </a:r>
            <a:r>
              <a:rPr kumimoji="1" lang="en-US" sz="2100" dirty="0" smtClean="0">
                <a:latin typeface="+mj-lt"/>
                <a:ea typeface="ＭＳ Ｐゴシック" pitchFamily="34" charset="-128"/>
                <a:cs typeface="+mj-cs"/>
              </a:rPr>
              <a:t>.</a:t>
            </a:r>
            <a:endParaRPr kumimoji="1" lang="x-none" sz="2100" smtClean="0">
              <a:latin typeface="+mj-lt"/>
              <a:ea typeface="ＭＳ Ｐゴシック" pitchFamily="34" charset="-128"/>
              <a:cs typeface="+mj-cs"/>
            </a:endParaRPr>
          </a:p>
          <a:p>
            <a:pPr algn="r" rtl="1"/>
            <a:endParaRPr lang="x-none" sz="2100" dirty="0" smtClean="0"/>
          </a:p>
          <a:p>
            <a:pPr algn="r" rtl="1"/>
            <a:endParaRPr lang="x-none" sz="2100" dirty="0"/>
          </a:p>
        </p:txBody>
      </p:sp>
      <p:sp>
        <p:nvSpPr>
          <p:cNvPr id="8" name="Text Placeholder 2"/>
          <p:cNvSpPr>
            <a:spLocks noGrp="1"/>
          </p:cNvSpPr>
          <p:nvPr>
            <p:ph type="body" idx="1"/>
          </p:nvPr>
        </p:nvSpPr>
        <p:spPr>
          <a:xfrm>
            <a:off x="457200" y="838200"/>
            <a:ext cx="4040188" cy="659352"/>
          </a:xfrm>
        </p:spPr>
        <p:txBody>
          <a:bodyPr/>
          <a:lstStyle/>
          <a:p>
            <a:pPr algn="l" rtl="0"/>
            <a:r>
              <a:rPr lang="en-US" dirty="0" smtClean="0"/>
              <a:t>Things to not do …</a:t>
            </a:r>
            <a:endParaRPr lang="x-none" dirty="0"/>
          </a:p>
        </p:txBody>
      </p:sp>
    </p:spTree>
    <p:extLst>
      <p:ext uri="{BB962C8B-B14F-4D97-AF65-F5344CB8AC3E}">
        <p14:creationId xmlns:p14="http://schemas.microsoft.com/office/powerpoint/2010/main" xmlns="" xmlns:mv="urn:schemas-microsoft-com:mac:vml" xmlns:mc="http://schemas.openxmlformats.org/markup-compatibility/2006" val="13720480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533400"/>
            <a:ext cx="4040188" cy="659352"/>
          </a:xfrm>
        </p:spPr>
        <p:txBody>
          <a:bodyPr/>
          <a:lstStyle/>
          <a:p>
            <a:pPr algn="l" rtl="0"/>
            <a:r>
              <a:rPr lang="en-US" dirty="0" smtClean="0"/>
              <a:t>Things to not do …</a:t>
            </a:r>
            <a:endParaRPr lang="x-none" dirty="0"/>
          </a:p>
        </p:txBody>
      </p:sp>
      <p:sp>
        <p:nvSpPr>
          <p:cNvPr id="4" name="Text Placeholder 3"/>
          <p:cNvSpPr>
            <a:spLocks noGrp="1"/>
          </p:cNvSpPr>
          <p:nvPr>
            <p:ph type="body" sz="half" idx="3"/>
          </p:nvPr>
        </p:nvSpPr>
        <p:spPr>
          <a:xfrm>
            <a:off x="4648200" y="457200"/>
            <a:ext cx="4041775" cy="654843"/>
          </a:xfrm>
        </p:spPr>
        <p:txBody>
          <a:bodyPr/>
          <a:lstStyle/>
          <a:p>
            <a:r>
              <a:rPr lang="x-none" dirty="0" smtClean="0"/>
              <a:t>اشياء لا يجب فعلها </a:t>
            </a:r>
            <a:endParaRPr lang="x-none" dirty="0"/>
          </a:p>
        </p:txBody>
      </p:sp>
      <p:sp>
        <p:nvSpPr>
          <p:cNvPr id="5" name="Content Placeholder 4"/>
          <p:cNvSpPr>
            <a:spLocks noGrp="1"/>
          </p:cNvSpPr>
          <p:nvPr>
            <p:ph sz="quarter" idx="2"/>
          </p:nvPr>
        </p:nvSpPr>
        <p:spPr>
          <a:xfrm>
            <a:off x="228600" y="1219200"/>
            <a:ext cx="4040188" cy="5217320"/>
          </a:xfrm>
        </p:spPr>
        <p:txBody>
          <a:bodyPr>
            <a:normAutofit fontScale="92500" lnSpcReduction="10000"/>
          </a:bodyPr>
          <a:lstStyle/>
          <a:p>
            <a:pPr marL="0" indent="0"/>
            <a:endParaRPr lang="en-US" dirty="0"/>
          </a:p>
          <a:p>
            <a:pPr marL="365125" indent="-255588">
              <a:buFont typeface="Courier New"/>
              <a:buChar char="o"/>
            </a:pPr>
            <a:r>
              <a:rPr lang="en-US" sz="2400" dirty="0" smtClean="0"/>
              <a:t>Expose </a:t>
            </a:r>
            <a:r>
              <a:rPr lang="en-US" sz="2400" dirty="0"/>
              <a:t>people to media (e.g. photography of people without permission)</a:t>
            </a:r>
          </a:p>
          <a:p>
            <a:pPr marL="365125" lvl="1" indent="-255588">
              <a:spcBef>
                <a:spcPts val="400"/>
              </a:spcBef>
              <a:buSzPct val="68000"/>
              <a:buFont typeface="Courier New"/>
              <a:buChar char="o"/>
            </a:pPr>
            <a:r>
              <a:rPr lang="en-US" sz="2400" dirty="0"/>
              <a:t>Use unnecessary English words or words that are difficult to understand (use their language as much as possible)</a:t>
            </a:r>
          </a:p>
          <a:p>
            <a:pPr marL="365125" lvl="1" indent="-255588">
              <a:spcBef>
                <a:spcPts val="400"/>
              </a:spcBef>
              <a:buSzPct val="68000"/>
              <a:buFont typeface="Courier New"/>
              <a:buChar char="o"/>
            </a:pPr>
            <a:r>
              <a:rPr lang="en-US" sz="2400" dirty="0"/>
              <a:t>Break confidentiality (e.g. tell someone what someone else did</a:t>
            </a:r>
            <a:r>
              <a:rPr lang="en-US" sz="2400" dirty="0" smtClean="0"/>
              <a:t>).</a:t>
            </a:r>
          </a:p>
          <a:p>
            <a:pPr marL="365125" lvl="1" indent="-255588">
              <a:spcBef>
                <a:spcPts val="400"/>
              </a:spcBef>
              <a:buSzPct val="68000"/>
              <a:buFont typeface="Courier New"/>
              <a:buChar char="o"/>
            </a:pPr>
            <a:r>
              <a:rPr lang="en-US" sz="2400" dirty="0"/>
              <a:t>Stare at people (maintain normal eye contact)</a:t>
            </a:r>
          </a:p>
          <a:p>
            <a:pPr marL="365125" lvl="1" indent="-255588">
              <a:spcBef>
                <a:spcPts val="400"/>
              </a:spcBef>
              <a:buSzPct val="68000"/>
              <a:buFont typeface="Courier New"/>
              <a:buChar char="o"/>
            </a:pPr>
            <a:endParaRPr lang="en-US" sz="2400" dirty="0"/>
          </a:p>
          <a:p>
            <a:pPr marL="365760" lvl="1" indent="-256032" algn="l" rtl="0">
              <a:spcBef>
                <a:spcPts val="400"/>
              </a:spcBef>
              <a:buSzPct val="68000"/>
              <a:buFont typeface="Wingdings 3"/>
              <a:buChar char=""/>
            </a:pPr>
            <a:endParaRPr lang="en-US" sz="2600" dirty="0"/>
          </a:p>
          <a:p>
            <a:pPr marL="365760" lvl="1" indent="-256032" algn="l" rtl="0">
              <a:spcBef>
                <a:spcPts val="400"/>
              </a:spcBef>
              <a:buSzPct val="68000"/>
              <a:buFont typeface="Wingdings 3"/>
              <a:buChar char=""/>
            </a:pPr>
            <a:endParaRPr lang="en-US" sz="2600" dirty="0"/>
          </a:p>
          <a:p>
            <a:pPr marL="365760" lvl="1" indent="-256032" algn="l" rtl="0">
              <a:spcBef>
                <a:spcPts val="400"/>
              </a:spcBef>
              <a:buSzPct val="68000"/>
              <a:buFont typeface="Wingdings 3"/>
              <a:buChar char=""/>
            </a:pPr>
            <a:endParaRPr lang="en-US" dirty="0"/>
          </a:p>
          <a:p>
            <a:pPr algn="l" rtl="0"/>
            <a:endParaRPr lang="en-US" dirty="0"/>
          </a:p>
          <a:p>
            <a:pPr algn="l" rtl="0"/>
            <a:endParaRPr lang="x-none" dirty="0"/>
          </a:p>
        </p:txBody>
      </p:sp>
      <p:sp>
        <p:nvSpPr>
          <p:cNvPr id="6" name="Content Placeholder 5"/>
          <p:cNvSpPr>
            <a:spLocks noGrp="1"/>
          </p:cNvSpPr>
          <p:nvPr>
            <p:ph sz="quarter" idx="4"/>
          </p:nvPr>
        </p:nvSpPr>
        <p:spPr>
          <a:xfrm>
            <a:off x="4495801" y="1371600"/>
            <a:ext cx="4191000" cy="4988720"/>
          </a:xfrm>
        </p:spPr>
        <p:txBody>
          <a:bodyPr>
            <a:normAutofit lnSpcReduction="10000"/>
          </a:bodyPr>
          <a:lstStyle/>
          <a:p>
            <a:pPr algn="r" rtl="1"/>
            <a:r>
              <a:rPr lang="x-none" sz="2800" smtClean="0"/>
              <a:t>عرض </a:t>
            </a:r>
            <a:r>
              <a:rPr lang="x-none" sz="2800" dirty="0" smtClean="0"/>
              <a:t>الناس على الاعلام </a:t>
            </a:r>
            <a:r>
              <a:rPr lang="x-none" sz="2800" smtClean="0"/>
              <a:t>مثلا </a:t>
            </a:r>
            <a:r>
              <a:rPr lang="ar-LB" sz="2800" dirty="0" smtClean="0"/>
              <a:t>(</a:t>
            </a:r>
            <a:r>
              <a:rPr lang="x-none" sz="2800" smtClean="0"/>
              <a:t> </a:t>
            </a:r>
            <a:r>
              <a:rPr lang="x-none" sz="2800" dirty="0" smtClean="0"/>
              <a:t>التقاط </a:t>
            </a:r>
            <a:r>
              <a:rPr lang="x-none" sz="2800" smtClean="0"/>
              <a:t>الصور </a:t>
            </a:r>
            <a:r>
              <a:rPr lang="ar-LB" sz="2800" dirty="0" smtClean="0"/>
              <a:t>من </a:t>
            </a:r>
            <a:r>
              <a:rPr lang="x-none" sz="2800" smtClean="0"/>
              <a:t>دون اخذ الاذن</a:t>
            </a:r>
            <a:r>
              <a:rPr lang="ar-LB" sz="2800" dirty="0" smtClean="0"/>
              <a:t>)</a:t>
            </a:r>
            <a:r>
              <a:rPr lang="x-none" sz="2800" smtClean="0"/>
              <a:t> </a:t>
            </a:r>
            <a:endParaRPr lang="x-none" sz="2800" dirty="0" smtClean="0"/>
          </a:p>
          <a:p>
            <a:pPr marL="0" indent="0" algn="r" rtl="1">
              <a:buNone/>
            </a:pPr>
            <a:endParaRPr lang="x-none" sz="2800" dirty="0" smtClean="0"/>
          </a:p>
          <a:p>
            <a:pPr algn="r" rtl="1"/>
            <a:r>
              <a:rPr lang="x-none" sz="2800" dirty="0" smtClean="0"/>
              <a:t>استخدام كلمات غير مناسبة او </a:t>
            </a:r>
            <a:r>
              <a:rPr lang="x-none" sz="2800" smtClean="0"/>
              <a:t>غير مفهومة</a:t>
            </a:r>
            <a:r>
              <a:rPr lang="ar-LB" sz="2800" dirty="0" smtClean="0"/>
              <a:t>.</a:t>
            </a:r>
            <a:r>
              <a:rPr lang="x-none" sz="2800" smtClean="0"/>
              <a:t> </a:t>
            </a:r>
            <a:r>
              <a:rPr lang="ar-LB" sz="2800" dirty="0" smtClean="0"/>
              <a:t>(</a:t>
            </a:r>
            <a:r>
              <a:rPr lang="x-none" sz="2800" smtClean="0"/>
              <a:t>حاول </a:t>
            </a:r>
            <a:r>
              <a:rPr lang="x-none" sz="2800" dirty="0" smtClean="0"/>
              <a:t>استخدام اللغة </a:t>
            </a:r>
            <a:r>
              <a:rPr lang="x-none" sz="2800" smtClean="0"/>
              <a:t>المحلية قدر الامكا</a:t>
            </a:r>
            <a:r>
              <a:rPr lang="ar-LB" sz="2800" dirty="0" smtClean="0"/>
              <a:t>ن)</a:t>
            </a:r>
            <a:r>
              <a:rPr lang="x-none" sz="2800" smtClean="0"/>
              <a:t>.</a:t>
            </a:r>
            <a:endParaRPr lang="x-none" sz="2800" dirty="0" smtClean="0"/>
          </a:p>
          <a:p>
            <a:pPr marL="0" indent="0" algn="r" rtl="1">
              <a:buNone/>
            </a:pPr>
            <a:endParaRPr lang="x-none" sz="2800" dirty="0" smtClean="0"/>
          </a:p>
          <a:p>
            <a:pPr algn="r" rtl="1"/>
            <a:r>
              <a:rPr lang="x-none" sz="2800" dirty="0" smtClean="0"/>
              <a:t>كسر </a:t>
            </a:r>
            <a:r>
              <a:rPr lang="x-none" sz="2800" smtClean="0"/>
              <a:t>مبدأ السرية</a:t>
            </a:r>
            <a:r>
              <a:rPr lang="ar-LB" sz="2800" dirty="0" smtClean="0"/>
              <a:t> (أن تخبر شخص ما عن ما فعله الآخر).</a:t>
            </a:r>
            <a:endParaRPr lang="x-none" sz="2800" dirty="0" smtClean="0"/>
          </a:p>
          <a:p>
            <a:pPr algn="r" rtl="1"/>
            <a:r>
              <a:rPr lang="x-none" sz="2800" smtClean="0"/>
              <a:t> </a:t>
            </a:r>
            <a:r>
              <a:rPr lang="ar-LB" sz="2800" dirty="0" smtClean="0">
                <a:cs typeface="Times New Roman" pitchFamily="18" charset="0"/>
              </a:rPr>
              <a:t>ال</a:t>
            </a:r>
            <a:r>
              <a:rPr lang="x-none" sz="2800" smtClean="0">
                <a:cs typeface="Times New Roman" pitchFamily="18" charset="0"/>
              </a:rPr>
              <a:t>تحد</a:t>
            </a:r>
            <a:r>
              <a:rPr lang="ar-LB" sz="2800" dirty="0" smtClean="0">
                <a:cs typeface="Times New Roman" pitchFamily="18" charset="0"/>
              </a:rPr>
              <a:t>ي</a:t>
            </a:r>
            <a:r>
              <a:rPr lang="x-none" sz="2800" smtClean="0">
                <a:cs typeface="Times New Roman" pitchFamily="18" charset="0"/>
              </a:rPr>
              <a:t>ق </a:t>
            </a:r>
            <a:r>
              <a:rPr lang="x-none" sz="2800" dirty="0">
                <a:cs typeface="Times New Roman" pitchFamily="18" charset="0"/>
              </a:rPr>
              <a:t>في </a:t>
            </a:r>
            <a:r>
              <a:rPr lang="x-none" sz="2800">
                <a:cs typeface="Times New Roman" pitchFamily="18" charset="0"/>
              </a:rPr>
              <a:t>الناس </a:t>
            </a:r>
            <a:r>
              <a:rPr lang="ar-LB" sz="2800" dirty="0" smtClean="0">
                <a:cs typeface="Times New Roman" pitchFamily="18" charset="0"/>
              </a:rPr>
              <a:t>(</a:t>
            </a:r>
            <a:r>
              <a:rPr lang="x-none" sz="2800" smtClean="0">
                <a:cs typeface="Times New Roman" pitchFamily="18" charset="0"/>
              </a:rPr>
              <a:t>حافظ </a:t>
            </a:r>
            <a:r>
              <a:rPr lang="x-none" sz="2800" dirty="0">
                <a:cs typeface="Times New Roman" pitchFamily="18" charset="0"/>
              </a:rPr>
              <a:t>على </a:t>
            </a:r>
            <a:r>
              <a:rPr lang="x-none" sz="2800">
                <a:cs typeface="Times New Roman" pitchFamily="18" charset="0"/>
              </a:rPr>
              <a:t>التواصل </a:t>
            </a:r>
            <a:r>
              <a:rPr lang="x-none" sz="2800" smtClean="0">
                <a:cs typeface="Times New Roman" pitchFamily="18" charset="0"/>
              </a:rPr>
              <a:t>البصري</a:t>
            </a:r>
            <a:r>
              <a:rPr lang="ar-LB" sz="2800" dirty="0" smtClean="0">
                <a:cs typeface="Times New Roman" pitchFamily="18" charset="0"/>
              </a:rPr>
              <a:t> الطبيعي).</a:t>
            </a:r>
            <a:endParaRPr lang="en-US" sz="2800" dirty="0">
              <a:cs typeface="Times New Roman" pitchFamily="18" charset="0"/>
            </a:endParaRPr>
          </a:p>
          <a:p>
            <a:pPr marL="0" indent="0" algn="r" rtl="1">
              <a:buNone/>
            </a:pPr>
            <a:endParaRPr lang="x-none" sz="2800" dirty="0"/>
          </a:p>
        </p:txBody>
      </p:sp>
    </p:spTree>
    <p:extLst>
      <p:ext uri="{BB962C8B-B14F-4D97-AF65-F5344CB8AC3E}">
        <p14:creationId xmlns:p14="http://schemas.microsoft.com/office/powerpoint/2010/main" xmlns="" xmlns:mv="urn:schemas-microsoft-com:mac:vml" xmlns:mc="http://schemas.openxmlformats.org/markup-compatibility/2006" val="10093728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x-none" dirty="0" smtClean="0"/>
              <a:t>حافظ على هدوئك</a:t>
            </a:r>
            <a:r>
              <a:rPr lang="x-none" smtClean="0"/>
              <a:t>. </a:t>
            </a:r>
            <a:endParaRPr lang="ar-LB" dirty="0" smtClean="0"/>
          </a:p>
          <a:p>
            <a:pPr algn="r" rtl="1"/>
            <a:r>
              <a:rPr lang="ar-LB" dirty="0" smtClean="0"/>
              <a:t>تحدث مع الشخص بهدوء</a:t>
            </a:r>
          </a:p>
          <a:p>
            <a:pPr algn="r" rtl="1"/>
            <a:r>
              <a:rPr lang="ar-LB" dirty="0" smtClean="0"/>
              <a:t>لا تطلب منه أن يهدأ (فقد يهتاج أكثر) </a:t>
            </a:r>
            <a:endParaRPr lang="x-none" dirty="0" smtClean="0"/>
          </a:p>
          <a:p>
            <a:pPr algn="r" rtl="1"/>
            <a:r>
              <a:rPr lang="x-none" smtClean="0"/>
              <a:t>لا </a:t>
            </a:r>
            <a:r>
              <a:rPr lang="ar-LB" dirty="0" smtClean="0"/>
              <a:t>تفرض</a:t>
            </a:r>
            <a:r>
              <a:rPr lang="x-none" smtClean="0"/>
              <a:t> </a:t>
            </a:r>
            <a:r>
              <a:rPr lang="ar-LB" dirty="0" smtClean="0"/>
              <a:t>ال</a:t>
            </a:r>
            <a:r>
              <a:rPr lang="x-none" smtClean="0"/>
              <a:t>سيطر</a:t>
            </a:r>
            <a:r>
              <a:rPr lang="ar-LB" dirty="0" smtClean="0"/>
              <a:t>ة أو تتطلّب</a:t>
            </a:r>
          </a:p>
          <a:p>
            <a:pPr algn="r" rtl="1"/>
            <a:r>
              <a:rPr lang="ar-LB" dirty="0" smtClean="0"/>
              <a:t>استخدم مهارات الاستماع الفعال وثبت أقواله( يبدو أن هذا الأمر يثير استياءك)</a:t>
            </a:r>
          </a:p>
          <a:p>
            <a:pPr algn="r" rtl="1"/>
            <a:r>
              <a:rPr lang="x-none" smtClean="0"/>
              <a:t>اعرض </a:t>
            </a:r>
            <a:r>
              <a:rPr lang="x-none" dirty="0" smtClean="0"/>
              <a:t>عليه فنجان شاي او </a:t>
            </a:r>
            <a:r>
              <a:rPr lang="x-none" smtClean="0"/>
              <a:t>كوب ماء</a:t>
            </a:r>
            <a:r>
              <a:rPr lang="ar-LB" dirty="0" smtClean="0"/>
              <a:t> أو كرسي لكي يجلس</a:t>
            </a:r>
            <a:r>
              <a:rPr lang="x-none" smtClean="0"/>
              <a:t>.</a:t>
            </a:r>
            <a:endParaRPr lang="en-US" dirty="0"/>
          </a:p>
          <a:p>
            <a:pPr lvl="0" algn="r" rtl="1"/>
            <a:r>
              <a:rPr lang="x-none" dirty="0" smtClean="0"/>
              <a:t>اعلمه </a:t>
            </a:r>
            <a:r>
              <a:rPr lang="x-none" dirty="0"/>
              <a:t>بانك قد تحتاج لمساندة شخص </a:t>
            </a:r>
            <a:r>
              <a:rPr lang="x-none"/>
              <a:t>اخر </a:t>
            </a:r>
            <a:r>
              <a:rPr lang="x-none" smtClean="0"/>
              <a:t>لمساعدته</a:t>
            </a:r>
            <a:r>
              <a:rPr lang="ar-LB" dirty="0" smtClean="0"/>
              <a:t> (إذا كان الأمر مناسبا)</a:t>
            </a:r>
            <a:r>
              <a:rPr lang="x-none" smtClean="0"/>
              <a:t> </a:t>
            </a:r>
            <a:r>
              <a:rPr lang="x-none" dirty="0" smtClean="0"/>
              <a:t>.</a:t>
            </a:r>
          </a:p>
          <a:p>
            <a:pPr lvl="0" algn="r" rtl="1"/>
            <a:endParaRPr lang="en-US" dirty="0"/>
          </a:p>
          <a:p>
            <a:pPr algn="r" rtl="1"/>
            <a:endParaRPr lang="x-none" dirty="0"/>
          </a:p>
        </p:txBody>
      </p:sp>
      <p:sp>
        <p:nvSpPr>
          <p:cNvPr id="2" name="Title 1"/>
          <p:cNvSpPr>
            <a:spLocks noGrp="1"/>
          </p:cNvSpPr>
          <p:nvPr>
            <p:ph type="title"/>
          </p:nvPr>
        </p:nvSpPr>
        <p:spPr/>
        <p:txBody>
          <a:bodyPr>
            <a:normAutofit fontScale="90000"/>
          </a:bodyPr>
          <a:lstStyle/>
          <a:p>
            <a:pPr algn="r"/>
            <a:r>
              <a:rPr lang="x-none" dirty="0"/>
              <a:t>اذا اصبح الشخص متهيجا </a:t>
            </a:r>
            <a:br>
              <a:rPr lang="x-none" dirty="0"/>
            </a:br>
            <a:endParaRPr lang="x-none" dirty="0"/>
          </a:p>
        </p:txBody>
      </p:sp>
    </p:spTree>
    <p:extLst>
      <p:ext uri="{BB962C8B-B14F-4D97-AF65-F5344CB8AC3E}">
        <p14:creationId xmlns:p14="http://schemas.microsoft.com/office/powerpoint/2010/main" xmlns="" xmlns:mv="urn:schemas-microsoft-com:mac:vml" xmlns:mc="http://schemas.openxmlformats.org/markup-compatibility/2006" val="530210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228600" y="1143000"/>
            <a:ext cx="4419600" cy="5105400"/>
          </a:xfrm>
        </p:spPr>
        <p:txBody>
          <a:bodyPr>
            <a:normAutofit fontScale="92500"/>
          </a:bodyPr>
          <a:lstStyle/>
          <a:p>
            <a:pPr algn="l" rtl="0" eaLnBrk="1" hangingPunct="1">
              <a:lnSpc>
                <a:spcPct val="90000"/>
              </a:lnSpc>
            </a:pPr>
            <a:endParaRPr lang="en-US" altLang="ja-JP" sz="2500" dirty="0" smtClean="0"/>
          </a:p>
          <a:p>
            <a:pPr algn="l" rtl="0" eaLnBrk="1" hangingPunct="1">
              <a:lnSpc>
                <a:spcPct val="90000"/>
              </a:lnSpc>
            </a:pPr>
            <a:endParaRPr lang="en-US" altLang="ja-JP" sz="2500" dirty="0"/>
          </a:p>
          <a:p>
            <a:pPr algn="l" rtl="0" eaLnBrk="1" hangingPunct="1">
              <a:lnSpc>
                <a:spcPct val="90000"/>
              </a:lnSpc>
            </a:pPr>
            <a:r>
              <a:rPr lang="en-US" altLang="ja-JP" sz="2500" dirty="0" smtClean="0"/>
              <a:t>Divide into groups of 3</a:t>
            </a:r>
          </a:p>
          <a:p>
            <a:pPr algn="l" rtl="0" eaLnBrk="1" hangingPunct="1">
              <a:lnSpc>
                <a:spcPct val="90000"/>
              </a:lnSpc>
            </a:pPr>
            <a:r>
              <a:rPr lang="en-US" altLang="ja-JP" sz="2500" dirty="0" smtClean="0"/>
              <a:t>One person will relate an event that happened to them in the past week (5 minutes), 1 will practice the skills of good vs. bad communication and listening, and 1 will take notes.</a:t>
            </a:r>
          </a:p>
          <a:p>
            <a:pPr algn="l" rtl="0" eaLnBrk="1" hangingPunct="1">
              <a:lnSpc>
                <a:spcPct val="90000"/>
              </a:lnSpc>
            </a:pPr>
            <a:r>
              <a:rPr lang="en-US" altLang="ja-JP" sz="2500" dirty="0" smtClean="0"/>
              <a:t>Afterwards, discuss which skills which were used and how this made the person telling the story feel.  </a:t>
            </a:r>
          </a:p>
        </p:txBody>
      </p:sp>
      <p:sp>
        <p:nvSpPr>
          <p:cNvPr id="70658" name="Title 1"/>
          <p:cNvSpPr>
            <a:spLocks noGrp="1"/>
          </p:cNvSpPr>
          <p:nvPr>
            <p:ph type="title"/>
          </p:nvPr>
        </p:nvSpPr>
        <p:spPr>
          <a:xfrm>
            <a:off x="246856" y="1143000"/>
            <a:ext cx="8955088" cy="566737"/>
          </a:xfrm>
        </p:spPr>
        <p:txBody>
          <a:bodyPr>
            <a:noAutofit/>
            <a:scene3d>
              <a:camera prst="orthographicFront"/>
              <a:lightRig rig="soft" dir="t"/>
            </a:scene3d>
            <a:sp3d prstMaterial="softEdge">
              <a:bevelT w="25400" h="25400"/>
            </a:sp3d>
          </a:bodyPr>
          <a:lstStyle/>
          <a:p>
            <a:pPr eaLnBrk="1" fontAlgn="auto" hangingPunct="1">
              <a:spcAft>
                <a:spcPts val="0"/>
              </a:spcAft>
              <a:defRPr/>
            </a:pPr>
            <a:r>
              <a:rPr lang="en-US" sz="3200" dirty="0" smtClean="0">
                <a:solidFill>
                  <a:srgbClr val="C00000"/>
                </a:solidFill>
                <a:ea typeface="+mj-ea"/>
                <a:cs typeface="+mj-cs"/>
              </a:rPr>
              <a:t>Exercise</a:t>
            </a:r>
            <a:r>
              <a:rPr lang="en-US" sz="3200" dirty="0" smtClean="0">
                <a:solidFill>
                  <a:srgbClr val="FF0000"/>
                </a:solidFill>
                <a:ea typeface="+mj-ea"/>
                <a:cs typeface="+mj-cs"/>
              </a:rPr>
              <a:t> </a:t>
            </a:r>
          </a:p>
        </p:txBody>
      </p:sp>
      <p:sp>
        <p:nvSpPr>
          <p:cNvPr id="28678" name="Content Placeholder 4"/>
          <p:cNvSpPr>
            <a:spLocks/>
          </p:cNvSpPr>
          <p:nvPr/>
        </p:nvSpPr>
        <p:spPr bwMode="auto">
          <a:xfrm>
            <a:off x="4724400" y="1143000"/>
            <a:ext cx="4267200" cy="5257800"/>
          </a:xfrm>
          <a:prstGeom prst="rect">
            <a:avLst/>
          </a:prstGeom>
          <a:noFill/>
          <a:ln w="9525">
            <a:noFill/>
            <a:miter lim="800000"/>
            <a:headEnd/>
            <a:tailEnd/>
          </a:ln>
        </p:spPr>
        <p:txBody>
          <a:bodyPr/>
          <a:lstStyle/>
          <a:p>
            <a:pPr marL="109537" algn="just" rtl="1">
              <a:lnSpc>
                <a:spcPct val="90000"/>
              </a:lnSpc>
              <a:spcBef>
                <a:spcPts val="400"/>
              </a:spcBef>
              <a:buClr>
                <a:schemeClr val="accent1"/>
              </a:buClr>
              <a:buSzPct val="68000"/>
            </a:pPr>
            <a:r>
              <a:rPr lang="x-none" sz="2800" b="1" dirty="0" smtClean="0">
                <a:latin typeface="Arial" pitchFamily="34" charset="0"/>
                <a:cs typeface="Arial" pitchFamily="34" charset="0"/>
              </a:rPr>
              <a:t>تمرين</a:t>
            </a:r>
            <a:r>
              <a:rPr lang="x-none" sz="2600" dirty="0" smtClean="0">
                <a:latin typeface="Arial" pitchFamily="34" charset="0"/>
                <a:cs typeface="Arial" pitchFamily="34" charset="0"/>
              </a:rPr>
              <a:t> </a:t>
            </a:r>
          </a:p>
          <a:p>
            <a:pPr marL="365125" indent="-255588" algn="just" rtl="1">
              <a:lnSpc>
                <a:spcPct val="90000"/>
              </a:lnSpc>
              <a:spcBef>
                <a:spcPts val="400"/>
              </a:spcBef>
              <a:buClr>
                <a:schemeClr val="accent1"/>
              </a:buClr>
              <a:buSzPct val="68000"/>
              <a:buFont typeface="Wingdings 3" pitchFamily="18" charset="2"/>
              <a:buChar char=""/>
            </a:pPr>
            <a:endParaRPr lang="x-none" sz="2600" dirty="0">
              <a:latin typeface="Arial" pitchFamily="34" charset="0"/>
              <a:cs typeface="Arial" pitchFamily="34" charset="0"/>
            </a:endParaRPr>
          </a:p>
          <a:p>
            <a:pPr marL="365125" indent="-255588" algn="just" rtl="1">
              <a:lnSpc>
                <a:spcPct val="90000"/>
              </a:lnSpc>
              <a:spcBef>
                <a:spcPts val="400"/>
              </a:spcBef>
              <a:buClr>
                <a:schemeClr val="accent1"/>
              </a:buClr>
              <a:buSzPct val="68000"/>
              <a:buFont typeface="Wingdings 3" pitchFamily="18" charset="2"/>
              <a:buChar char=""/>
            </a:pPr>
            <a:r>
              <a:rPr lang="x-none" sz="2600" dirty="0" smtClean="0">
                <a:latin typeface="Arial" pitchFamily="34" charset="0"/>
                <a:cs typeface="Arial" pitchFamily="34" charset="0"/>
              </a:rPr>
              <a:t>توزع</a:t>
            </a:r>
            <a:r>
              <a:rPr lang="ar-LB" sz="2600" dirty="0" smtClean="0">
                <a:latin typeface="Arial" pitchFamily="34" charset="0"/>
                <a:cs typeface="Arial" pitchFamily="34" charset="0"/>
              </a:rPr>
              <a:t>وا</a:t>
            </a:r>
            <a:r>
              <a:rPr lang="en-US" sz="2600" dirty="0" smtClean="0">
                <a:latin typeface="Arial" pitchFamily="34" charset="0"/>
                <a:cs typeface="Arial" pitchFamily="34" charset="0"/>
              </a:rPr>
              <a:t> إلى </a:t>
            </a:r>
            <a:r>
              <a:rPr lang="en-US" sz="2600" dirty="0" err="1" smtClean="0">
                <a:latin typeface="Arial" pitchFamily="34" charset="0"/>
                <a:cs typeface="Arial" pitchFamily="34" charset="0"/>
              </a:rPr>
              <a:t>مجموعات</a:t>
            </a:r>
            <a:r>
              <a:rPr lang="en-US" sz="2600" dirty="0" smtClean="0">
                <a:latin typeface="Arial" pitchFamily="34" charset="0"/>
                <a:cs typeface="Arial" pitchFamily="34" charset="0"/>
              </a:rPr>
              <a:t> من 3 </a:t>
            </a:r>
            <a:r>
              <a:rPr lang="ar-LB" sz="2600" dirty="0" smtClean="0">
                <a:latin typeface="Arial" pitchFamily="34" charset="0"/>
                <a:cs typeface="Arial" pitchFamily="34" charset="0"/>
              </a:rPr>
              <a:t> أشخاص</a:t>
            </a:r>
            <a:endParaRPr lang="x-none" sz="2600" dirty="0" smtClean="0">
              <a:latin typeface="Arial" pitchFamily="34" charset="0"/>
              <a:cs typeface="Arial" pitchFamily="34" charset="0"/>
            </a:endParaRPr>
          </a:p>
          <a:p>
            <a:pPr marL="365125" indent="-255588" algn="just" rtl="1">
              <a:lnSpc>
                <a:spcPct val="90000"/>
              </a:lnSpc>
              <a:spcBef>
                <a:spcPts val="400"/>
              </a:spcBef>
              <a:buClr>
                <a:schemeClr val="accent1"/>
              </a:buClr>
              <a:buSzPct val="68000"/>
              <a:buFont typeface="Wingdings 3" pitchFamily="18" charset="2"/>
              <a:buChar char=""/>
            </a:pPr>
            <a:r>
              <a:rPr lang="x-none" sz="2600" dirty="0" smtClean="0">
                <a:latin typeface="Arial" pitchFamily="34" charset="0"/>
                <a:cs typeface="Arial" pitchFamily="34" charset="0"/>
              </a:rPr>
              <a:t>الأول</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سوف</a:t>
            </a:r>
            <a:r>
              <a:rPr lang="en-US" sz="2600" dirty="0" smtClean="0">
                <a:latin typeface="Arial" pitchFamily="34" charset="0"/>
                <a:cs typeface="Arial" pitchFamily="34" charset="0"/>
              </a:rPr>
              <a:t> </a:t>
            </a:r>
            <a:r>
              <a:rPr lang="x-none" sz="2600" dirty="0" smtClean="0">
                <a:latin typeface="Arial" pitchFamily="34" charset="0"/>
                <a:cs typeface="Arial" pitchFamily="34" charset="0"/>
              </a:rPr>
              <a:t>يذكر</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حدث</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ما</a:t>
            </a:r>
            <a:r>
              <a:rPr lang="en-US" sz="2600" dirty="0" smtClean="0">
                <a:latin typeface="Arial" pitchFamily="34" charset="0"/>
                <a:cs typeface="Arial" pitchFamily="34" charset="0"/>
              </a:rPr>
              <a:t> </a:t>
            </a:r>
            <a:r>
              <a:rPr lang="ar-LB" sz="2600" dirty="0" smtClean="0">
                <a:latin typeface="Arial" pitchFamily="34" charset="0"/>
                <a:cs typeface="Arial" pitchFamily="34" charset="0"/>
              </a:rPr>
              <a:t>اختبره </a:t>
            </a:r>
            <a:r>
              <a:rPr lang="en-US" sz="2600" dirty="0" err="1" smtClean="0">
                <a:latin typeface="Arial" pitchFamily="34" charset="0"/>
                <a:cs typeface="Arial" pitchFamily="34" charset="0"/>
              </a:rPr>
              <a:t>في</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الاسبوع</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الماضي</a:t>
            </a:r>
            <a:r>
              <a:rPr lang="en-US" sz="2600" dirty="0" smtClean="0">
                <a:latin typeface="Arial" pitchFamily="34" charset="0"/>
                <a:cs typeface="Arial" pitchFamily="34" charset="0"/>
              </a:rPr>
              <a:t> </a:t>
            </a:r>
            <a:r>
              <a:rPr lang="ar-AE" sz="2600" dirty="0" smtClean="0">
                <a:latin typeface="Arial" pitchFamily="34" charset="0"/>
                <a:cs typeface="Arial" pitchFamily="34" charset="0"/>
              </a:rPr>
              <a:t>(5</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دقائق</a:t>
            </a:r>
            <a:r>
              <a:rPr lang="ar-AE" sz="2600" dirty="0" smtClean="0">
                <a:latin typeface="Arial" pitchFamily="34" charset="0"/>
                <a:cs typeface="Arial" pitchFamily="34" charset="0"/>
              </a:rPr>
              <a:t>)</a:t>
            </a:r>
            <a:r>
              <a:rPr lang="en-US" sz="2600" dirty="0" smtClean="0">
                <a:latin typeface="Arial" pitchFamily="34" charset="0"/>
                <a:cs typeface="Arial" pitchFamily="34" charset="0"/>
              </a:rPr>
              <a:t>، </a:t>
            </a:r>
            <a:r>
              <a:rPr lang="x-none" sz="2600" dirty="0" smtClean="0">
                <a:latin typeface="Arial" pitchFamily="34" charset="0"/>
                <a:cs typeface="Arial" pitchFamily="34" charset="0"/>
              </a:rPr>
              <a:t>الثاني سيقوم</a:t>
            </a:r>
            <a:r>
              <a:rPr lang="en-US" sz="2600" dirty="0" smtClean="0">
                <a:latin typeface="Arial" pitchFamily="34" charset="0"/>
                <a:cs typeface="Arial" pitchFamily="34" charset="0"/>
              </a:rPr>
              <a:t> </a:t>
            </a:r>
            <a:r>
              <a:rPr lang="x-none" sz="2600" dirty="0" smtClean="0">
                <a:latin typeface="Arial" pitchFamily="34" charset="0"/>
                <a:cs typeface="Arial" pitchFamily="34" charset="0"/>
              </a:rPr>
              <a:t>ب</a:t>
            </a:r>
            <a:r>
              <a:rPr lang="en-US" sz="2600" dirty="0" err="1" smtClean="0">
                <a:latin typeface="Arial" pitchFamily="34" charset="0"/>
                <a:cs typeface="Arial" pitchFamily="34" charset="0"/>
              </a:rPr>
              <a:t>ممارسة</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مهارات</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التواصل</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الجيد</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والاستماع</a:t>
            </a:r>
            <a:r>
              <a:rPr lang="en-US" sz="2600" dirty="0" smtClean="0">
                <a:latin typeface="Arial" pitchFamily="34" charset="0"/>
                <a:cs typeface="Arial" pitchFamily="34" charset="0"/>
              </a:rPr>
              <a:t>، </a:t>
            </a:r>
            <a:r>
              <a:rPr lang="x-none" sz="2600" dirty="0" smtClean="0">
                <a:latin typeface="Arial" pitchFamily="34" charset="0"/>
                <a:cs typeface="Arial" pitchFamily="34" charset="0"/>
              </a:rPr>
              <a:t>والثالث سيقوم بتدوين الملاحظات</a:t>
            </a:r>
            <a:r>
              <a:rPr lang="en-US" sz="2600" dirty="0" smtClean="0">
                <a:latin typeface="Arial" pitchFamily="34" charset="0"/>
                <a:cs typeface="Arial" pitchFamily="34" charset="0"/>
              </a:rPr>
              <a:t>.</a:t>
            </a:r>
            <a:endParaRPr lang="x-none" sz="2600" dirty="0" smtClean="0">
              <a:latin typeface="Arial" pitchFamily="34" charset="0"/>
              <a:cs typeface="Arial" pitchFamily="34" charset="0"/>
            </a:endParaRPr>
          </a:p>
          <a:p>
            <a:pPr marL="365125" indent="-255588" algn="just" rtl="1">
              <a:lnSpc>
                <a:spcPct val="90000"/>
              </a:lnSpc>
              <a:spcBef>
                <a:spcPts val="400"/>
              </a:spcBef>
              <a:buClr>
                <a:schemeClr val="accent1"/>
              </a:buClr>
              <a:buSzPct val="68000"/>
              <a:buFont typeface="Wingdings 3" pitchFamily="18" charset="2"/>
              <a:buChar char=""/>
            </a:pPr>
            <a:r>
              <a:rPr lang="en-US" sz="2600" dirty="0" err="1" smtClean="0">
                <a:latin typeface="Arial" pitchFamily="34" charset="0"/>
                <a:cs typeface="Arial" pitchFamily="34" charset="0"/>
              </a:rPr>
              <a:t>بعد</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ذلك</a:t>
            </a:r>
            <a:r>
              <a:rPr lang="en-US" sz="2600" dirty="0" smtClean="0">
                <a:latin typeface="Arial" pitchFamily="34" charset="0"/>
                <a:cs typeface="Arial" pitchFamily="34" charset="0"/>
              </a:rPr>
              <a:t>، </a:t>
            </a:r>
            <a:r>
              <a:rPr lang="ar-LB" sz="2600" dirty="0" smtClean="0">
                <a:latin typeface="Arial" pitchFamily="34" charset="0"/>
                <a:cs typeface="Arial" pitchFamily="34" charset="0"/>
              </a:rPr>
              <a:t>ن</a:t>
            </a:r>
            <a:r>
              <a:rPr lang="en-US" sz="2600" dirty="0" err="1" smtClean="0">
                <a:latin typeface="Arial" pitchFamily="34" charset="0"/>
                <a:cs typeface="Arial" pitchFamily="34" charset="0"/>
              </a:rPr>
              <a:t>ناقش</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على</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وجه</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التحديد</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المهارات</a:t>
            </a:r>
            <a:r>
              <a:rPr lang="en-US" sz="2600" dirty="0" smtClean="0">
                <a:latin typeface="Arial" pitchFamily="34" charset="0"/>
                <a:cs typeface="Arial" pitchFamily="34" charset="0"/>
              </a:rPr>
              <a:t> التي </a:t>
            </a:r>
            <a:r>
              <a:rPr lang="en-US" sz="2600" dirty="0" err="1" smtClean="0">
                <a:latin typeface="Arial" pitchFamily="34" charset="0"/>
                <a:cs typeface="Arial" pitchFamily="34" charset="0"/>
              </a:rPr>
              <a:t>تم</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استخدامها</a:t>
            </a:r>
            <a:r>
              <a:rPr lang="en-US" sz="2600" dirty="0" smtClean="0">
                <a:latin typeface="Arial" pitchFamily="34" charset="0"/>
                <a:cs typeface="Arial" pitchFamily="34" charset="0"/>
              </a:rPr>
              <a:t> و</a:t>
            </a:r>
            <a:r>
              <a:rPr lang="ar-LB" sz="2600" dirty="0" smtClean="0">
                <a:latin typeface="Arial" pitchFamily="34" charset="0"/>
                <a:cs typeface="Arial" pitchFamily="34" charset="0"/>
              </a:rPr>
              <a:t>كيف جعلت الشخص الذي يخبر قصته يشعر</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446956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2256312"/>
            <a:ext cx="2895600" cy="4499693"/>
          </a:xfrm>
          <a:prstGeom prst="rect">
            <a:avLst/>
          </a:prstGeom>
        </p:spPr>
        <p:txBody>
          <a:bodyPr wrap="square">
            <a:spAutoFit/>
          </a:bodyPr>
          <a:lstStyle/>
          <a:p>
            <a:pPr marL="533400" indent="-533400" eaLnBrk="1" hangingPunct="1">
              <a:lnSpc>
                <a:spcPct val="90000"/>
              </a:lnSpc>
            </a:pPr>
            <a:endParaRPr lang="en-GB" altLang="ja-JP" sz="1600" dirty="0"/>
          </a:p>
          <a:p>
            <a:pPr marL="533400" indent="-533400" algn="r" rtl="1">
              <a:buNone/>
            </a:pPr>
            <a:r>
              <a:rPr lang="ar-LB" sz="1600" u="sng" dirty="0"/>
              <a:t>هيئات اللجنة الدائمة المشتركة بين الوكالات:</a:t>
            </a:r>
          </a:p>
          <a:p>
            <a:pPr marL="533400" indent="-533400" algn="r" rtl="1">
              <a:buFont typeface="Arial" pitchFamily="34" charset="0"/>
              <a:buChar char="•"/>
            </a:pPr>
            <a:r>
              <a:rPr lang="ar-LB" sz="1600" dirty="0"/>
              <a:t>المجلس العالمي للوكالات التطوعية </a:t>
            </a:r>
            <a:r>
              <a:rPr lang="en-US" sz="1600" dirty="0"/>
              <a:t>ICVA</a:t>
            </a:r>
          </a:p>
          <a:p>
            <a:pPr marL="533400" indent="-533400" algn="r" rtl="1">
              <a:buFont typeface="Arial" pitchFamily="34" charset="0"/>
              <a:buChar char="•"/>
            </a:pPr>
            <a:r>
              <a:rPr lang="ar-LB" sz="1600" dirty="0"/>
              <a:t>الاتحاد العالمي للصليب الأحمر </a:t>
            </a:r>
            <a:r>
              <a:rPr lang="en-US" sz="1600" dirty="0"/>
              <a:t>IFRC</a:t>
            </a:r>
          </a:p>
          <a:p>
            <a:pPr marL="533400" indent="-533400" algn="r" rtl="1">
              <a:buFont typeface="Arial" pitchFamily="34" charset="0"/>
              <a:buChar char="•"/>
            </a:pPr>
            <a:r>
              <a:rPr lang="ar-LB" sz="1600" dirty="0"/>
              <a:t>برنامج التفاعل </a:t>
            </a:r>
            <a:r>
              <a:rPr lang="en-US" sz="1600" dirty="0" err="1"/>
              <a:t>InterAction</a:t>
            </a:r>
            <a:endParaRPr lang="ar-LB" sz="1600" dirty="0"/>
          </a:p>
          <a:p>
            <a:pPr marL="533400" indent="-533400" algn="r" rtl="1">
              <a:buFont typeface="Arial" pitchFamily="34" charset="0"/>
              <a:buChar char="•"/>
            </a:pPr>
            <a:r>
              <a:rPr lang="ar-LB" sz="1600" dirty="0"/>
              <a:t>منظمة الهجرة العالمية </a:t>
            </a:r>
            <a:r>
              <a:rPr lang="en-US" sz="1600" dirty="0"/>
              <a:t>IOM</a:t>
            </a:r>
            <a:endParaRPr lang="ar-LB" sz="1600" dirty="0"/>
          </a:p>
          <a:p>
            <a:pPr marL="533400" lvl="1" indent="-533400" algn="r" rtl="1">
              <a:buFont typeface="Arial" pitchFamily="34" charset="0"/>
              <a:buChar char="•"/>
            </a:pPr>
            <a:r>
              <a:rPr lang="ar-LB" sz="1600" dirty="0"/>
              <a:t>مكتب الأمم المتحدة لتنسيق الشؤون الانسانية </a:t>
            </a:r>
            <a:r>
              <a:rPr lang="en-US" sz="1600" dirty="0"/>
              <a:t>OCHA</a:t>
            </a:r>
            <a:endParaRPr lang="ar-LB" sz="1600" dirty="0"/>
          </a:p>
          <a:p>
            <a:pPr marL="533400" lvl="1" indent="-533400" algn="r" rtl="1">
              <a:buFont typeface="Arial" pitchFamily="34" charset="0"/>
              <a:buChar char="•"/>
            </a:pPr>
            <a:r>
              <a:rPr lang="ar-LB" sz="1600" dirty="0"/>
              <a:t>صندوق الأمم المتحدة للسكان </a:t>
            </a:r>
            <a:r>
              <a:rPr lang="en-US" sz="1600" dirty="0"/>
              <a:t>UNFPA</a:t>
            </a:r>
            <a:endParaRPr lang="ar-LB" sz="1600" dirty="0"/>
          </a:p>
          <a:p>
            <a:pPr marL="533400" lvl="1" indent="-533400" algn="r" rtl="1">
              <a:buFont typeface="Arial" pitchFamily="34" charset="0"/>
              <a:buChar char="•"/>
            </a:pPr>
            <a:r>
              <a:rPr lang="ar-LB" sz="1600" dirty="0"/>
              <a:t> مفوضية الأمم المتحدة لشؤون اللاجئين </a:t>
            </a:r>
            <a:r>
              <a:rPr lang="en-US" sz="1600" dirty="0"/>
              <a:t>UNHCR</a:t>
            </a:r>
            <a:endParaRPr lang="ar-LB" sz="1600" dirty="0"/>
          </a:p>
          <a:p>
            <a:pPr marL="533400" lvl="1" indent="-533400" algn="r" rtl="1">
              <a:buFont typeface="Arial" pitchFamily="34" charset="0"/>
              <a:buChar char="•"/>
            </a:pPr>
            <a:r>
              <a:rPr lang="ar-LB" sz="1600" dirty="0"/>
              <a:t> اليونيسف </a:t>
            </a:r>
            <a:r>
              <a:rPr lang="en-US" sz="1600" dirty="0"/>
              <a:t>UNICEF</a:t>
            </a:r>
            <a:endParaRPr lang="ar-LB" sz="1600" dirty="0"/>
          </a:p>
          <a:p>
            <a:pPr marL="533400" lvl="1" indent="-533400" algn="r" rtl="1">
              <a:buFont typeface="Arial" pitchFamily="34" charset="0"/>
              <a:buChar char="•"/>
            </a:pPr>
            <a:r>
              <a:rPr lang="ar-LB" sz="1600" dirty="0"/>
              <a:t>برنامج الأغذية العالمي </a:t>
            </a:r>
            <a:r>
              <a:rPr lang="en-US" sz="1600" dirty="0"/>
              <a:t>WFP</a:t>
            </a:r>
            <a:endParaRPr lang="ar-LB" sz="1600" dirty="0"/>
          </a:p>
          <a:p>
            <a:pPr marL="533400" lvl="1" indent="-533400" algn="r" rtl="1">
              <a:buFont typeface="Arial" pitchFamily="34" charset="0"/>
              <a:buChar char="•"/>
            </a:pPr>
            <a:r>
              <a:rPr lang="ar-LB" sz="1600" dirty="0"/>
              <a:t> منظمة الصحة العالمية </a:t>
            </a:r>
            <a:r>
              <a:rPr lang="en-US" sz="1600" dirty="0"/>
              <a:t>WHO</a:t>
            </a:r>
            <a:endParaRPr lang="ar-LB" sz="1600" dirty="0"/>
          </a:p>
        </p:txBody>
      </p:sp>
      <p:sp>
        <p:nvSpPr>
          <p:cNvPr id="8" name="Rectangle 7"/>
          <p:cNvSpPr/>
          <p:nvPr/>
        </p:nvSpPr>
        <p:spPr>
          <a:xfrm>
            <a:off x="2971800" y="2286000"/>
            <a:ext cx="2971800" cy="5041380"/>
          </a:xfrm>
          <a:prstGeom prst="rect">
            <a:avLst/>
          </a:prstGeom>
        </p:spPr>
        <p:txBody>
          <a:bodyPr wrap="square">
            <a:spAutoFit/>
          </a:bodyPr>
          <a:lstStyle/>
          <a:p>
            <a:pPr marL="609600" indent="-609600" algn="r" rtl="1">
              <a:spcBef>
                <a:spcPct val="20000"/>
              </a:spcBef>
            </a:pPr>
            <a:r>
              <a:rPr lang="ar-LB" sz="1600" i="1" u="sng" dirty="0"/>
              <a:t>المنظمات غير الحكومية العالمية الفردية:</a:t>
            </a:r>
          </a:p>
          <a:p>
            <a:pPr marL="609600" indent="-609600" algn="r" rtl="1">
              <a:spcBef>
                <a:spcPct val="20000"/>
              </a:spcBef>
              <a:buFont typeface="Arial" pitchFamily="34" charset="0"/>
              <a:buChar char="•"/>
            </a:pPr>
            <a:r>
              <a:rPr lang="ar-LB" sz="1600" dirty="0"/>
              <a:t>منظمة مكافحة الجوع </a:t>
            </a:r>
            <a:r>
              <a:rPr lang="en-US" sz="1600" dirty="0"/>
              <a:t>ACF</a:t>
            </a:r>
          </a:p>
          <a:p>
            <a:pPr marL="609600" indent="-609600" algn="r" rtl="1">
              <a:spcBef>
                <a:spcPct val="20000"/>
              </a:spcBef>
              <a:buFont typeface="Arial" pitchFamily="34" charset="0"/>
              <a:buChar char="•"/>
            </a:pPr>
            <a:r>
              <a:rPr lang="ar-LB" sz="1600" dirty="0"/>
              <a:t>الصليب الأحمر الأميركي</a:t>
            </a:r>
          </a:p>
          <a:p>
            <a:pPr marL="609600" indent="-609600" algn="r" rtl="1">
              <a:spcBef>
                <a:spcPct val="20000"/>
              </a:spcBef>
              <a:buFont typeface="Arial" pitchFamily="34" charset="0"/>
              <a:buChar char="•"/>
            </a:pPr>
            <a:r>
              <a:rPr lang="ar-LB" sz="1600" dirty="0"/>
              <a:t>معونة العمل العالمية </a:t>
            </a:r>
            <a:r>
              <a:rPr lang="en-US" sz="1600" dirty="0"/>
              <a:t>action aid int.</a:t>
            </a:r>
          </a:p>
          <a:p>
            <a:pPr marL="609600" indent="-609600" algn="r" rtl="1">
              <a:spcBef>
                <a:spcPct val="20000"/>
              </a:spcBef>
              <a:buFont typeface="Arial" pitchFamily="34" charset="0"/>
              <a:buChar char="•"/>
            </a:pPr>
            <a:r>
              <a:rPr lang="ar-LB" sz="1600" dirty="0"/>
              <a:t>كير النمسا</a:t>
            </a:r>
            <a:r>
              <a:rPr lang="en-US" sz="1600" dirty="0"/>
              <a:t>CARE</a:t>
            </a:r>
            <a:endParaRPr lang="ar-LB" sz="1600" dirty="0"/>
          </a:p>
          <a:p>
            <a:pPr marL="609600" indent="-609600" algn="r" rtl="1">
              <a:spcBef>
                <a:spcPct val="20000"/>
              </a:spcBef>
              <a:buFont typeface="Arial" pitchFamily="34" charset="0"/>
              <a:buChar char="•"/>
            </a:pPr>
            <a:r>
              <a:rPr lang="ar-LB" sz="1600" dirty="0"/>
              <a:t>الصندوق المسيحي لرعاية الأطفال </a:t>
            </a:r>
            <a:r>
              <a:rPr lang="en-US" sz="1600" dirty="0"/>
              <a:t>CCF</a:t>
            </a:r>
          </a:p>
          <a:p>
            <a:pPr marL="609600" indent="-609600" algn="r" rtl="1">
              <a:spcBef>
                <a:spcPct val="20000"/>
              </a:spcBef>
              <a:buFont typeface="Arial" pitchFamily="34" charset="0"/>
              <a:buChar char="•"/>
            </a:pPr>
            <a:r>
              <a:rPr lang="ar-LB" sz="1600" dirty="0"/>
              <a:t>شبكة الصحة </a:t>
            </a:r>
            <a:r>
              <a:rPr lang="en-US" sz="1600" dirty="0"/>
              <a:t>TPO</a:t>
            </a:r>
            <a:endParaRPr lang="ar-LB" sz="1600" dirty="0"/>
          </a:p>
          <a:p>
            <a:pPr marL="609600" indent="-609600" algn="r" rtl="1">
              <a:spcBef>
                <a:spcPct val="20000"/>
              </a:spcBef>
              <a:buFont typeface="Arial" pitchFamily="34" charset="0"/>
              <a:buChar char="•"/>
            </a:pPr>
            <a:r>
              <a:rPr lang="ar-LB" sz="1600" dirty="0"/>
              <a:t>الهيئة الطبية الدولية</a:t>
            </a:r>
          </a:p>
          <a:p>
            <a:pPr marL="609600" indent="-609600" algn="r" rtl="1">
              <a:spcBef>
                <a:spcPct val="20000"/>
              </a:spcBef>
              <a:buFont typeface="Arial" pitchFamily="34" charset="0"/>
              <a:buChar char="•"/>
            </a:pPr>
            <a:r>
              <a:rPr lang="ar-LB" sz="1600" dirty="0"/>
              <a:t>المفوضية الكاثوليكية العالمية للهجرة </a:t>
            </a:r>
            <a:r>
              <a:rPr lang="en-US" sz="1600" dirty="0"/>
              <a:t>ICMC</a:t>
            </a:r>
            <a:endParaRPr lang="en-GB" sz="1600" dirty="0"/>
          </a:p>
          <a:p>
            <a:pPr marL="609600" indent="-609600" algn="r" rtl="1">
              <a:spcBef>
                <a:spcPct val="20000"/>
              </a:spcBef>
              <a:buFont typeface="Arial" pitchFamily="34" charset="0"/>
              <a:buChar char="•"/>
            </a:pPr>
            <a:r>
              <a:rPr lang="ar-LB" sz="1600" dirty="0"/>
              <a:t>الشبكة المشتركة بين الوكالات للتعليم خلال حالات الطوارىء </a:t>
            </a:r>
            <a:r>
              <a:rPr lang="en-US" sz="1600" dirty="0"/>
              <a:t>INEE</a:t>
            </a:r>
            <a:endParaRPr lang="en-GB" altLang="ja-JP" sz="1600" dirty="0"/>
          </a:p>
          <a:p>
            <a:pPr marL="609600" indent="-609600" algn="ctr">
              <a:lnSpc>
                <a:spcPct val="90000"/>
              </a:lnSpc>
              <a:spcBef>
                <a:spcPct val="20000"/>
              </a:spcBef>
            </a:pPr>
            <a:endParaRPr lang="en-GB" altLang="ja-JP" sz="1600" dirty="0"/>
          </a:p>
          <a:p>
            <a:pPr marL="609600" indent="-609600" algn="ctr">
              <a:lnSpc>
                <a:spcPct val="90000"/>
              </a:lnSpc>
              <a:spcBef>
                <a:spcPct val="20000"/>
              </a:spcBef>
            </a:pPr>
            <a:endParaRPr lang="en-US" altLang="ja-JP" sz="1600" dirty="0"/>
          </a:p>
          <a:p>
            <a:pPr marL="609600" indent="-609600" algn="ctr">
              <a:lnSpc>
                <a:spcPct val="90000"/>
              </a:lnSpc>
              <a:spcBef>
                <a:spcPct val="20000"/>
              </a:spcBef>
            </a:pPr>
            <a:endParaRPr lang="ja-JP" altLang="en-US" sz="1600" dirty="0"/>
          </a:p>
        </p:txBody>
      </p:sp>
      <p:sp>
        <p:nvSpPr>
          <p:cNvPr id="9" name="Rectangle 8"/>
          <p:cNvSpPr/>
          <p:nvPr/>
        </p:nvSpPr>
        <p:spPr>
          <a:xfrm>
            <a:off x="228600" y="2457896"/>
            <a:ext cx="2438400" cy="4893647"/>
          </a:xfrm>
          <a:prstGeom prst="rect">
            <a:avLst/>
          </a:prstGeom>
        </p:spPr>
        <p:txBody>
          <a:bodyPr wrap="square">
            <a:spAutoFit/>
          </a:bodyPr>
          <a:lstStyle/>
          <a:p>
            <a:pPr marL="533400" indent="-533400" algn="r" rtl="1">
              <a:buFont typeface="Arial" pitchFamily="34" charset="0"/>
              <a:buChar char="•"/>
            </a:pPr>
            <a:r>
              <a:rPr lang="ar-LB" sz="1600" dirty="0"/>
              <a:t>الصليب الأحمر العالمي </a:t>
            </a:r>
            <a:r>
              <a:rPr lang="en-US" sz="1600" dirty="0"/>
              <a:t>IRC</a:t>
            </a:r>
            <a:endParaRPr lang="ar-LB" sz="1600" dirty="0"/>
          </a:p>
          <a:p>
            <a:pPr marL="533400" indent="-533400" algn="r" rtl="1">
              <a:buFont typeface="Arial" pitchFamily="34" charset="0"/>
              <a:buChar char="•"/>
            </a:pPr>
            <a:r>
              <a:rPr lang="ar-LB" sz="1600" dirty="0"/>
              <a:t>أطباء العالم – اسبانيا</a:t>
            </a:r>
          </a:p>
          <a:p>
            <a:pPr marL="533400" indent="-533400" algn="r" rtl="1">
              <a:buFont typeface="Arial" pitchFamily="34" charset="0"/>
              <a:buChar char="•"/>
            </a:pPr>
            <a:r>
              <a:rPr lang="ar-LB" sz="1600" dirty="0"/>
              <a:t>فيلق الرحمة </a:t>
            </a:r>
            <a:r>
              <a:rPr lang="en-US" sz="1600" dirty="0"/>
              <a:t>Mercy Corps</a:t>
            </a:r>
            <a:endParaRPr lang="ar-LB" sz="1600" dirty="0"/>
          </a:p>
          <a:p>
            <a:pPr marL="533400" indent="-533400" algn="r" rtl="1">
              <a:buFont typeface="Arial" pitchFamily="34" charset="0"/>
              <a:buChar char="•"/>
            </a:pPr>
            <a:r>
              <a:rPr lang="ar-LB" sz="1600" dirty="0"/>
              <a:t>أطباء بلا حدود – هولندا </a:t>
            </a:r>
            <a:r>
              <a:rPr lang="en-US" sz="1600" dirty="0"/>
              <a:t>MSF</a:t>
            </a:r>
            <a:r>
              <a:rPr lang="ar-LB" sz="1600" dirty="0"/>
              <a:t> </a:t>
            </a:r>
          </a:p>
          <a:p>
            <a:pPr marL="533400" indent="-533400" algn="r" rtl="1">
              <a:buFont typeface="Arial" pitchFamily="34" charset="0"/>
              <a:buChar char="•"/>
            </a:pPr>
            <a:r>
              <a:rPr lang="ar-LB" sz="1600" dirty="0"/>
              <a:t>أوكسفام بريطانيا</a:t>
            </a:r>
          </a:p>
          <a:p>
            <a:pPr marL="533400" indent="-533400" algn="r" rtl="1">
              <a:buFont typeface="Arial" pitchFamily="34" charset="0"/>
              <a:buChar char="•"/>
            </a:pPr>
            <a:r>
              <a:rPr lang="ar-LB" sz="1600" dirty="0"/>
              <a:t>صندوق تعليم اللاجئين </a:t>
            </a:r>
            <a:r>
              <a:rPr lang="en-US" sz="1600" dirty="0"/>
              <a:t>RET</a:t>
            </a:r>
            <a:r>
              <a:rPr lang="ar-LB" sz="1600" dirty="0"/>
              <a:t> </a:t>
            </a:r>
          </a:p>
          <a:p>
            <a:pPr marL="533400" indent="-533400" algn="r" rtl="1">
              <a:buFont typeface="Arial" pitchFamily="34" charset="0"/>
              <a:buChar char="•"/>
            </a:pPr>
            <a:r>
              <a:rPr lang="ar-LB" sz="1600" dirty="0"/>
              <a:t>منظمة حماية الأطفال - المملكة المتحدة </a:t>
            </a:r>
            <a:r>
              <a:rPr lang="en-US" sz="1600" dirty="0"/>
              <a:t>SC – UK</a:t>
            </a:r>
            <a:r>
              <a:rPr lang="ar-LB" sz="1600" dirty="0"/>
              <a:t> </a:t>
            </a:r>
          </a:p>
          <a:p>
            <a:pPr marL="533400" indent="-533400" algn="r" rtl="1">
              <a:buFont typeface="Arial" pitchFamily="34" charset="0"/>
              <a:buChar char="•"/>
            </a:pPr>
            <a:r>
              <a:rPr lang="ar-LB" sz="1600" dirty="0"/>
              <a:t>منظمة حماية الأطفال – الولايات المتحدة الأميركية </a:t>
            </a:r>
            <a:r>
              <a:rPr lang="en-US" sz="1600" dirty="0"/>
              <a:t>SC -USA</a:t>
            </a:r>
            <a:endParaRPr lang="ar-LB" sz="1600" dirty="0"/>
          </a:p>
          <a:p>
            <a:pPr marL="609600" indent="-609600">
              <a:spcBef>
                <a:spcPct val="20000"/>
              </a:spcBef>
            </a:pPr>
            <a:endParaRPr lang="en-US" sz="1600" dirty="0"/>
          </a:p>
          <a:p>
            <a:pPr marL="609600" indent="-609600" algn="r" rtl="1">
              <a:spcBef>
                <a:spcPct val="20000"/>
              </a:spcBef>
            </a:pPr>
            <a:endParaRPr lang="en-US" altLang="ja-JP" sz="1600" dirty="0"/>
          </a:p>
          <a:p>
            <a:pPr marL="609600" indent="-609600" algn="ctr">
              <a:lnSpc>
                <a:spcPct val="90000"/>
              </a:lnSpc>
              <a:spcBef>
                <a:spcPct val="20000"/>
              </a:spcBef>
            </a:pPr>
            <a:endParaRPr lang="ja-JP" altLang="en-US" sz="1600" dirty="0"/>
          </a:p>
        </p:txBody>
      </p:sp>
      <p:sp>
        <p:nvSpPr>
          <p:cNvPr id="10" name="Rectangle 9"/>
          <p:cNvSpPr/>
          <p:nvPr/>
        </p:nvSpPr>
        <p:spPr>
          <a:xfrm>
            <a:off x="381000" y="440430"/>
            <a:ext cx="8229600" cy="1446550"/>
          </a:xfrm>
          <a:prstGeom prst="rect">
            <a:avLst/>
          </a:prstGeom>
        </p:spPr>
        <p:txBody>
          <a:bodyPr wrap="square">
            <a:spAutoFit/>
          </a:bodyPr>
          <a:lstStyle/>
          <a:p>
            <a:pPr algn="r"/>
            <a:r>
              <a:rPr lang="en-GB" sz="2000" dirty="0">
                <a:solidFill>
                  <a:srgbClr val="0070C0"/>
                </a:solidFill>
              </a:rPr>
              <a:t/>
            </a:r>
            <a:br>
              <a:rPr lang="en-GB" sz="2000" dirty="0">
                <a:solidFill>
                  <a:srgbClr val="0070C0"/>
                </a:solidFill>
              </a:rPr>
            </a:br>
            <a:r>
              <a:rPr lang="en-GB" sz="2000" dirty="0">
                <a:solidFill>
                  <a:srgbClr val="0070C0"/>
                </a:solidFill>
              </a:rPr>
              <a:t/>
            </a:r>
            <a:br>
              <a:rPr lang="en-GB" sz="2000" dirty="0">
                <a:solidFill>
                  <a:srgbClr val="0070C0"/>
                </a:solidFill>
              </a:rPr>
            </a:br>
            <a:r>
              <a:rPr lang="ar-LB" b="1" dirty="0">
                <a:solidFill>
                  <a:schemeClr val="accent2">
                    <a:lumMod val="75000"/>
                  </a:schemeClr>
                </a:solidFill>
              </a:rPr>
              <a:t>فرقة عمل اللجنة الدائمة المشتركة بين الوكالات: شاركت 27 وكالة في كتابة الإرشادات.</a:t>
            </a:r>
            <a:endParaRPr lang="en-US" b="1" dirty="0">
              <a:solidFill>
                <a:schemeClr val="accent2">
                  <a:lumMod val="75000"/>
                </a:schemeClr>
              </a:solidFill>
            </a:endParaRPr>
          </a:p>
        </p:txBody>
      </p:sp>
    </p:spTree>
    <p:extLst>
      <p:ext uri="{BB962C8B-B14F-4D97-AF65-F5344CB8AC3E}">
        <p14:creationId xmlns:p14="http://schemas.microsoft.com/office/powerpoint/2010/main" xmlns="" xmlns:mv="urn:schemas-microsoft-com:mac:vml" xmlns:mc="http://schemas.openxmlformats.org/markup-compatibility/2006" val="32506205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381000" y="1600200"/>
            <a:ext cx="4191000" cy="4800600"/>
          </a:xfrm>
        </p:spPr>
        <p:txBody>
          <a:bodyPr>
            <a:normAutofit/>
          </a:bodyPr>
          <a:lstStyle/>
          <a:p>
            <a:pPr algn="l" rtl="0">
              <a:buFont typeface="Wingdings 3" pitchFamily="18" charset="2"/>
              <a:buNone/>
            </a:pPr>
            <a:endParaRPr lang="en-US" altLang="ja-JP" dirty="0" smtClean="0"/>
          </a:p>
          <a:p>
            <a:pPr algn="l" rtl="0"/>
            <a:r>
              <a:rPr lang="en-US" altLang="ja-JP" dirty="0" smtClean="0"/>
              <a:t>Just </a:t>
            </a:r>
            <a:r>
              <a:rPr lang="en-US" altLang="ja-JP" dirty="0" smtClean="0">
                <a:solidFill>
                  <a:schemeClr val="accent1"/>
                </a:solidFill>
              </a:rPr>
              <a:t>listen</a:t>
            </a:r>
          </a:p>
          <a:p>
            <a:pPr lvl="1">
              <a:buNone/>
            </a:pPr>
            <a:r>
              <a:rPr lang="en-US" altLang="ja-JP" dirty="0" smtClean="0"/>
              <a:t>(“do not just do something, be there”)</a:t>
            </a:r>
          </a:p>
          <a:p>
            <a:pPr algn="l" rtl="0">
              <a:buNone/>
            </a:pPr>
            <a:endParaRPr lang="en-US" altLang="ja-JP" dirty="0" smtClean="0"/>
          </a:p>
          <a:p>
            <a:pPr algn="l" rtl="0"/>
            <a:r>
              <a:rPr lang="en-US" altLang="ja-JP" dirty="0" smtClean="0"/>
              <a:t>Do not pressure the person to talk</a:t>
            </a:r>
          </a:p>
          <a:p>
            <a:pPr algn="l" rtl="0"/>
            <a:endParaRPr lang="en-US" altLang="ja-JP" dirty="0" smtClean="0">
              <a:solidFill>
                <a:schemeClr val="accent1"/>
              </a:solidFill>
            </a:endParaRPr>
          </a:p>
          <a:p>
            <a:pPr algn="l" rtl="0"/>
            <a:r>
              <a:rPr lang="en-US" altLang="ja-JP" dirty="0" smtClean="0"/>
              <a:t>Do not pass </a:t>
            </a:r>
            <a:r>
              <a:rPr lang="en-US" altLang="ja-JP" dirty="0" smtClean="0">
                <a:solidFill>
                  <a:schemeClr val="accent1"/>
                </a:solidFill>
              </a:rPr>
              <a:t>judgments</a:t>
            </a:r>
            <a:r>
              <a:rPr lang="en-US" altLang="ja-JP" dirty="0" smtClean="0"/>
              <a:t> (verbally or non-verbally)</a:t>
            </a:r>
          </a:p>
          <a:p>
            <a:pPr marL="0" indent="0">
              <a:buNone/>
            </a:pPr>
            <a:endParaRPr lang="en-US" altLang="ja-JP" dirty="0" smtClean="0"/>
          </a:p>
        </p:txBody>
      </p:sp>
      <p:sp>
        <p:nvSpPr>
          <p:cNvPr id="3" name="Title 2"/>
          <p:cNvSpPr>
            <a:spLocks noGrp="1"/>
          </p:cNvSpPr>
          <p:nvPr>
            <p:ph type="title"/>
          </p:nvPr>
        </p:nvSpPr>
        <p:spPr>
          <a:xfrm>
            <a:off x="304800" y="457200"/>
            <a:ext cx="8229600" cy="1143000"/>
          </a:xfrm>
        </p:spPr>
        <p:txBody>
          <a:bodyPr>
            <a:normAutofit fontScale="90000"/>
          </a:bodyPr>
          <a:lstStyle/>
          <a:p>
            <a:r>
              <a:rPr lang="en-US" altLang="ja-JP" sz="3200" dirty="0" smtClean="0">
                <a:effectLst>
                  <a:outerShdw blurRad="38100" dist="38100" dir="2700000" algn="tl">
                    <a:srgbClr val="C0C0C0"/>
                  </a:outerShdw>
                </a:effectLst>
              </a:rPr>
              <a:t/>
            </a:r>
            <a:br>
              <a:rPr lang="en-US" altLang="ja-JP" sz="3200" dirty="0" smtClean="0">
                <a:effectLst>
                  <a:outerShdw blurRad="38100" dist="38100" dir="2700000" algn="tl">
                    <a:srgbClr val="C0C0C0"/>
                  </a:outerShdw>
                </a:effectLst>
              </a:rPr>
            </a:br>
            <a:r>
              <a:rPr lang="en-US" altLang="ja-JP" sz="3200" dirty="0">
                <a:effectLst>
                  <a:outerShdw blurRad="38100" dist="38100" dir="2700000" algn="tl">
                    <a:srgbClr val="C0C0C0"/>
                  </a:outerShdw>
                </a:effectLst>
              </a:rPr>
              <a:t/>
            </a:r>
            <a:br>
              <a:rPr lang="en-US" altLang="ja-JP" sz="3200" dirty="0">
                <a:effectLst>
                  <a:outerShdw blurRad="38100" dist="38100" dir="2700000" algn="tl">
                    <a:srgbClr val="C0C0C0"/>
                  </a:outerShdw>
                </a:effectLst>
              </a:rPr>
            </a:br>
            <a:r>
              <a:rPr lang="en-US" altLang="ja-JP" sz="3200" dirty="0">
                <a:effectLst>
                  <a:outerShdw blurRad="38100" dist="38100" dir="2700000" algn="tl">
                    <a:srgbClr val="C0C0C0"/>
                  </a:outerShdw>
                </a:effectLst>
              </a:rPr>
              <a:t>Points to Remember</a:t>
            </a:r>
            <a:r>
              <a:rPr lang="en-US" altLang="ja-JP" sz="3200" dirty="0" smtClean="0">
                <a:effectLst>
                  <a:outerShdw blurRad="38100" dist="38100" dir="2700000" algn="tl">
                    <a:srgbClr val="C0C0C0"/>
                  </a:outerShdw>
                </a:effectLst>
              </a:rPr>
              <a:t/>
            </a:r>
            <a:br>
              <a:rPr lang="en-US" altLang="ja-JP" sz="3200" dirty="0" smtClean="0">
                <a:effectLst>
                  <a:outerShdw blurRad="38100" dist="38100" dir="2700000" algn="tl">
                    <a:srgbClr val="C0C0C0"/>
                  </a:outerShdw>
                </a:effectLst>
              </a:rPr>
            </a:br>
            <a:r>
              <a:rPr lang="en-US" altLang="ja-JP" sz="3200" dirty="0" smtClean="0">
                <a:effectLst>
                  <a:outerShdw blurRad="38100" dist="38100" dir="2700000" algn="tl">
                    <a:srgbClr val="C0C0C0"/>
                  </a:outerShdw>
                </a:effectLst>
              </a:rPr>
              <a:t> </a:t>
            </a:r>
            <a:r>
              <a:rPr lang="x-none" altLang="ja-JP" sz="3200" dirty="0">
                <a:effectLst>
                  <a:outerShdw blurRad="38100" dist="38100" dir="2700000" algn="tl">
                    <a:srgbClr val="C0C0C0"/>
                  </a:outerShdw>
                </a:effectLst>
              </a:rPr>
              <a:t>اشياء تتذكرها</a:t>
            </a:r>
            <a:r>
              <a:rPr lang="en-US" altLang="ja-JP" sz="3200" dirty="0" smtClean="0">
                <a:effectLst>
                  <a:outerShdw blurRad="38100" dist="38100" dir="2700000" algn="tl">
                    <a:srgbClr val="C0C0C0"/>
                  </a:outerShdw>
                </a:effectLst>
              </a:rPr>
              <a:t/>
            </a:r>
            <a:br>
              <a:rPr lang="en-US" altLang="ja-JP" sz="3200" dirty="0" smtClean="0">
                <a:effectLst>
                  <a:outerShdw blurRad="38100" dist="38100" dir="2700000" algn="tl">
                    <a:srgbClr val="C0C0C0"/>
                  </a:outerShdw>
                </a:effectLst>
              </a:rPr>
            </a:br>
            <a:r>
              <a:rPr lang="en-US" altLang="ja-JP" sz="3200" dirty="0">
                <a:effectLst>
                  <a:outerShdw blurRad="38100" dist="38100" dir="2700000" algn="tl">
                    <a:srgbClr val="C0C0C0"/>
                  </a:outerShdw>
                </a:effectLst>
              </a:rPr>
              <a:t/>
            </a:r>
            <a:br>
              <a:rPr lang="en-US" altLang="ja-JP" sz="3200" dirty="0">
                <a:effectLst>
                  <a:outerShdw blurRad="38100" dist="38100" dir="2700000" algn="tl">
                    <a:srgbClr val="C0C0C0"/>
                  </a:outerShdw>
                </a:effectLst>
              </a:rPr>
            </a:br>
            <a:r>
              <a:rPr lang="ja-JP" altLang="en-US" sz="3200" dirty="0" smtClean="0">
                <a:effectLst>
                  <a:outerShdw blurRad="38100" dist="38100" dir="2700000" algn="tl">
                    <a:srgbClr val="C0C0C0"/>
                  </a:outerShdw>
                </a:effectLst>
              </a:rPr>
              <a:t>　</a:t>
            </a:r>
            <a:r>
              <a:rPr lang="en-US" altLang="ja-JP" sz="3200" dirty="0" smtClean="0">
                <a:effectLst>
                  <a:outerShdw blurRad="38100" dist="38100" dir="2700000" algn="tl">
                    <a:srgbClr val="C0C0C0"/>
                  </a:outerShdw>
                </a:effectLst>
              </a:rPr>
              <a:t/>
            </a:r>
            <a:br>
              <a:rPr lang="en-US" altLang="ja-JP" sz="3200" dirty="0" smtClean="0">
                <a:effectLst>
                  <a:outerShdw blurRad="38100" dist="38100" dir="2700000" algn="tl">
                    <a:srgbClr val="C0C0C0"/>
                  </a:outerShdw>
                </a:effectLst>
              </a:rPr>
            </a:br>
            <a:endParaRPr lang="en-US" altLang="ja-JP" sz="3200" dirty="0" smtClean="0">
              <a:effectLst>
                <a:outerShdw blurRad="38100" dist="38100" dir="2700000" algn="tl">
                  <a:srgbClr val="C0C0C0"/>
                </a:outerShdw>
              </a:effectLst>
            </a:endParaRPr>
          </a:p>
        </p:txBody>
      </p:sp>
      <p:pic>
        <p:nvPicPr>
          <p:cNvPr id="29700" name="Picture 4" descr="http://t2.gstatic.com/images?q=tbn:ANd9GcQSdOTssGU22V0LvC8cO3rR02sJ37gpFQFAflvCsCojYP3gewJiPg"/>
          <p:cNvPicPr>
            <a:picLocks noChangeAspect="1" noChangeArrowheads="1"/>
          </p:cNvPicPr>
          <p:nvPr/>
        </p:nvPicPr>
        <p:blipFill>
          <a:blip r:embed="rId2" cstate="print"/>
          <a:srcRect/>
          <a:stretch>
            <a:fillRect/>
          </a:stretch>
        </p:blipFill>
        <p:spPr bwMode="auto">
          <a:xfrm>
            <a:off x="7432675" y="152400"/>
            <a:ext cx="1711325" cy="1600200"/>
          </a:xfrm>
          <a:prstGeom prst="rect">
            <a:avLst/>
          </a:prstGeom>
          <a:noFill/>
          <a:ln w="9525">
            <a:noFill/>
            <a:miter lim="800000"/>
            <a:headEnd/>
            <a:tailEnd/>
          </a:ln>
        </p:spPr>
      </p:pic>
      <p:sp>
        <p:nvSpPr>
          <p:cNvPr id="29703" name="Content Placeholder 4"/>
          <p:cNvSpPr>
            <a:spLocks/>
          </p:cNvSpPr>
          <p:nvPr/>
        </p:nvSpPr>
        <p:spPr bwMode="auto">
          <a:xfrm>
            <a:off x="4648200" y="1828800"/>
            <a:ext cx="4267200" cy="4005263"/>
          </a:xfrm>
          <a:prstGeom prst="rect">
            <a:avLst/>
          </a:prstGeom>
          <a:noFill/>
          <a:ln w="9525">
            <a:noFill/>
            <a:miter lim="800000"/>
            <a:headEnd/>
            <a:tailEnd/>
          </a:ln>
        </p:spPr>
        <p:txBody>
          <a:bodyPr/>
          <a:lstStyle/>
          <a:p>
            <a:pPr marL="365125" indent="-255588" algn="just" rtl="1">
              <a:spcBef>
                <a:spcPts val="4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نستمع فقط (لا يتوجب عليك بالضرورة فعل شيء فقط كن حاضرا للمساندة)</a:t>
            </a:r>
          </a:p>
          <a:p>
            <a:pPr marL="365125" indent="-255588" algn="just" rtl="1">
              <a:spcBef>
                <a:spcPts val="4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لا تفرض على الشخص أن يتحدث.</a:t>
            </a:r>
            <a:endParaRPr lang="en-US" sz="2600" dirty="0">
              <a:latin typeface="Lucida Sans Unicode" pitchFamily="34" charset="0"/>
              <a:ea typeface="MS PGothic" pitchFamily="34" charset="-128"/>
            </a:endParaRPr>
          </a:p>
          <a:p>
            <a:pPr marL="365125" indent="-255588" algn="just" rtl="1">
              <a:spcBef>
                <a:spcPts val="4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لا تطلق الأحكام (اللفظية وغير اللفظية)</a:t>
            </a:r>
            <a:endParaRPr lang="en-US" sz="26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p:txBody>
      </p:sp>
      <p:pic>
        <p:nvPicPr>
          <p:cNvPr id="14338" name="Picture 2" descr="C:\Users\IMC-LY-009\Desktop\PFA pix\imagesCAE7HZY7.jp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4959185" y="4267200"/>
            <a:ext cx="2356015" cy="2320159"/>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xmlns="" xmlns:mv="urn:schemas-microsoft-com:mac:vml" xmlns:mc="http://schemas.openxmlformats.org/markup-compatibility/2006" val="34659354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057400"/>
            <a:ext cx="8229600" cy="2133600"/>
          </a:xfrm>
        </p:spPr>
        <p:txBody>
          <a:bodyPr>
            <a:noAutofit/>
          </a:bodyPr>
          <a:lstStyle/>
          <a:p>
            <a:pPr algn="ctr"/>
            <a:r>
              <a:rPr lang="en-US" altLang="ja-JP" sz="3600" dirty="0" smtClean="0">
                <a:effectLst>
                  <a:outerShdw blurRad="38100" dist="38100" dir="2700000" algn="tl">
                    <a:srgbClr val="C0C0C0"/>
                  </a:outerShdw>
                </a:effectLst>
              </a:rPr>
              <a:t/>
            </a:r>
            <a:br>
              <a:rPr lang="en-US" altLang="ja-JP" sz="3600" dirty="0" smtClean="0">
                <a:effectLst>
                  <a:outerShdw blurRad="38100" dist="38100" dir="2700000" algn="tl">
                    <a:srgbClr val="C0C0C0"/>
                  </a:outerShdw>
                </a:effectLst>
              </a:rPr>
            </a:br>
            <a:r>
              <a:rPr lang="en-US" altLang="ja-JP" sz="3600" dirty="0">
                <a:effectLst>
                  <a:outerShdw blurRad="38100" dist="38100" dir="2700000" algn="tl">
                    <a:srgbClr val="C0C0C0"/>
                  </a:outerShdw>
                </a:effectLst>
              </a:rPr>
              <a:t/>
            </a:r>
            <a:br>
              <a:rPr lang="en-US" altLang="ja-JP" sz="3600" dirty="0">
                <a:effectLst>
                  <a:outerShdw blurRad="38100" dist="38100" dir="2700000" algn="tl">
                    <a:srgbClr val="C0C0C0"/>
                  </a:outerShdw>
                </a:effectLst>
              </a:rPr>
            </a:br>
            <a:r>
              <a:rPr lang="en-US" altLang="ja-JP" sz="3600" dirty="0" smtClean="0">
                <a:effectLst>
                  <a:outerShdw blurRad="38100" dist="38100" dir="2700000" algn="tl">
                    <a:srgbClr val="C0C0C0"/>
                  </a:outerShdw>
                </a:effectLst>
              </a:rPr>
              <a:t>What do you need to know to link people effectively to services?</a:t>
            </a:r>
            <a:r>
              <a:rPr lang="en-US" altLang="ja-JP" sz="2800" dirty="0" smtClean="0">
                <a:effectLst>
                  <a:outerShdw blurRad="38100" dist="38100" dir="2700000" algn="tl">
                    <a:srgbClr val="C0C0C0"/>
                  </a:outerShdw>
                </a:effectLst>
              </a:rPr>
              <a:t/>
            </a:r>
            <a:br>
              <a:rPr lang="en-US" altLang="ja-JP" sz="2800" dirty="0" smtClean="0">
                <a:effectLst>
                  <a:outerShdw blurRad="38100" dist="38100" dir="2700000" algn="tl">
                    <a:srgbClr val="C0C0C0"/>
                  </a:outerShdw>
                </a:effectLst>
              </a:rPr>
            </a:br>
            <a:r>
              <a:rPr lang="en-US" altLang="ja-JP" sz="2800" dirty="0" smtClean="0">
                <a:effectLst>
                  <a:outerShdw blurRad="38100" dist="38100" dir="2700000" algn="tl">
                    <a:srgbClr val="C0C0C0"/>
                  </a:outerShdw>
                </a:effectLst>
              </a:rPr>
              <a:t/>
            </a:r>
            <a:br>
              <a:rPr lang="en-US" altLang="ja-JP" sz="2800" dirty="0" smtClean="0">
                <a:effectLst>
                  <a:outerShdw blurRad="38100" dist="38100" dir="2700000" algn="tl">
                    <a:srgbClr val="C0C0C0"/>
                  </a:outerShdw>
                </a:effectLst>
              </a:rPr>
            </a:br>
            <a:r>
              <a:rPr lang="ar-LB" altLang="ja-JP" sz="3200" dirty="0" smtClean="0">
                <a:effectLst>
                  <a:outerShdw blurRad="38100" dist="38100" dir="2700000" algn="tl">
                    <a:srgbClr val="C0C0C0"/>
                  </a:outerShdw>
                </a:effectLst>
              </a:rPr>
              <a:t>ما الذي يجب معرفته لربط الأشخاص بالخدمات بشكل فعّال؟</a:t>
            </a:r>
            <a:endParaRPr lang="en-US" altLang="ja-JP" sz="3200" dirty="0" smtClean="0">
              <a:effectLst>
                <a:outerShdw blurRad="38100" dist="38100" dir="2700000" algn="tl">
                  <a:srgbClr val="C0C0C0"/>
                </a:outerShdw>
              </a:effectLst>
            </a:endParaRPr>
          </a:p>
        </p:txBody>
      </p:sp>
      <p:sp>
        <p:nvSpPr>
          <p:cNvPr id="4"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LOOK</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LISTEN          </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LINK</a:t>
            </a:r>
            <a:endParaRPr kumimoji="0" lang="en-US" sz="41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7185329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1143000" y="2423318"/>
            <a:ext cx="3200400" cy="4525963"/>
          </a:xfrm>
        </p:spPr>
        <p:txBody>
          <a:bodyPr/>
          <a:lstStyle/>
          <a:p>
            <a:pPr algn="l" rtl="0"/>
            <a:r>
              <a:rPr lang="en-US" altLang="ja-JP" sz="2800" dirty="0" smtClean="0"/>
              <a:t>Who?</a:t>
            </a:r>
          </a:p>
          <a:p>
            <a:pPr algn="l" rtl="0"/>
            <a:r>
              <a:rPr lang="en-US" altLang="ja-JP" sz="2800" dirty="0" smtClean="0"/>
              <a:t>What?</a:t>
            </a:r>
          </a:p>
          <a:p>
            <a:pPr algn="l" rtl="0"/>
            <a:r>
              <a:rPr lang="en-US" altLang="ja-JP" sz="2800" dirty="0" smtClean="0"/>
              <a:t>Where?</a:t>
            </a:r>
          </a:p>
          <a:p>
            <a:pPr algn="l" rtl="0"/>
            <a:r>
              <a:rPr lang="en-US" altLang="ja-JP" sz="2800" dirty="0" smtClean="0"/>
              <a:t>When?</a:t>
            </a:r>
          </a:p>
        </p:txBody>
      </p:sp>
      <p:sp>
        <p:nvSpPr>
          <p:cNvPr id="3" name="Title 2"/>
          <p:cNvSpPr>
            <a:spLocks noGrp="1"/>
          </p:cNvSpPr>
          <p:nvPr>
            <p:ph type="title"/>
          </p:nvPr>
        </p:nvSpPr>
        <p:spPr>
          <a:xfrm>
            <a:off x="533400" y="1143000"/>
            <a:ext cx="8229600" cy="1143000"/>
          </a:xfrm>
        </p:spPr>
        <p:txBody>
          <a:bodyPr>
            <a:normAutofit fontScale="90000"/>
          </a:bodyPr>
          <a:lstStyle/>
          <a:p>
            <a:pPr algn="ctr"/>
            <a:r>
              <a:rPr lang="en-US" altLang="ja-JP" sz="3600" dirty="0" smtClean="0">
                <a:effectLst>
                  <a:outerShdw blurRad="38100" dist="38100" dir="2700000" algn="tl">
                    <a:srgbClr val="C0C0C0"/>
                  </a:outerShdw>
                </a:effectLst>
              </a:rPr>
              <a:t>Know the 4Ws</a:t>
            </a:r>
            <a:r>
              <a:rPr lang="ja-JP" altLang="en-US" sz="3600" dirty="0" smtClean="0">
                <a:effectLst>
                  <a:outerShdw blurRad="38100" dist="38100" dir="2700000" algn="tl">
                    <a:srgbClr val="C0C0C0"/>
                  </a:outerShdw>
                </a:effectLst>
              </a:rPr>
              <a:t>　　</a:t>
            </a:r>
            <a:r>
              <a:rPr lang="en-US" altLang="ja-JP" sz="3600" dirty="0" smtClean="0">
                <a:effectLst>
                  <a:outerShdw blurRad="38100" dist="38100" dir="2700000" algn="tl">
                    <a:srgbClr val="C0C0C0"/>
                  </a:outerShdw>
                </a:effectLst>
              </a:rPr>
              <a:t/>
            </a:r>
            <a:br>
              <a:rPr lang="en-US" altLang="ja-JP" sz="3600" dirty="0" smtClean="0">
                <a:effectLst>
                  <a:outerShdw blurRad="38100" dist="38100" dir="2700000" algn="tl">
                    <a:srgbClr val="C0C0C0"/>
                  </a:outerShdw>
                </a:effectLst>
              </a:rPr>
            </a:br>
            <a:r>
              <a:rPr lang="ar-LB" altLang="ja-JP" sz="3600" dirty="0" smtClean="0">
                <a:effectLst>
                  <a:outerShdw blurRad="38100" dist="38100" dir="2700000" algn="tl">
                    <a:srgbClr val="C0C0C0"/>
                  </a:outerShdw>
                </a:effectLst>
              </a:rPr>
              <a:t>معرفة الأربعة نقاط التالية</a:t>
            </a:r>
            <a:endParaRPr lang="en-US" altLang="ja-JP" sz="3600" dirty="0" smtClean="0">
              <a:effectLst>
                <a:outerShdw blurRad="38100" dist="38100" dir="2700000" algn="tl">
                  <a:srgbClr val="C0C0C0"/>
                </a:outerShdw>
              </a:effectLst>
            </a:endParaRPr>
          </a:p>
        </p:txBody>
      </p:sp>
      <p:pic>
        <p:nvPicPr>
          <p:cNvPr id="33796" name="Picture 2" descr="http://t0.gstatic.com/images?q=tbn:ANd9GcS8qogt8YJsju8qY-YJMSQOpSEiGGa2HKC0mRwsRcxMcE-tP0nGY-mTahO1UA"/>
          <p:cNvPicPr>
            <a:picLocks noChangeAspect="1" noChangeArrowheads="1"/>
          </p:cNvPicPr>
          <p:nvPr/>
        </p:nvPicPr>
        <p:blipFill>
          <a:blip r:embed="rId2" cstate="print"/>
          <a:srcRect/>
          <a:stretch>
            <a:fillRect/>
          </a:stretch>
        </p:blipFill>
        <p:spPr bwMode="auto">
          <a:xfrm>
            <a:off x="6972300" y="4686300"/>
            <a:ext cx="2171700" cy="2171700"/>
          </a:xfrm>
          <a:prstGeom prst="rect">
            <a:avLst/>
          </a:prstGeom>
          <a:noFill/>
          <a:ln w="9525">
            <a:noFill/>
            <a:miter lim="800000"/>
            <a:headEnd/>
            <a:tailEnd/>
          </a:ln>
        </p:spPr>
      </p:pic>
      <p:sp>
        <p:nvSpPr>
          <p:cNvPr id="33799" name="Content Placeholder 4"/>
          <p:cNvSpPr>
            <a:spLocks/>
          </p:cNvSpPr>
          <p:nvPr/>
        </p:nvSpPr>
        <p:spPr bwMode="auto">
          <a:xfrm>
            <a:off x="4114800" y="2514600"/>
            <a:ext cx="4267200" cy="2057400"/>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r>
              <a:rPr lang="ar-LB" sz="2700" dirty="0" smtClean="0">
                <a:latin typeface="Lucida Sans Unicode" pitchFamily="34" charset="0"/>
                <a:ea typeface="MS PGothic" pitchFamily="34" charset="-128"/>
              </a:rPr>
              <a:t>من؟</a:t>
            </a: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ar-LB" sz="2700" dirty="0" smtClean="0">
                <a:latin typeface="Lucida Sans Unicode" pitchFamily="34" charset="0"/>
                <a:ea typeface="MS PGothic" pitchFamily="34" charset="-128"/>
              </a:rPr>
              <a:t>ماذا؟</a:t>
            </a:r>
          </a:p>
          <a:p>
            <a:pPr marL="365125" indent="-255588" algn="r" rtl="1">
              <a:spcBef>
                <a:spcPts val="400"/>
              </a:spcBef>
              <a:buClr>
                <a:schemeClr val="accent1"/>
              </a:buClr>
              <a:buSzPct val="68000"/>
              <a:buFont typeface="Wingdings 3" pitchFamily="18" charset="2"/>
              <a:buChar char=""/>
            </a:pPr>
            <a:r>
              <a:rPr lang="ar-LB" sz="2700" dirty="0" smtClean="0">
                <a:latin typeface="Lucida Sans Unicode" pitchFamily="34" charset="0"/>
                <a:ea typeface="MS PGothic" pitchFamily="34" charset="-128"/>
              </a:rPr>
              <a:t>أين؟</a:t>
            </a: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ar-LB" sz="2700" dirty="0" smtClean="0">
                <a:latin typeface="Lucida Sans Unicode" pitchFamily="34" charset="0"/>
                <a:ea typeface="MS PGothic" pitchFamily="34" charset="-128"/>
              </a:rPr>
              <a:t>متى؟</a:t>
            </a:r>
            <a:endParaRPr lang="en-US" sz="2700" dirty="0">
              <a:latin typeface="Lucida Sans Unicode" pitchFamily="34" charset="0"/>
              <a:ea typeface="MS PGothic" pitchFamily="34" charset="-128"/>
            </a:endParaRPr>
          </a:p>
        </p:txBody>
      </p:sp>
    </p:spTree>
    <p:extLst>
      <p:ext uri="{BB962C8B-B14F-4D97-AF65-F5344CB8AC3E}">
        <p14:creationId xmlns:p14="http://schemas.microsoft.com/office/powerpoint/2010/main" xmlns="" xmlns:mv="urn:schemas-microsoft-com:mac:vml" xmlns:mc="http://schemas.openxmlformats.org/markup-compatibility/2006" val="38858888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3"/>
          <p:cNvSpPr>
            <a:spLocks noGrp="1"/>
          </p:cNvSpPr>
          <p:nvPr>
            <p:ph idx="1"/>
          </p:nvPr>
        </p:nvSpPr>
        <p:spPr>
          <a:xfrm>
            <a:off x="304800" y="1524000"/>
            <a:ext cx="4191000" cy="5562600"/>
          </a:xfrm>
        </p:spPr>
        <p:txBody>
          <a:bodyPr/>
          <a:lstStyle/>
          <a:p>
            <a:pPr algn="l" rtl="0" eaLnBrk="1" hangingPunct="1"/>
            <a:endParaRPr lang="en-US" altLang="ja-JP" sz="2400" dirty="0" smtClean="0"/>
          </a:p>
          <a:p>
            <a:pPr algn="l" rtl="0" eaLnBrk="1" hangingPunct="1"/>
            <a:r>
              <a:rPr lang="en-US" altLang="ja-JP" sz="2400" dirty="0" smtClean="0"/>
              <a:t>Practical support is a key component of PFA. </a:t>
            </a:r>
          </a:p>
          <a:p>
            <a:pPr algn="l" rtl="0" eaLnBrk="1" hangingPunct="1">
              <a:buNone/>
            </a:pPr>
            <a:r>
              <a:rPr lang="en-US" altLang="ja-JP" sz="2400" dirty="0" smtClean="0"/>
              <a:t>   </a:t>
            </a:r>
          </a:p>
          <a:p>
            <a:r>
              <a:rPr kumimoji="1" lang="en-US" sz="2800" u="sng" dirty="0" smtClean="0">
                <a:latin typeface="Arial" charset="0"/>
                <a:ea typeface="ＭＳ Ｐゴシック" pitchFamily="34" charset="-128"/>
                <a:cs typeface="MS PGothic" pitchFamily="34" charset="-128"/>
              </a:rPr>
              <a:t>Help people address </a:t>
            </a:r>
            <a:r>
              <a:rPr kumimoji="1" lang="en-US" sz="2800" u="sng" dirty="0" smtClean="0">
                <a:solidFill>
                  <a:srgbClr val="008000"/>
                </a:solidFill>
                <a:latin typeface="Arial" charset="0"/>
                <a:ea typeface="ＭＳ Ｐゴシック" pitchFamily="34" charset="-128"/>
                <a:cs typeface="MS PGothic" pitchFamily="34" charset="-128"/>
              </a:rPr>
              <a:t>basic needs </a:t>
            </a:r>
            <a:r>
              <a:rPr kumimoji="1" lang="en-US" sz="2800" u="sng" dirty="0" smtClean="0">
                <a:latin typeface="Arial" charset="0"/>
                <a:ea typeface="ＭＳ Ｐゴシック" pitchFamily="34" charset="-128"/>
                <a:cs typeface="MS PGothic" pitchFamily="34" charset="-128"/>
              </a:rPr>
              <a:t>and access services</a:t>
            </a:r>
            <a:r>
              <a:rPr kumimoji="1" lang="en-US" sz="2800" dirty="0" smtClean="0">
                <a:latin typeface="Arial" charset="0"/>
                <a:ea typeface="ＭＳ Ｐゴシック" pitchFamily="34" charset="-128"/>
                <a:cs typeface="MS PGothic" pitchFamily="34" charset="-128"/>
              </a:rPr>
              <a:t>: </a:t>
            </a:r>
            <a:r>
              <a:rPr lang="en-US" altLang="ja-JP" sz="2800" dirty="0" smtClean="0"/>
              <a:t>food, water, shelter, and sanitation.</a:t>
            </a:r>
          </a:p>
          <a:p>
            <a:pPr algn="l" rtl="0" eaLnBrk="1" hangingPunct="1"/>
            <a:endParaRPr lang="en-US" altLang="ja-JP" sz="2800" dirty="0" smtClean="0"/>
          </a:p>
          <a:p>
            <a:pPr eaLnBrk="1" hangingPunct="1"/>
            <a:endParaRPr lang="en-US" altLang="ja-JP" dirty="0" smtClean="0"/>
          </a:p>
        </p:txBody>
      </p:sp>
      <p:pic>
        <p:nvPicPr>
          <p:cNvPr id="31748" name="Picture 1"/>
          <p:cNvPicPr>
            <a:picLocks noChangeAspect="1" noChangeArrowheads="1"/>
          </p:cNvPicPr>
          <p:nvPr/>
        </p:nvPicPr>
        <p:blipFill>
          <a:blip r:embed="rId3" cstate="print"/>
          <a:srcRect/>
          <a:stretch>
            <a:fillRect/>
          </a:stretch>
        </p:blipFill>
        <p:spPr bwMode="auto">
          <a:xfrm>
            <a:off x="2819400" y="5486400"/>
            <a:ext cx="2228850" cy="971550"/>
          </a:xfrm>
          <a:prstGeom prst="rect">
            <a:avLst/>
          </a:prstGeom>
          <a:noFill/>
          <a:ln w="9525">
            <a:noFill/>
            <a:miter lim="800000"/>
            <a:headEnd/>
            <a:tailEnd/>
          </a:ln>
        </p:spPr>
      </p:pic>
      <p:sp>
        <p:nvSpPr>
          <p:cNvPr id="31753" name="Content Placeholder 3"/>
          <p:cNvSpPr>
            <a:spLocks/>
          </p:cNvSpPr>
          <p:nvPr/>
        </p:nvSpPr>
        <p:spPr bwMode="auto">
          <a:xfrm>
            <a:off x="4648200" y="1447800"/>
            <a:ext cx="4114800" cy="4724400"/>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endParaRPr lang="x-none" sz="2600" dirty="0" smtClean="0">
              <a:latin typeface="Arial" pitchFamily="34" charset="0"/>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r>
              <a:rPr lang="x-none" sz="2600" dirty="0" smtClean="0">
                <a:latin typeface="Arial" pitchFamily="34" charset="0"/>
                <a:ea typeface="MS PGothic" pitchFamily="34" charset="-128"/>
                <a:cs typeface="Arial" pitchFamily="34" charset="0"/>
              </a:rPr>
              <a:t>الدعم ا</a:t>
            </a:r>
            <a:r>
              <a:rPr lang="ar-LB" sz="2600" dirty="0" smtClean="0">
                <a:latin typeface="Arial" pitchFamily="34" charset="0"/>
                <a:ea typeface="MS PGothic" pitchFamily="34" charset="-128"/>
                <a:cs typeface="Arial" pitchFamily="34" charset="0"/>
              </a:rPr>
              <a:t>ل</a:t>
            </a:r>
            <a:r>
              <a:rPr lang="x-none" sz="2600" dirty="0" smtClean="0">
                <a:latin typeface="Arial" pitchFamily="34" charset="0"/>
                <a:ea typeface="MS PGothic" pitchFamily="34" charset="-128"/>
                <a:cs typeface="Arial" pitchFamily="34" charset="0"/>
              </a:rPr>
              <a:t>عملي </a:t>
            </a:r>
            <a:r>
              <a:rPr lang="x-none" sz="2600" dirty="0">
                <a:latin typeface="Arial" pitchFamily="34" charset="0"/>
                <a:ea typeface="MS PGothic" pitchFamily="34" charset="-128"/>
                <a:cs typeface="Arial" pitchFamily="34" charset="0"/>
              </a:rPr>
              <a:t>مكون اساسي </a:t>
            </a:r>
            <a:r>
              <a:rPr lang="x-none" sz="2600" dirty="0" smtClean="0">
                <a:latin typeface="Arial" pitchFamily="34" charset="0"/>
                <a:ea typeface="MS PGothic" pitchFamily="34" charset="-128"/>
                <a:cs typeface="Arial" pitchFamily="34" charset="0"/>
              </a:rPr>
              <a:t>ل</a:t>
            </a:r>
            <a:r>
              <a:rPr lang="ar-LB" sz="2600" dirty="0" smtClean="0">
                <a:latin typeface="Arial" pitchFamily="34" charset="0"/>
                <a:ea typeface="MS PGothic" pitchFamily="34" charset="-128"/>
                <a:cs typeface="Arial" pitchFamily="34" charset="0"/>
              </a:rPr>
              <a:t>لإسعاف</a:t>
            </a:r>
            <a:r>
              <a:rPr lang="x-none" sz="2600" dirty="0" smtClean="0">
                <a:latin typeface="Arial" pitchFamily="34" charset="0"/>
                <a:ea typeface="MS PGothic" pitchFamily="34" charset="-128"/>
                <a:cs typeface="Arial" pitchFamily="34" charset="0"/>
              </a:rPr>
              <a:t> الأولي</a:t>
            </a:r>
            <a:r>
              <a:rPr lang="ar-LB" sz="2600" dirty="0" smtClean="0">
                <a:latin typeface="Arial" pitchFamily="34" charset="0"/>
                <a:ea typeface="MS PGothic" pitchFamily="34" charset="-128"/>
                <a:cs typeface="Arial" pitchFamily="34" charset="0"/>
              </a:rPr>
              <a:t> النفسي</a:t>
            </a:r>
            <a:r>
              <a:rPr lang="x-none" sz="2600" dirty="0" smtClean="0">
                <a:latin typeface="Arial" pitchFamily="34" charset="0"/>
                <a:ea typeface="MS PGothic" pitchFamily="34" charset="-128"/>
                <a:cs typeface="Arial" pitchFamily="34" charset="0"/>
              </a:rPr>
              <a:t>.</a:t>
            </a:r>
            <a:endParaRPr lang="x-none" sz="2600" dirty="0">
              <a:latin typeface="Arial" pitchFamily="34" charset="0"/>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r>
              <a:rPr lang="ar-LB" sz="2600" dirty="0" smtClean="0">
                <a:latin typeface="Arial" pitchFamily="34" charset="0"/>
                <a:ea typeface="MS PGothic" pitchFamily="34" charset="-128"/>
                <a:cs typeface="Arial" pitchFamily="34" charset="0"/>
              </a:rPr>
              <a:t>ن</a:t>
            </a:r>
            <a:r>
              <a:rPr lang="x-none" sz="2600" dirty="0" smtClean="0">
                <a:latin typeface="Arial" pitchFamily="34" charset="0"/>
                <a:ea typeface="MS PGothic" pitchFamily="34" charset="-128"/>
                <a:cs typeface="Arial" pitchFamily="34" charset="0"/>
              </a:rPr>
              <a:t>ساعد </a:t>
            </a:r>
            <a:r>
              <a:rPr lang="x-none" sz="2600">
                <a:latin typeface="Arial" pitchFamily="34" charset="0"/>
                <a:ea typeface="MS PGothic" pitchFamily="34" charset="-128"/>
                <a:cs typeface="Arial" pitchFamily="34" charset="0"/>
              </a:rPr>
              <a:t>الاشخاص </a:t>
            </a:r>
            <a:r>
              <a:rPr lang="ar-LB" sz="2600" dirty="0" smtClean="0">
                <a:latin typeface="Arial" pitchFamily="34" charset="0"/>
                <a:ea typeface="MS PGothic" pitchFamily="34" charset="-128"/>
                <a:cs typeface="Arial" pitchFamily="34" charset="0"/>
              </a:rPr>
              <a:t>لتلبية</a:t>
            </a:r>
            <a:r>
              <a:rPr lang="en-US" sz="2600" dirty="0" smtClean="0">
                <a:latin typeface="Arial" pitchFamily="34" charset="0"/>
                <a:ea typeface="MS PGothic" pitchFamily="34" charset="-128"/>
                <a:cs typeface="Arial" pitchFamily="34" charset="0"/>
              </a:rPr>
              <a:t> </a:t>
            </a:r>
            <a:r>
              <a:rPr lang="en-US" sz="2600" dirty="0" err="1" smtClean="0">
                <a:latin typeface="Arial" pitchFamily="34" charset="0"/>
                <a:cs typeface="Arial" pitchFamily="34" charset="0"/>
              </a:rPr>
              <a:t>احتياجات</a:t>
            </a:r>
            <a:r>
              <a:rPr lang="ar-LB" sz="2600" dirty="0" smtClean="0">
                <a:latin typeface="Arial" pitchFamily="34" charset="0"/>
                <a:cs typeface="Arial" pitchFamily="34" charset="0"/>
              </a:rPr>
              <a:t>هم</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الأساسية</a:t>
            </a:r>
            <a:r>
              <a:rPr lang="ar-LB" sz="2600" dirty="0" smtClean="0">
                <a:latin typeface="Arial" pitchFamily="34" charset="0"/>
                <a:cs typeface="Arial" pitchFamily="34" charset="0"/>
              </a:rPr>
              <a:t> والوصول الى الخدمات</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مثل</a:t>
            </a:r>
            <a:r>
              <a:rPr lang="en-US" sz="2600" dirty="0" smtClean="0">
                <a:latin typeface="Arial" pitchFamily="34" charset="0"/>
                <a:cs typeface="Arial" pitchFamily="34" charset="0"/>
              </a:rPr>
              <a:t> </a:t>
            </a:r>
            <a:r>
              <a:rPr lang="en-US" sz="2600" dirty="0" err="1">
                <a:latin typeface="Arial" pitchFamily="34" charset="0"/>
                <a:cs typeface="Arial" pitchFamily="34" charset="0"/>
              </a:rPr>
              <a:t>الغذاء</a:t>
            </a:r>
            <a:r>
              <a:rPr lang="en-US" sz="2600" dirty="0">
                <a:latin typeface="Arial" pitchFamily="34" charset="0"/>
                <a:cs typeface="Arial" pitchFamily="34" charset="0"/>
              </a:rPr>
              <a:t> </a:t>
            </a:r>
            <a:r>
              <a:rPr lang="en-US" sz="2600" dirty="0" err="1">
                <a:latin typeface="Arial" pitchFamily="34" charset="0"/>
                <a:cs typeface="Arial" pitchFamily="34" charset="0"/>
              </a:rPr>
              <a:t>والماء</a:t>
            </a:r>
            <a:r>
              <a:rPr lang="en-US" sz="2600" dirty="0">
                <a:latin typeface="Arial" pitchFamily="34" charset="0"/>
                <a:cs typeface="Arial" pitchFamily="34" charset="0"/>
              </a:rPr>
              <a:t> </a:t>
            </a:r>
            <a:r>
              <a:rPr lang="en-US" sz="2600" dirty="0" err="1">
                <a:latin typeface="Arial" pitchFamily="34" charset="0"/>
                <a:cs typeface="Arial" pitchFamily="34" charset="0"/>
              </a:rPr>
              <a:t>والمأوى</a:t>
            </a:r>
            <a:r>
              <a:rPr lang="en-US" sz="2600" dirty="0">
                <a:latin typeface="Arial" pitchFamily="34" charset="0"/>
                <a:cs typeface="Arial" pitchFamily="34" charset="0"/>
              </a:rPr>
              <a:t>، </a:t>
            </a:r>
            <a:r>
              <a:rPr lang="en-US" sz="2600" dirty="0" err="1">
                <a:latin typeface="Arial" pitchFamily="34" charset="0"/>
                <a:cs typeface="Arial" pitchFamily="34" charset="0"/>
              </a:rPr>
              <a:t>والصرف</a:t>
            </a:r>
            <a:r>
              <a:rPr lang="en-US" sz="2600" dirty="0">
                <a:latin typeface="Arial" pitchFamily="34" charset="0"/>
                <a:cs typeface="Arial" pitchFamily="34" charset="0"/>
              </a:rPr>
              <a:t> </a:t>
            </a:r>
            <a:r>
              <a:rPr lang="en-US" sz="2600" dirty="0" err="1">
                <a:latin typeface="Arial" pitchFamily="34" charset="0"/>
                <a:cs typeface="Arial" pitchFamily="34" charset="0"/>
              </a:rPr>
              <a:t>الصحي</a:t>
            </a:r>
            <a:r>
              <a:rPr lang="en-US" sz="2600" dirty="0">
                <a:latin typeface="Arial" pitchFamily="34" charset="0"/>
                <a:cs typeface="Arial" pitchFamily="34" charset="0"/>
              </a:rPr>
              <a:t>.</a:t>
            </a:r>
          </a:p>
        </p:txBody>
      </p:sp>
      <p:sp>
        <p:nvSpPr>
          <p:cNvPr id="7"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LOOK</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LISTEN          </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LINK</a:t>
            </a:r>
            <a:endParaRPr kumimoji="0" lang="en-US" sz="41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20878489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1447800"/>
            <a:ext cx="4800600" cy="5105400"/>
          </a:xfrm>
        </p:spPr>
        <p:txBody>
          <a:bodyPr>
            <a:normAutofit/>
          </a:bodyPr>
          <a:lstStyle/>
          <a:p>
            <a:pPr algn="l" rtl="0" eaLnBrk="1" hangingPunct="1"/>
            <a:r>
              <a:rPr lang="en-US" altLang="ja-JP" sz="2800" u="sng" dirty="0" smtClean="0"/>
              <a:t>Give information</a:t>
            </a:r>
            <a:r>
              <a:rPr lang="en-US" altLang="ja-JP" sz="2800" dirty="0" smtClean="0"/>
              <a:t>:</a:t>
            </a:r>
          </a:p>
          <a:p>
            <a:pPr lvl="1" algn="l" rtl="0" eaLnBrk="1" hangingPunct="1"/>
            <a:r>
              <a:rPr lang="en-US" altLang="ja-JP" sz="2000" dirty="0" smtClean="0"/>
              <a:t>Get as much info as possible before helping people and stay updated about the state of the crisis, safety issues, available services (e.g. basic needs, tracing)</a:t>
            </a:r>
          </a:p>
          <a:p>
            <a:pPr lvl="1" algn="l" rtl="0" eaLnBrk="1" hangingPunct="1"/>
            <a:r>
              <a:rPr lang="en-US" altLang="ja-JP" sz="2000" dirty="0" smtClean="0"/>
              <a:t>Provide contact details or direct referral for available services</a:t>
            </a:r>
          </a:p>
          <a:p>
            <a:pPr lvl="1"/>
            <a:r>
              <a:rPr lang="en-US" sz="2000" dirty="0" smtClean="0"/>
              <a:t>make sure vulnerable people also know about existing services</a:t>
            </a:r>
            <a:endParaRPr lang="en-US" altLang="ja-JP" sz="2000" dirty="0" smtClean="0"/>
          </a:p>
          <a:p>
            <a:pPr algn="l" rtl="0" eaLnBrk="1" hangingPunct="1"/>
            <a:endParaRPr lang="en-US" altLang="ja-JP" sz="2400" dirty="0" smtClean="0"/>
          </a:p>
        </p:txBody>
      </p:sp>
      <p:pic>
        <p:nvPicPr>
          <p:cNvPr id="34820" name="Picture 1"/>
          <p:cNvPicPr>
            <a:picLocks noChangeAspect="1" noChangeArrowheads="1"/>
          </p:cNvPicPr>
          <p:nvPr/>
        </p:nvPicPr>
        <p:blipFill>
          <a:blip r:embed="rId3" cstate="print"/>
          <a:srcRect/>
          <a:stretch>
            <a:fillRect/>
          </a:stretch>
        </p:blipFill>
        <p:spPr bwMode="auto">
          <a:xfrm>
            <a:off x="3185988" y="5638800"/>
            <a:ext cx="2143125" cy="935038"/>
          </a:xfrm>
          <a:prstGeom prst="rect">
            <a:avLst/>
          </a:prstGeom>
          <a:noFill/>
          <a:ln w="9525">
            <a:noFill/>
            <a:miter lim="800000"/>
            <a:headEnd/>
            <a:tailEnd/>
          </a:ln>
        </p:spPr>
      </p:pic>
      <p:sp>
        <p:nvSpPr>
          <p:cNvPr id="35844" name="Rectangle 7"/>
          <p:cNvSpPr>
            <a:spLocks noChangeArrowheads="1"/>
          </p:cNvSpPr>
          <p:nvPr/>
        </p:nvSpPr>
        <p:spPr bwMode="auto">
          <a:xfrm>
            <a:off x="5094890" y="838200"/>
            <a:ext cx="4038600" cy="838200"/>
          </a:xfrm>
          <a:prstGeom prst="rect">
            <a:avLst/>
          </a:prstGeom>
          <a:noFill/>
          <a:ln w="9525">
            <a:noFill/>
            <a:miter lim="800000"/>
            <a:headEnd/>
            <a:tailEnd/>
          </a:ln>
        </p:spPr>
        <p:txBody>
          <a:bodyPr wrap="none" anchor="ctr"/>
          <a:lstStyle/>
          <a:p>
            <a:pPr algn="ctr" rtl="0"/>
            <a:r>
              <a:rPr lang="x-none" sz="3600" dirty="0">
                <a:solidFill>
                  <a:schemeClr val="tx2"/>
                </a:solidFill>
                <a:latin typeface="Lucida Sans Unicode" pitchFamily="34" charset="0"/>
                <a:ea typeface="MS PGothic" pitchFamily="34" charset="-128"/>
              </a:rPr>
              <a:t>الربــطـ</a:t>
            </a:r>
            <a:endParaRPr lang="en-US" sz="3600" dirty="0">
              <a:solidFill>
                <a:schemeClr val="tx2"/>
              </a:solidFill>
              <a:latin typeface="Lucida Sans Unicode" pitchFamily="34" charset="0"/>
              <a:ea typeface="MS PGothic" pitchFamily="34" charset="-128"/>
            </a:endParaRPr>
          </a:p>
        </p:txBody>
      </p:sp>
      <p:sp>
        <p:nvSpPr>
          <p:cNvPr id="34824" name="Content Placeholder 2"/>
          <p:cNvSpPr>
            <a:spLocks/>
          </p:cNvSpPr>
          <p:nvPr/>
        </p:nvSpPr>
        <p:spPr bwMode="auto">
          <a:xfrm>
            <a:off x="4648200" y="1066800"/>
            <a:ext cx="4267200" cy="5486400"/>
          </a:xfrm>
          <a:prstGeom prst="rect">
            <a:avLst/>
          </a:prstGeom>
          <a:noFill/>
          <a:ln w="9525">
            <a:noFill/>
            <a:miter lim="800000"/>
            <a:headEnd/>
            <a:tailEnd/>
          </a:ln>
        </p:spPr>
        <p:txBody>
          <a:bodyPr/>
          <a:lstStyle/>
          <a:p>
            <a:pPr marL="109537" algn="just" rtl="1">
              <a:spcBef>
                <a:spcPts val="400"/>
              </a:spcBef>
              <a:buClr>
                <a:schemeClr val="accent1"/>
              </a:buClr>
              <a:buSzPct val="68000"/>
            </a:pPr>
            <a:endParaRPr lang="x-none" sz="2800" dirty="0" smtClean="0">
              <a:latin typeface="Arial" pitchFamily="34" charset="0"/>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r>
              <a:rPr lang="en-US" sz="2800" dirty="0" err="1" smtClean="0">
                <a:latin typeface="Arial" pitchFamily="34" charset="0"/>
                <a:ea typeface="MS PGothic" pitchFamily="34" charset="-128"/>
                <a:cs typeface="Arial" pitchFamily="34" charset="0"/>
              </a:rPr>
              <a:t>اعطاء</a:t>
            </a:r>
            <a:r>
              <a:rPr lang="en-US" sz="2800" dirty="0" smtClean="0">
                <a:latin typeface="Arial" pitchFamily="34" charset="0"/>
                <a:ea typeface="MS PGothic" pitchFamily="34" charset="-128"/>
                <a:cs typeface="Arial" pitchFamily="34" charset="0"/>
              </a:rPr>
              <a:t> </a:t>
            </a:r>
            <a:r>
              <a:rPr lang="en-US" sz="2800" dirty="0" err="1">
                <a:latin typeface="Arial" pitchFamily="34" charset="0"/>
                <a:ea typeface="MS PGothic" pitchFamily="34" charset="-128"/>
                <a:cs typeface="Arial" pitchFamily="34" charset="0"/>
              </a:rPr>
              <a:t>المعلومات</a:t>
            </a:r>
            <a:r>
              <a:rPr lang="en-US" sz="3200" dirty="0">
                <a:latin typeface="Arial" pitchFamily="34" charset="0"/>
                <a:ea typeface="MS PGothic" pitchFamily="34" charset="-128"/>
                <a:cs typeface="Arial" pitchFamily="34" charset="0"/>
              </a:rPr>
              <a:t> </a:t>
            </a:r>
            <a:endParaRPr lang="x-none" sz="3200" dirty="0">
              <a:latin typeface="Arial" pitchFamily="34" charset="0"/>
              <a:ea typeface="MS PGothic" pitchFamily="34" charset="-128"/>
              <a:cs typeface="Arial" pitchFamily="34" charset="0"/>
            </a:endParaRPr>
          </a:p>
          <a:p>
            <a:pPr marL="620713" lvl="1" indent="-228600" algn="r" rtl="1">
              <a:spcBef>
                <a:spcPts val="325"/>
              </a:spcBef>
              <a:buClr>
                <a:schemeClr val="accent1"/>
              </a:buClr>
              <a:buFont typeface="Verdana" pitchFamily="34" charset="0"/>
              <a:buChar char="◦"/>
            </a:pPr>
            <a:r>
              <a:rPr lang="en-US" dirty="0" err="1" smtClean="0">
                <a:latin typeface="Arial" pitchFamily="34" charset="0"/>
                <a:ea typeface="MS PGothic" pitchFamily="34" charset="-128"/>
                <a:cs typeface="Arial" pitchFamily="34" charset="0"/>
              </a:rPr>
              <a:t>حاول</a:t>
            </a:r>
            <a:r>
              <a:rPr lang="en-US" dirty="0" smtClean="0">
                <a:latin typeface="Arial" pitchFamily="34" charset="0"/>
                <a:ea typeface="MS PGothic" pitchFamily="34" charset="-128"/>
                <a:cs typeface="Arial" pitchFamily="34" charset="0"/>
              </a:rPr>
              <a:t> </a:t>
            </a:r>
            <a:r>
              <a:rPr lang="x-none" dirty="0">
                <a:latin typeface="Arial" pitchFamily="34" charset="0"/>
                <a:ea typeface="MS PGothic" pitchFamily="34" charset="-128"/>
                <a:cs typeface="Arial" pitchFamily="34" charset="0"/>
              </a:rPr>
              <a:t>ا</a:t>
            </a:r>
            <a:r>
              <a:rPr lang="en-US" dirty="0" err="1">
                <a:latin typeface="Arial" pitchFamily="34" charset="0"/>
                <a:ea typeface="MS PGothic" pitchFamily="34" charset="-128"/>
                <a:cs typeface="Arial" pitchFamily="34" charset="0"/>
              </a:rPr>
              <a:t>لحصول</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على</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أكبر</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قدر</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ممكن</a:t>
            </a:r>
            <a:r>
              <a:rPr lang="en-US" dirty="0">
                <a:latin typeface="Arial" pitchFamily="34" charset="0"/>
                <a:ea typeface="MS PGothic" pitchFamily="34" charset="-128"/>
                <a:cs typeface="Arial" pitchFamily="34" charset="0"/>
              </a:rPr>
              <a:t> من </a:t>
            </a:r>
            <a:r>
              <a:rPr lang="en-US" dirty="0" err="1">
                <a:latin typeface="Arial" pitchFamily="34" charset="0"/>
                <a:ea typeface="MS PGothic" pitchFamily="34" charset="-128"/>
                <a:cs typeface="Arial" pitchFamily="34" charset="0"/>
              </a:rPr>
              <a:t>المعلومات</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قبل</a:t>
            </a:r>
            <a:r>
              <a:rPr lang="en-US" dirty="0">
                <a:latin typeface="Arial" pitchFamily="34" charset="0"/>
                <a:ea typeface="MS PGothic" pitchFamily="34" charset="-128"/>
                <a:cs typeface="Arial" pitchFamily="34" charset="0"/>
              </a:rPr>
              <a:t> مساعدة </a:t>
            </a:r>
            <a:r>
              <a:rPr lang="en-US" dirty="0" err="1">
                <a:latin typeface="Arial" pitchFamily="34" charset="0"/>
                <a:ea typeface="MS PGothic" pitchFamily="34" charset="-128"/>
                <a:cs typeface="Arial" pitchFamily="34" charset="0"/>
              </a:rPr>
              <a:t>الناس</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وبعد</a:t>
            </a:r>
            <a:r>
              <a:rPr lang="x-none" dirty="0">
                <a:latin typeface="Arial" pitchFamily="34" charset="0"/>
                <a:ea typeface="MS PGothic" pitchFamily="34" charset="-128"/>
                <a:cs typeface="Arial" pitchFamily="34" charset="0"/>
              </a:rPr>
              <a:t> </a:t>
            </a:r>
            <a:r>
              <a:rPr lang="x-none">
                <a:latin typeface="Arial" pitchFamily="34" charset="0"/>
                <a:ea typeface="MS PGothic" pitchFamily="34" charset="-128"/>
                <a:cs typeface="Arial" pitchFamily="34" charset="0"/>
              </a:rPr>
              <a:t>ذلك </a:t>
            </a:r>
            <a:r>
              <a:rPr lang="x-none" smtClean="0">
                <a:latin typeface="Arial" pitchFamily="34" charset="0"/>
                <a:ea typeface="MS PGothic" pitchFamily="34" charset="-128"/>
                <a:cs typeface="Arial" pitchFamily="34" charset="0"/>
              </a:rPr>
              <a:t>ابق</a:t>
            </a:r>
            <a:r>
              <a:rPr lang="ar-LB" dirty="0" smtClean="0">
                <a:latin typeface="Arial" pitchFamily="34" charset="0"/>
                <a:ea typeface="MS PGothic" pitchFamily="34" charset="-128"/>
                <a:cs typeface="Arial" pitchFamily="34" charset="0"/>
              </a:rPr>
              <a:t>ى</a:t>
            </a:r>
            <a:r>
              <a:rPr lang="x-none" smtClean="0">
                <a:latin typeface="Arial" pitchFamily="34" charset="0"/>
                <a:ea typeface="MS PGothic" pitchFamily="34" charset="-128"/>
                <a:cs typeface="Arial" pitchFamily="34" charset="0"/>
              </a:rPr>
              <a:t> </a:t>
            </a:r>
            <a:r>
              <a:rPr lang="x-none" dirty="0">
                <a:latin typeface="Arial" pitchFamily="34" charset="0"/>
                <a:ea typeface="MS PGothic" pitchFamily="34" charset="-128"/>
                <a:cs typeface="Arial" pitchFamily="34" charset="0"/>
              </a:rPr>
              <a:t>على اطلاع </a:t>
            </a:r>
            <a:r>
              <a:rPr lang="x-none">
                <a:latin typeface="Arial" pitchFamily="34" charset="0"/>
                <a:ea typeface="MS PGothic" pitchFamily="34" charset="-128"/>
                <a:cs typeface="Arial" pitchFamily="34" charset="0"/>
              </a:rPr>
              <a:t>مستمر </a:t>
            </a:r>
            <a:r>
              <a:rPr lang="ar-LB" dirty="0" smtClean="0">
                <a:latin typeface="Arial" pitchFamily="34" charset="0"/>
                <a:ea typeface="MS PGothic" pitchFamily="34" charset="-128"/>
                <a:cs typeface="Arial" pitchFamily="34" charset="0"/>
              </a:rPr>
              <a:t>عن </a:t>
            </a:r>
            <a:r>
              <a:rPr lang="en-US" dirty="0" err="1" smtClean="0">
                <a:latin typeface="Arial" pitchFamily="34" charset="0"/>
                <a:ea typeface="MS PGothic" pitchFamily="34" charset="-128"/>
                <a:cs typeface="Arial" pitchFamily="34" charset="0"/>
              </a:rPr>
              <a:t>حالة</a:t>
            </a:r>
            <a:r>
              <a:rPr lang="en-US" dirty="0" smtClean="0">
                <a:latin typeface="Arial" pitchFamily="34" charset="0"/>
                <a:ea typeface="MS PGothic" pitchFamily="34" charset="-128"/>
                <a:cs typeface="Arial" pitchFamily="34" charset="0"/>
              </a:rPr>
              <a:t> </a:t>
            </a:r>
            <a:r>
              <a:rPr lang="x-none" dirty="0">
                <a:latin typeface="Arial" pitchFamily="34" charset="0"/>
                <a:ea typeface="MS PGothic" pitchFamily="34" charset="-128"/>
                <a:cs typeface="Arial" pitchFamily="34" charset="0"/>
              </a:rPr>
              <a:t>ال</a:t>
            </a:r>
            <a:r>
              <a:rPr lang="en-US" dirty="0" err="1">
                <a:latin typeface="Arial" pitchFamily="34" charset="0"/>
                <a:ea typeface="MS PGothic" pitchFamily="34" charset="-128"/>
                <a:cs typeface="Arial" pitchFamily="34" charset="0"/>
              </a:rPr>
              <a:t>أزمة</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وقضايا</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السلامة</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والخدمات</a:t>
            </a:r>
            <a:r>
              <a:rPr lang="en-US" dirty="0">
                <a:latin typeface="Arial" pitchFamily="34" charset="0"/>
                <a:ea typeface="MS PGothic" pitchFamily="34" charset="-128"/>
                <a:cs typeface="Arial" pitchFamily="34" charset="0"/>
              </a:rPr>
              <a:t> </a:t>
            </a:r>
            <a:r>
              <a:rPr lang="en-US" dirty="0" err="1" smtClean="0">
                <a:latin typeface="Arial" pitchFamily="34" charset="0"/>
                <a:ea typeface="MS PGothic" pitchFamily="34" charset="-128"/>
                <a:cs typeface="Arial" pitchFamily="34" charset="0"/>
              </a:rPr>
              <a:t>المتاحة</a:t>
            </a:r>
            <a:r>
              <a:rPr lang="en-US" dirty="0" smtClean="0">
                <a:latin typeface="Arial" pitchFamily="34" charset="0"/>
                <a:ea typeface="MS PGothic" pitchFamily="34" charset="-128"/>
                <a:cs typeface="Arial" pitchFamily="34" charset="0"/>
              </a:rPr>
              <a:t>) </a:t>
            </a:r>
            <a:r>
              <a:rPr lang="ar-LB" dirty="0" smtClean="0">
                <a:latin typeface="Arial" pitchFamily="34" charset="0"/>
                <a:ea typeface="MS PGothic" pitchFamily="34" charset="-128"/>
                <a:cs typeface="Arial" pitchFamily="34" charset="0"/>
              </a:rPr>
              <a:t>مثلا، الحاجات الأساسية، تقفي الأثر)</a:t>
            </a:r>
            <a:endParaRPr lang="x-none" dirty="0" smtClean="0">
              <a:latin typeface="Arial" pitchFamily="34" charset="0"/>
              <a:ea typeface="MS PGothic" pitchFamily="34" charset="-128"/>
              <a:cs typeface="Arial" pitchFamily="34" charset="0"/>
            </a:endParaRPr>
          </a:p>
          <a:p>
            <a:pPr marL="620713" lvl="1" indent="-228600" algn="r" rtl="1">
              <a:spcBef>
                <a:spcPts val="325"/>
              </a:spcBef>
              <a:buClr>
                <a:schemeClr val="accent1"/>
              </a:buClr>
              <a:buFont typeface="Verdana" pitchFamily="34" charset="0"/>
              <a:buChar char="◦"/>
            </a:pPr>
            <a:r>
              <a:rPr lang="x-none" dirty="0" smtClean="0">
                <a:latin typeface="Arial" pitchFamily="34" charset="0"/>
                <a:ea typeface="MS PGothic" pitchFamily="34" charset="-128"/>
                <a:cs typeface="Arial" pitchFamily="34" charset="0"/>
              </a:rPr>
              <a:t>توفير </a:t>
            </a:r>
            <a:r>
              <a:rPr lang="en-US" dirty="0" err="1">
                <a:latin typeface="Arial" pitchFamily="34" charset="0"/>
                <a:ea typeface="MS PGothic" pitchFamily="34" charset="-128"/>
                <a:cs typeface="Arial" pitchFamily="34" charset="0"/>
              </a:rPr>
              <a:t>تفاصيل</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الاتصال</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أو</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الإحالة</a:t>
            </a:r>
            <a:r>
              <a:rPr lang="en-US" dirty="0">
                <a:latin typeface="Arial" pitchFamily="34" charset="0"/>
                <a:ea typeface="MS PGothic" pitchFamily="34" charset="-128"/>
                <a:cs typeface="Arial" pitchFamily="34" charset="0"/>
              </a:rPr>
              <a:t> </a:t>
            </a:r>
            <a:r>
              <a:rPr lang="en-US" dirty="0" err="1">
                <a:latin typeface="Arial" pitchFamily="34" charset="0"/>
                <a:ea typeface="MS PGothic" pitchFamily="34" charset="-128"/>
                <a:cs typeface="Arial" pitchFamily="34" charset="0"/>
              </a:rPr>
              <a:t>المباشرة</a:t>
            </a:r>
            <a:r>
              <a:rPr lang="x-none" dirty="0">
                <a:latin typeface="Arial" pitchFamily="34" charset="0"/>
                <a:ea typeface="MS PGothic" pitchFamily="34" charset="-128"/>
                <a:cs typeface="Arial" pitchFamily="34" charset="0"/>
              </a:rPr>
              <a:t> ل</a:t>
            </a:r>
            <a:r>
              <a:rPr lang="en-US" dirty="0" err="1">
                <a:latin typeface="Arial" pitchFamily="34" charset="0"/>
                <a:ea typeface="MS PGothic" pitchFamily="34" charset="-128"/>
                <a:cs typeface="Arial" pitchFamily="34" charset="0"/>
              </a:rPr>
              <a:t>لخدمات</a:t>
            </a:r>
            <a:r>
              <a:rPr lang="en-US" dirty="0">
                <a:latin typeface="Arial" pitchFamily="34" charset="0"/>
                <a:ea typeface="MS PGothic" pitchFamily="34" charset="-128"/>
                <a:cs typeface="Arial" pitchFamily="34" charset="0"/>
              </a:rPr>
              <a:t> </a:t>
            </a:r>
            <a:r>
              <a:rPr lang="en-US" dirty="0" err="1" smtClean="0">
                <a:latin typeface="Arial" pitchFamily="34" charset="0"/>
                <a:ea typeface="MS PGothic" pitchFamily="34" charset="-128"/>
                <a:cs typeface="Arial" pitchFamily="34" charset="0"/>
              </a:rPr>
              <a:t>المتاحة</a:t>
            </a:r>
            <a:endParaRPr lang="ar-LB" dirty="0" smtClean="0">
              <a:latin typeface="Arial" pitchFamily="34" charset="0"/>
              <a:ea typeface="MS PGothic" pitchFamily="34" charset="-128"/>
              <a:cs typeface="Arial" pitchFamily="34" charset="0"/>
            </a:endParaRPr>
          </a:p>
          <a:p>
            <a:pPr marL="620713" lvl="1" indent="-228600" algn="r" rtl="1">
              <a:spcBef>
                <a:spcPts val="325"/>
              </a:spcBef>
              <a:buClr>
                <a:schemeClr val="accent1"/>
              </a:buClr>
              <a:buFont typeface="Verdana" pitchFamily="34" charset="0"/>
              <a:buChar char="◦"/>
            </a:pPr>
            <a:r>
              <a:rPr lang="ar-LB" dirty="0" smtClean="0">
                <a:latin typeface="Arial" pitchFamily="34" charset="0"/>
                <a:ea typeface="MS PGothic" pitchFamily="34" charset="-128"/>
                <a:cs typeface="Arial" pitchFamily="34" charset="0"/>
              </a:rPr>
              <a:t>نحرص أن يعلم الأشخاص الأكثر ضعفا عن الخدمات المتوافرة.</a:t>
            </a:r>
            <a:endParaRPr lang="en-US" dirty="0">
              <a:latin typeface="Arial" pitchFamily="34" charset="0"/>
              <a:ea typeface="MS PGothic" pitchFamily="34" charset="-128"/>
              <a:cs typeface="Arial" pitchFamily="34" charset="0"/>
            </a:endParaRPr>
          </a:p>
        </p:txBody>
      </p:sp>
      <p:sp>
        <p:nvSpPr>
          <p:cNvPr id="8"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LOOK</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LISTEN          </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LINK</a:t>
            </a:r>
            <a:endParaRPr kumimoji="0" lang="en-US" sz="41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41315703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1447800"/>
            <a:ext cx="4267200" cy="5105400"/>
          </a:xfrm>
        </p:spPr>
        <p:txBody>
          <a:bodyPr>
            <a:normAutofit fontScale="85000" lnSpcReduction="10000"/>
          </a:bodyPr>
          <a:lstStyle/>
          <a:p>
            <a:pPr algn="l" rtl="0" eaLnBrk="1" hangingPunct="1"/>
            <a:r>
              <a:rPr lang="en-US" altLang="ja-JP" sz="3200" u="sng" dirty="0" smtClean="0"/>
              <a:t>In giving information</a:t>
            </a:r>
            <a:r>
              <a:rPr lang="en-US" altLang="ja-JP" sz="2800" dirty="0" smtClean="0"/>
              <a:t>:</a:t>
            </a:r>
          </a:p>
          <a:p>
            <a:pPr lvl="1"/>
            <a:r>
              <a:rPr lang="en-US" altLang="ja-JP" sz="2000" dirty="0" smtClean="0"/>
              <a:t>Explain the source of the information and how reliable it is </a:t>
            </a:r>
          </a:p>
          <a:p>
            <a:pPr lvl="1"/>
            <a:r>
              <a:rPr lang="en-US" altLang="ja-JP" sz="2000" dirty="0" smtClean="0"/>
              <a:t>Only say what you know – do not make up information or give false assurance </a:t>
            </a:r>
          </a:p>
          <a:p>
            <a:pPr lvl="1"/>
            <a:r>
              <a:rPr lang="en-US" altLang="ja-JP" sz="2000" dirty="0" smtClean="0"/>
              <a:t>Keep messages simple and accurate</a:t>
            </a:r>
          </a:p>
          <a:p>
            <a:pPr lvl="1"/>
            <a:r>
              <a:rPr lang="en-US" altLang="ja-JP" sz="2000" dirty="0" smtClean="0"/>
              <a:t>Repeat the message to be sure people hear and understand </a:t>
            </a:r>
          </a:p>
          <a:p>
            <a:pPr lvl="1"/>
            <a:r>
              <a:rPr lang="en-US" altLang="ja-JP" sz="2000" dirty="0" smtClean="0"/>
              <a:t>Give information to groups of affected people so they hear the same message</a:t>
            </a:r>
          </a:p>
          <a:p>
            <a:pPr lvl="1"/>
            <a:r>
              <a:rPr lang="en-US" altLang="ja-JP" sz="2000" dirty="0" smtClean="0"/>
              <a:t>If you will keep people updated on new developments, let them know </a:t>
            </a:r>
            <a:r>
              <a:rPr lang="en-US" altLang="ja-JP" sz="2000" i="1" dirty="0" smtClean="0"/>
              <a:t>where</a:t>
            </a:r>
            <a:r>
              <a:rPr lang="en-US" altLang="ja-JP" sz="2000" dirty="0" smtClean="0"/>
              <a:t> and </a:t>
            </a:r>
            <a:r>
              <a:rPr lang="en-US" altLang="ja-JP" sz="2000" i="1" dirty="0" smtClean="0"/>
              <a:t>when</a:t>
            </a:r>
          </a:p>
        </p:txBody>
      </p:sp>
      <p:sp>
        <p:nvSpPr>
          <p:cNvPr id="35844" name="Rectangle 7"/>
          <p:cNvSpPr>
            <a:spLocks noChangeArrowheads="1"/>
          </p:cNvSpPr>
          <p:nvPr/>
        </p:nvSpPr>
        <p:spPr bwMode="auto">
          <a:xfrm>
            <a:off x="5094890" y="838200"/>
            <a:ext cx="4038600" cy="838200"/>
          </a:xfrm>
          <a:prstGeom prst="rect">
            <a:avLst/>
          </a:prstGeom>
          <a:noFill/>
          <a:ln w="9525">
            <a:noFill/>
            <a:miter lim="800000"/>
            <a:headEnd/>
            <a:tailEnd/>
          </a:ln>
        </p:spPr>
        <p:txBody>
          <a:bodyPr wrap="none" anchor="ctr"/>
          <a:lstStyle/>
          <a:p>
            <a:pPr algn="ctr" rtl="0"/>
            <a:r>
              <a:rPr lang="x-none" sz="3600" dirty="0">
                <a:solidFill>
                  <a:schemeClr val="tx2"/>
                </a:solidFill>
                <a:latin typeface="Lucida Sans Unicode" pitchFamily="34" charset="0"/>
                <a:ea typeface="MS PGothic" pitchFamily="34" charset="-128"/>
              </a:rPr>
              <a:t>الربــطـ</a:t>
            </a:r>
            <a:endParaRPr lang="en-US" sz="3600" dirty="0">
              <a:solidFill>
                <a:schemeClr val="tx2"/>
              </a:solidFill>
              <a:latin typeface="Lucida Sans Unicode" pitchFamily="34" charset="0"/>
              <a:ea typeface="MS PGothic" pitchFamily="34" charset="-128"/>
            </a:endParaRPr>
          </a:p>
        </p:txBody>
      </p:sp>
      <p:sp>
        <p:nvSpPr>
          <p:cNvPr id="7"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LOOK</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LISTEN          </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LINK</a:t>
            </a:r>
            <a:endParaRPr kumimoji="0" lang="en-US" sz="41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2"/>
          <p:cNvSpPr txBox="1">
            <a:spLocks/>
          </p:cNvSpPr>
          <p:nvPr/>
        </p:nvSpPr>
        <p:spPr>
          <a:xfrm>
            <a:off x="5029199" y="1600200"/>
            <a:ext cx="3979689" cy="5105400"/>
          </a:xfrm>
          <a:prstGeom prst="rect">
            <a:avLst/>
          </a:prstGeom>
        </p:spPr>
        <p:txBody>
          <a:bodyPr vert="horz">
            <a:normAutofit fontScale="92500"/>
          </a:bodyPr>
          <a:lstStyle/>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ar-LB" altLang="ja-JP" sz="3200" b="0" i="0" u="sng" strike="noStrike" kern="1200" cap="none" spc="0" normalizeH="0" baseline="0" noProof="0" dirty="0" smtClean="0">
                <a:ln>
                  <a:noFill/>
                </a:ln>
                <a:solidFill>
                  <a:schemeClr val="tx1"/>
                </a:solidFill>
                <a:effectLst/>
                <a:uLnTx/>
                <a:uFillTx/>
                <a:latin typeface="+mn-lt"/>
                <a:ea typeface="+mn-ea"/>
                <a:cs typeface="+mn-cs"/>
              </a:rPr>
              <a:t>عند إعطاء المعلومات:</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lang="ar-LB" altLang="ja-JP" noProof="0" dirty="0" smtClean="0">
                <a:latin typeface="+mn-lt"/>
                <a:ea typeface="+mn-ea"/>
              </a:rPr>
              <a:t>اطلع الشخص عن مصدر المعلومات ومدى صحتها</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ar-LB" altLang="ja-JP" b="0" strike="noStrike" kern="1200" cap="none" spc="0" normalizeH="0" baseline="0" noProof="0" dirty="0" smtClean="0">
                <a:ln>
                  <a:noFill/>
                </a:ln>
                <a:solidFill>
                  <a:schemeClr val="tx1"/>
                </a:solidFill>
                <a:effectLst/>
                <a:uLnTx/>
                <a:uFillTx/>
                <a:latin typeface="+mn-lt"/>
                <a:ea typeface="+mn-ea"/>
                <a:cs typeface="+mn-cs"/>
              </a:rPr>
              <a:t>قل ما تعرفه فقط – لا تختلق المعلومات أو تعطي تطمينات خاطئة</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lang="ar-LB" altLang="ja-JP" dirty="0" smtClean="0">
                <a:latin typeface="+mn-lt"/>
                <a:ea typeface="+mn-ea"/>
              </a:rPr>
              <a:t>ينبغي أن تكون الرسائل بسيطة ودقيقة</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ar-LB" altLang="ja-JP" b="0" strike="noStrike" kern="1200" cap="none" spc="0" normalizeH="0" baseline="0" noProof="0" dirty="0" smtClean="0">
                <a:ln>
                  <a:noFill/>
                </a:ln>
                <a:solidFill>
                  <a:schemeClr val="tx1"/>
                </a:solidFill>
                <a:effectLst/>
                <a:uLnTx/>
                <a:uFillTx/>
                <a:latin typeface="+mn-lt"/>
                <a:ea typeface="+mn-ea"/>
                <a:cs typeface="+mn-cs"/>
              </a:rPr>
              <a:t>كرر</a:t>
            </a:r>
            <a:r>
              <a:rPr kumimoji="0" lang="ar-LB" altLang="ja-JP" b="0" strike="noStrike" kern="1200" cap="none" spc="0" normalizeH="0" noProof="0" dirty="0" smtClean="0">
                <a:ln>
                  <a:noFill/>
                </a:ln>
                <a:solidFill>
                  <a:schemeClr val="tx1"/>
                </a:solidFill>
                <a:effectLst/>
                <a:uLnTx/>
                <a:uFillTx/>
                <a:latin typeface="+mn-lt"/>
                <a:ea typeface="+mn-ea"/>
                <a:cs typeface="+mn-cs"/>
              </a:rPr>
              <a:t> الرسالة لتتأكد من أن الجميع سمعها وفهمها.</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lang="ar-LB" altLang="ja-JP" dirty="0" smtClean="0">
                <a:latin typeface="+mn-lt"/>
                <a:ea typeface="+mn-ea"/>
              </a:rPr>
              <a:t>قم بإعطاء المعلومات لمجموعات لكي يسمعوا الرسالة نفسها.</a:t>
            </a:r>
            <a:r>
              <a:rPr kumimoji="0" lang="ar-LB" altLang="ja-JP" b="0" strike="noStrike" kern="1200" cap="none" spc="0" normalizeH="0" noProof="0" dirty="0" smtClean="0">
                <a:ln>
                  <a:noFill/>
                </a:ln>
                <a:solidFill>
                  <a:schemeClr val="tx1"/>
                </a:solidFill>
                <a:effectLst/>
                <a:uLnTx/>
                <a:uFillTx/>
                <a:latin typeface="+mn-lt"/>
                <a:ea typeface="+mn-ea"/>
                <a:cs typeface="+mn-cs"/>
              </a:rPr>
              <a:t> </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ar-LB" altLang="ja-JP" b="0" strike="noStrike" kern="1200" cap="none" spc="0" normalizeH="0" baseline="0" noProof="0" dirty="0" smtClean="0">
                <a:ln>
                  <a:noFill/>
                </a:ln>
                <a:solidFill>
                  <a:schemeClr val="tx1"/>
                </a:solidFill>
                <a:effectLst/>
                <a:uLnTx/>
                <a:uFillTx/>
                <a:latin typeface="+mn-lt"/>
                <a:ea typeface="+mn-ea"/>
                <a:cs typeface="+mn-cs"/>
              </a:rPr>
              <a:t>إذا كنت تقوم بإطلاع الأشخاص</a:t>
            </a:r>
            <a:r>
              <a:rPr kumimoji="0" lang="ar-LB" altLang="ja-JP" b="0" strike="noStrike" kern="1200" cap="none" spc="0" normalizeH="0" noProof="0" dirty="0" smtClean="0">
                <a:ln>
                  <a:noFill/>
                </a:ln>
                <a:solidFill>
                  <a:schemeClr val="tx1"/>
                </a:solidFill>
                <a:effectLst/>
                <a:uLnTx/>
                <a:uFillTx/>
                <a:latin typeface="+mn-lt"/>
                <a:ea typeface="+mn-ea"/>
                <a:cs typeface="+mn-cs"/>
              </a:rPr>
              <a:t> على التطورات أخبرهم أين ومتى.</a:t>
            </a:r>
            <a:endParaRPr kumimoji="0" lang="en-US" altLang="ja-JP" b="0"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xmlns:mv="urn:schemas-microsoft-com:mac:vml" xmlns:mc="http://schemas.openxmlformats.org/markup-compatibility/2006" val="41315703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0" y="990600"/>
            <a:ext cx="4572000" cy="5562600"/>
          </a:xfrm>
        </p:spPr>
        <p:txBody>
          <a:bodyPr>
            <a:normAutofit/>
          </a:bodyPr>
          <a:lstStyle/>
          <a:p>
            <a:pPr eaLnBrk="1" hangingPunct="1"/>
            <a:endParaRPr lang="en-US" altLang="ja-JP" sz="2800" u="sng" dirty="0" smtClean="0"/>
          </a:p>
          <a:p>
            <a:pPr algn="l" rtl="0" eaLnBrk="1" hangingPunct="1"/>
            <a:r>
              <a:rPr lang="en-US" altLang="ja-JP" sz="2800" u="sng" dirty="0" smtClean="0"/>
              <a:t>Connect loved ones and social support</a:t>
            </a:r>
            <a:r>
              <a:rPr lang="en-US" altLang="ja-JP" sz="2800" dirty="0" smtClean="0"/>
              <a:t>:</a:t>
            </a:r>
          </a:p>
          <a:p>
            <a:pPr lvl="1" algn="l" rtl="0" eaLnBrk="1" hangingPunct="1"/>
            <a:r>
              <a:rPr lang="en-US" altLang="ja-JP" sz="2400" dirty="0" smtClean="0"/>
              <a:t>Keep families together.</a:t>
            </a:r>
          </a:p>
          <a:p>
            <a:pPr lvl="1" algn="l" rtl="0" eaLnBrk="1" hangingPunct="1"/>
            <a:r>
              <a:rPr lang="en-US" altLang="ja-JP" sz="2400" dirty="0" smtClean="0"/>
              <a:t>Help people contact social support (such as making a phone call).</a:t>
            </a:r>
          </a:p>
          <a:p>
            <a:pPr lvl="1" algn="l" rtl="0" eaLnBrk="1" hangingPunct="1"/>
            <a:r>
              <a:rPr lang="en-US" altLang="ja-JP" sz="2400" dirty="0" smtClean="0"/>
              <a:t>If appropriate, try connecting them to their spiritual/religious base.</a:t>
            </a:r>
          </a:p>
          <a:p>
            <a:pPr lvl="1" algn="l" rtl="0" eaLnBrk="1" hangingPunct="1"/>
            <a:r>
              <a:rPr lang="en-US" altLang="ja-JP" sz="2400" dirty="0" smtClean="0"/>
              <a:t>Bring affected people together to help each other.</a:t>
            </a:r>
            <a:endParaRPr lang="en-US" altLang="ja-JP" sz="2200" dirty="0" smtClean="0"/>
          </a:p>
        </p:txBody>
      </p:sp>
      <p:sp>
        <p:nvSpPr>
          <p:cNvPr id="36873" name="Content Placeholder 2"/>
          <p:cNvSpPr>
            <a:spLocks/>
          </p:cNvSpPr>
          <p:nvPr/>
        </p:nvSpPr>
        <p:spPr bwMode="auto">
          <a:xfrm>
            <a:off x="4585138" y="2057400"/>
            <a:ext cx="4495800" cy="5715000"/>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r>
              <a:rPr lang="ar-LB" sz="2600" dirty="0" smtClean="0">
                <a:latin typeface="Arial" pitchFamily="34" charset="0"/>
                <a:ea typeface="MS PGothic" pitchFamily="34" charset="-128"/>
                <a:cs typeface="Arial" pitchFamily="34" charset="0"/>
              </a:rPr>
              <a:t>ن</a:t>
            </a:r>
            <a:r>
              <a:rPr lang="x-none" sz="2600" dirty="0" smtClean="0">
                <a:latin typeface="Arial" pitchFamily="34" charset="0"/>
                <a:ea typeface="MS PGothic" pitchFamily="34" charset="-128"/>
                <a:cs typeface="Arial" pitchFamily="34" charset="0"/>
              </a:rPr>
              <a:t>حاول </a:t>
            </a:r>
            <a:r>
              <a:rPr lang="x-none" sz="2600" dirty="0">
                <a:latin typeface="Arial" pitchFamily="34" charset="0"/>
                <a:ea typeface="MS PGothic" pitchFamily="34" charset="-128"/>
                <a:cs typeface="Arial" pitchFamily="34" charset="0"/>
              </a:rPr>
              <a:t>ربط ال</a:t>
            </a:r>
            <a:r>
              <a:rPr lang="en-US" sz="2600" dirty="0" err="1">
                <a:latin typeface="Arial" pitchFamily="34" charset="0"/>
                <a:ea typeface="MS PGothic" pitchFamily="34" charset="-128"/>
                <a:cs typeface="Arial" pitchFamily="34" charset="0"/>
              </a:rPr>
              <a:t>أحبا</a:t>
            </a:r>
            <a:r>
              <a:rPr lang="x-none" sz="2600" dirty="0">
                <a:latin typeface="Arial" pitchFamily="34" charset="0"/>
                <a:ea typeface="MS PGothic" pitchFamily="34" charset="-128"/>
                <a:cs typeface="Arial" pitchFamily="34" charset="0"/>
              </a:rPr>
              <a:t>ء</a:t>
            </a:r>
            <a:r>
              <a:rPr lang="en-US" sz="2600" dirty="0">
                <a:latin typeface="Arial" pitchFamily="34" charset="0"/>
                <a:ea typeface="MS PGothic" pitchFamily="34" charset="-128"/>
                <a:cs typeface="Arial" pitchFamily="34" charset="0"/>
              </a:rPr>
              <a:t> </a:t>
            </a:r>
            <a:r>
              <a:rPr lang="x-none" sz="2600" dirty="0">
                <a:latin typeface="Arial" pitchFamily="34" charset="0"/>
                <a:ea typeface="MS PGothic" pitchFamily="34" charset="-128"/>
                <a:cs typeface="Arial" pitchFamily="34" charset="0"/>
              </a:rPr>
              <a:t>ببعضهم </a:t>
            </a:r>
            <a:r>
              <a:rPr lang="en-US" sz="2600" dirty="0" smtClean="0">
                <a:latin typeface="Arial" pitchFamily="34" charset="0"/>
                <a:ea typeface="MS PGothic" pitchFamily="34" charset="-128"/>
                <a:cs typeface="Arial" pitchFamily="34" charset="0"/>
              </a:rPr>
              <a:t>و</a:t>
            </a:r>
            <a:r>
              <a:rPr lang="ar-LB" sz="2600" dirty="0" smtClean="0">
                <a:latin typeface="Arial" pitchFamily="34" charset="0"/>
                <a:ea typeface="MS PGothic" pitchFamily="34" charset="-128"/>
                <a:cs typeface="Arial" pitchFamily="34" charset="0"/>
              </a:rPr>
              <a:t>ب</a:t>
            </a:r>
            <a:r>
              <a:rPr lang="en-US" sz="2600" dirty="0" err="1" smtClean="0">
                <a:latin typeface="Arial" pitchFamily="34" charset="0"/>
                <a:ea typeface="MS PGothic" pitchFamily="34" charset="-128"/>
                <a:cs typeface="Arial" pitchFamily="34" charset="0"/>
              </a:rPr>
              <a:t>الدعم</a:t>
            </a:r>
            <a:r>
              <a:rPr lang="en-US" sz="2600" dirty="0" smtClean="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الاجتماعي</a:t>
            </a:r>
            <a:r>
              <a:rPr lang="en-US" sz="2600" dirty="0">
                <a:latin typeface="Arial" pitchFamily="34" charset="0"/>
                <a:ea typeface="MS PGothic" pitchFamily="34" charset="-128"/>
                <a:cs typeface="Arial" pitchFamily="34" charset="0"/>
              </a:rPr>
              <a:t> :</a:t>
            </a:r>
            <a:endParaRPr lang="x-none" sz="2600" dirty="0">
              <a:latin typeface="Arial" pitchFamily="34" charset="0"/>
              <a:ea typeface="MS PGothic" pitchFamily="34" charset="-128"/>
              <a:cs typeface="Arial" pitchFamily="34" charset="0"/>
            </a:endParaRPr>
          </a:p>
          <a:p>
            <a:pPr marL="620713" lvl="1" indent="-228600" algn="r" rtl="1">
              <a:spcBef>
                <a:spcPts val="325"/>
              </a:spcBef>
              <a:buClr>
                <a:schemeClr val="accent1"/>
              </a:buClr>
              <a:buFont typeface="Verdana" pitchFamily="34" charset="0"/>
              <a:buChar char="◦"/>
            </a:pPr>
            <a:r>
              <a:rPr lang="ar-LB" sz="2600" dirty="0" smtClean="0">
                <a:latin typeface="Arial" pitchFamily="34" charset="0"/>
                <a:ea typeface="MS PGothic" pitchFamily="34" charset="-128"/>
                <a:cs typeface="Arial" pitchFamily="34" charset="0"/>
              </a:rPr>
              <a:t>نعمل على </a:t>
            </a:r>
            <a:r>
              <a:rPr lang="en-US" sz="2600" dirty="0" err="1" smtClean="0">
                <a:latin typeface="Arial" pitchFamily="34" charset="0"/>
                <a:ea typeface="MS PGothic" pitchFamily="34" charset="-128"/>
                <a:cs typeface="Arial" pitchFamily="34" charset="0"/>
              </a:rPr>
              <a:t>إبقاء</a:t>
            </a:r>
            <a:r>
              <a:rPr lang="en-US" sz="2600" dirty="0" smtClean="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العائلات</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مع</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بعضها</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البعض</a:t>
            </a:r>
            <a:r>
              <a:rPr lang="en-US" sz="2600" dirty="0">
                <a:latin typeface="Arial" pitchFamily="34" charset="0"/>
                <a:ea typeface="MS PGothic" pitchFamily="34" charset="-128"/>
                <a:cs typeface="Arial" pitchFamily="34" charset="0"/>
              </a:rPr>
              <a:t>.</a:t>
            </a:r>
            <a:endParaRPr lang="x-none" sz="2600" dirty="0">
              <a:latin typeface="Arial" pitchFamily="34" charset="0"/>
              <a:ea typeface="MS PGothic" pitchFamily="34" charset="-128"/>
              <a:cs typeface="Arial" pitchFamily="34" charset="0"/>
            </a:endParaRPr>
          </a:p>
          <a:p>
            <a:pPr marL="620713" lvl="1" indent="-228600" algn="r" rtl="1">
              <a:spcBef>
                <a:spcPts val="325"/>
              </a:spcBef>
              <a:buClr>
                <a:schemeClr val="accent1"/>
              </a:buClr>
              <a:buFont typeface="Verdana" pitchFamily="34" charset="0"/>
              <a:buChar char="◦"/>
            </a:pPr>
            <a:r>
              <a:rPr lang="ar-LB" sz="2600" dirty="0" smtClean="0">
                <a:latin typeface="Arial" pitchFamily="34" charset="0"/>
                <a:ea typeface="MS PGothic" pitchFamily="34" charset="-128"/>
                <a:cs typeface="Arial" pitchFamily="34" charset="0"/>
              </a:rPr>
              <a:t>ن</a:t>
            </a:r>
            <a:r>
              <a:rPr lang="en-US" sz="2600" dirty="0" err="1" smtClean="0">
                <a:latin typeface="Arial" pitchFamily="34" charset="0"/>
                <a:ea typeface="MS PGothic" pitchFamily="34" charset="-128"/>
                <a:cs typeface="Arial" pitchFamily="34" charset="0"/>
              </a:rPr>
              <a:t>ساعد</a:t>
            </a:r>
            <a:r>
              <a:rPr lang="en-US" sz="2600" dirty="0" smtClean="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الناس</a:t>
            </a:r>
            <a:r>
              <a:rPr lang="x-none" sz="2600">
                <a:latin typeface="Arial" pitchFamily="34" charset="0"/>
                <a:ea typeface="MS PGothic" pitchFamily="34" charset="-128"/>
                <a:cs typeface="Arial" pitchFamily="34" charset="0"/>
              </a:rPr>
              <a:t> </a:t>
            </a:r>
            <a:r>
              <a:rPr lang="ar-LB" sz="2600" dirty="0" smtClean="0">
                <a:latin typeface="Arial" pitchFamily="34" charset="0"/>
                <a:ea typeface="MS PGothic" pitchFamily="34" charset="-128"/>
                <a:cs typeface="Arial" pitchFamily="34" charset="0"/>
              </a:rPr>
              <a:t>على ا</a:t>
            </a:r>
            <a:r>
              <a:rPr lang="x-none" sz="2600" smtClean="0">
                <a:latin typeface="Arial" pitchFamily="34" charset="0"/>
                <a:ea typeface="MS PGothic" pitchFamily="34" charset="-128"/>
                <a:cs typeface="Arial" pitchFamily="34" charset="0"/>
              </a:rPr>
              <a:t>لتواصل </a:t>
            </a:r>
            <a:r>
              <a:rPr lang="x-none" sz="2600" dirty="0">
                <a:latin typeface="Arial" pitchFamily="34" charset="0"/>
                <a:ea typeface="MS PGothic" pitchFamily="34" charset="-128"/>
                <a:cs typeface="Arial" pitchFamily="34" charset="0"/>
              </a:rPr>
              <a:t>مع </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الدعم</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الاجتماعي</a:t>
            </a:r>
            <a:r>
              <a:rPr lang="en-US" sz="2600" dirty="0">
                <a:latin typeface="Arial" pitchFamily="34" charset="0"/>
                <a:ea typeface="MS PGothic" pitchFamily="34" charset="-128"/>
                <a:cs typeface="Arial" pitchFamily="34" charset="0"/>
              </a:rPr>
              <a:t> </a:t>
            </a:r>
            <a:r>
              <a:rPr lang="ar-AE" sz="2600" dirty="0">
                <a:latin typeface="Arial" pitchFamily="34" charset="0"/>
                <a:ea typeface="MS PGothic" pitchFamily="34" charset="-128"/>
                <a:cs typeface="Arial" pitchFamily="34" charset="0"/>
              </a:rPr>
              <a:t>(</a:t>
            </a:r>
            <a:r>
              <a:rPr lang="en-US" sz="2600" dirty="0" err="1">
                <a:latin typeface="Arial" pitchFamily="34" charset="0"/>
                <a:ea typeface="MS PGothic" pitchFamily="34" charset="-128"/>
                <a:cs typeface="Arial" pitchFamily="34" charset="0"/>
              </a:rPr>
              <a:t>مثل</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إجراء</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مكالمة</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هاتفية</a:t>
            </a:r>
            <a:r>
              <a:rPr lang="ar-AE" sz="2600" dirty="0">
                <a:latin typeface="Arial" pitchFamily="34" charset="0"/>
                <a:ea typeface="MS PGothic" pitchFamily="34" charset="-128"/>
                <a:cs typeface="Arial" pitchFamily="34" charset="0"/>
              </a:rPr>
              <a:t>).</a:t>
            </a:r>
            <a:endParaRPr lang="x-none" sz="2600" dirty="0">
              <a:latin typeface="Arial" pitchFamily="34" charset="0"/>
              <a:ea typeface="MS PGothic" pitchFamily="34" charset="-128"/>
              <a:cs typeface="Arial" pitchFamily="34" charset="0"/>
            </a:endParaRPr>
          </a:p>
          <a:p>
            <a:pPr marL="620713" lvl="1" indent="-228600" algn="r" rtl="1">
              <a:spcBef>
                <a:spcPts val="325"/>
              </a:spcBef>
              <a:buClr>
                <a:schemeClr val="accent1"/>
              </a:buClr>
              <a:buFont typeface="Verdana" pitchFamily="34" charset="0"/>
              <a:buChar char="◦"/>
            </a:pPr>
            <a:r>
              <a:rPr lang="en-US" sz="2600" dirty="0" err="1">
                <a:latin typeface="Arial" pitchFamily="34" charset="0"/>
                <a:ea typeface="MS PGothic" pitchFamily="34" charset="-128"/>
                <a:cs typeface="Arial" pitchFamily="34" charset="0"/>
              </a:rPr>
              <a:t>إذا</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كان</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ذلك</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مناسبا</a:t>
            </a:r>
            <a:r>
              <a:rPr lang="en-US" sz="2600" dirty="0">
                <a:latin typeface="Arial" pitchFamily="34" charset="0"/>
                <a:ea typeface="MS PGothic" pitchFamily="34" charset="-128"/>
                <a:cs typeface="Arial" pitchFamily="34" charset="0"/>
              </a:rPr>
              <a:t>، </a:t>
            </a:r>
            <a:r>
              <a:rPr lang="ar-LB" sz="2600" dirty="0" smtClean="0">
                <a:latin typeface="Arial" pitchFamily="34" charset="0"/>
                <a:ea typeface="MS PGothic" pitchFamily="34" charset="-128"/>
                <a:cs typeface="Arial" pitchFamily="34" charset="0"/>
              </a:rPr>
              <a:t>ن</a:t>
            </a:r>
            <a:r>
              <a:rPr lang="en-US" sz="2600" dirty="0" err="1" smtClean="0">
                <a:latin typeface="Arial" pitchFamily="34" charset="0"/>
                <a:ea typeface="MS PGothic" pitchFamily="34" charset="-128"/>
                <a:cs typeface="Arial" pitchFamily="34" charset="0"/>
              </a:rPr>
              <a:t>حاول</a:t>
            </a:r>
            <a:r>
              <a:rPr lang="en-US" sz="2600" dirty="0" smtClean="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ربطه</a:t>
            </a:r>
            <a:r>
              <a:rPr lang="x-none" sz="2600" dirty="0">
                <a:latin typeface="Arial" pitchFamily="34" charset="0"/>
                <a:ea typeface="MS PGothic" pitchFamily="34" charset="-128"/>
                <a:cs typeface="Arial" pitchFamily="34" charset="0"/>
              </a:rPr>
              <a:t>م بقواعدهم </a:t>
            </a:r>
            <a:r>
              <a:rPr lang="en-US" sz="2600" dirty="0" err="1">
                <a:latin typeface="Arial" pitchFamily="34" charset="0"/>
                <a:ea typeface="MS PGothic" pitchFamily="34" charset="-128"/>
                <a:cs typeface="Arial" pitchFamily="34" charset="0"/>
              </a:rPr>
              <a:t>الروحية</a:t>
            </a:r>
            <a:r>
              <a:rPr lang="en-US" sz="2600" dirty="0">
                <a:latin typeface="Arial" pitchFamily="34" charset="0"/>
                <a:ea typeface="MS PGothic" pitchFamily="34" charset="-128"/>
                <a:cs typeface="Arial" pitchFamily="34" charset="0"/>
              </a:rPr>
              <a:t> /  </a:t>
            </a:r>
            <a:r>
              <a:rPr lang="x-none" sz="2600" dirty="0">
                <a:latin typeface="Arial" pitchFamily="34" charset="0"/>
                <a:ea typeface="MS PGothic" pitchFamily="34" charset="-128"/>
                <a:cs typeface="Arial" pitchFamily="34" charset="0"/>
              </a:rPr>
              <a:t>ال</a:t>
            </a:r>
            <a:r>
              <a:rPr lang="en-US" sz="2600" dirty="0" err="1">
                <a:latin typeface="Arial" pitchFamily="34" charset="0"/>
                <a:ea typeface="MS PGothic" pitchFamily="34" charset="-128"/>
                <a:cs typeface="Arial" pitchFamily="34" charset="0"/>
              </a:rPr>
              <a:t>دينية</a:t>
            </a:r>
            <a:r>
              <a:rPr lang="en-US" sz="2600" dirty="0">
                <a:latin typeface="Arial" pitchFamily="34" charset="0"/>
                <a:ea typeface="MS PGothic" pitchFamily="34" charset="-128"/>
                <a:cs typeface="Arial" pitchFamily="34" charset="0"/>
              </a:rPr>
              <a:t>.</a:t>
            </a:r>
            <a:endParaRPr lang="x-none" sz="2600" dirty="0">
              <a:latin typeface="Arial" pitchFamily="34" charset="0"/>
              <a:ea typeface="MS PGothic" pitchFamily="34" charset="-128"/>
              <a:cs typeface="Arial" pitchFamily="34" charset="0"/>
            </a:endParaRPr>
          </a:p>
          <a:p>
            <a:pPr marL="620713" lvl="1" indent="-228600" algn="r" rtl="1">
              <a:spcBef>
                <a:spcPts val="325"/>
              </a:spcBef>
              <a:buClr>
                <a:schemeClr val="accent1"/>
              </a:buClr>
              <a:buFont typeface="Verdana" pitchFamily="34" charset="0"/>
              <a:buChar char="◦"/>
            </a:pPr>
            <a:r>
              <a:rPr lang="ar-LB" sz="2600" dirty="0" smtClean="0">
                <a:latin typeface="Arial" pitchFamily="34" charset="0"/>
                <a:ea typeface="MS PGothic" pitchFamily="34" charset="-128"/>
                <a:cs typeface="Arial" pitchFamily="34" charset="0"/>
              </a:rPr>
              <a:t>ن</a:t>
            </a:r>
            <a:r>
              <a:rPr lang="en-US" sz="2600" dirty="0" err="1" smtClean="0">
                <a:latin typeface="Arial" pitchFamily="34" charset="0"/>
                <a:ea typeface="MS PGothic" pitchFamily="34" charset="-128"/>
                <a:cs typeface="Arial" pitchFamily="34" charset="0"/>
              </a:rPr>
              <a:t>جمع</a:t>
            </a:r>
            <a:r>
              <a:rPr lang="en-US" sz="2600" dirty="0" smtClean="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الناس</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المتضرر</a:t>
            </a:r>
            <a:r>
              <a:rPr lang="x-none" sz="2600" dirty="0">
                <a:latin typeface="Arial" pitchFamily="34" charset="0"/>
                <a:ea typeface="MS PGothic" pitchFamily="34" charset="-128"/>
                <a:cs typeface="Arial" pitchFamily="34" charset="0"/>
              </a:rPr>
              <a:t>ين معا</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لمساعدة</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بعضهم</a:t>
            </a:r>
            <a:r>
              <a:rPr lang="en-US" sz="2600" dirty="0">
                <a:latin typeface="Arial" pitchFamily="34" charset="0"/>
                <a:ea typeface="MS PGothic" pitchFamily="34" charset="-128"/>
                <a:cs typeface="Arial" pitchFamily="34" charset="0"/>
              </a:rPr>
              <a:t> </a:t>
            </a:r>
            <a:r>
              <a:rPr lang="en-US" sz="2600" dirty="0" err="1">
                <a:latin typeface="Arial" pitchFamily="34" charset="0"/>
                <a:ea typeface="MS PGothic" pitchFamily="34" charset="-128"/>
                <a:cs typeface="Arial" pitchFamily="34" charset="0"/>
              </a:rPr>
              <a:t>البعض</a:t>
            </a:r>
            <a:r>
              <a:rPr lang="en-US" sz="2600" dirty="0">
                <a:latin typeface="Arial" pitchFamily="34" charset="0"/>
                <a:ea typeface="MS PGothic" pitchFamily="34" charset="-128"/>
                <a:cs typeface="Arial" pitchFamily="34" charset="0"/>
              </a:rPr>
              <a:t>.</a:t>
            </a:r>
          </a:p>
        </p:txBody>
      </p:sp>
      <p:sp>
        <p:nvSpPr>
          <p:cNvPr id="6"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LOOK</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LISTEN          </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LINK</a:t>
            </a:r>
            <a:endParaRPr kumimoji="0" lang="en-US" sz="41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xmlns:mv="urn:schemas-microsoft-com:mac:vml" xmlns:mc="http://schemas.openxmlformats.org/markup-compatibility/2006" val="21957862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1447800"/>
            <a:ext cx="4343400" cy="5105400"/>
          </a:xfrm>
        </p:spPr>
        <p:txBody>
          <a:bodyPr>
            <a:normAutofit lnSpcReduction="10000"/>
          </a:bodyPr>
          <a:lstStyle/>
          <a:p>
            <a:r>
              <a:rPr kumimoji="1" lang="en-US" sz="2800" u="sng" dirty="0" smtClean="0">
                <a:latin typeface="Arial" charset="0"/>
                <a:ea typeface="ＭＳ Ｐゴシック" pitchFamily="34" charset="-128"/>
                <a:cs typeface="MS PGothic" pitchFamily="34" charset="-128"/>
              </a:rPr>
              <a:t>Help people cope with problems</a:t>
            </a:r>
          </a:p>
          <a:p>
            <a:pPr lvl="2"/>
            <a:r>
              <a:rPr kumimoji="1" lang="en-US" sz="2200" dirty="0" smtClean="0">
                <a:latin typeface="Arial" charset="0"/>
                <a:ea typeface="ＭＳ Ｐゴシック" pitchFamily="34" charset="-128"/>
                <a:cs typeface="MS PGothic" pitchFamily="34" charset="-128"/>
              </a:rPr>
              <a:t>Help people identify supports (family, friends)</a:t>
            </a:r>
          </a:p>
          <a:p>
            <a:pPr lvl="2"/>
            <a:r>
              <a:rPr kumimoji="1" lang="en-US" sz="2200" dirty="0" smtClean="0">
                <a:latin typeface="Arial" charset="0"/>
                <a:ea typeface="ＭＳ Ｐゴシック" pitchFamily="34" charset="-128"/>
                <a:cs typeface="MS PGothic" pitchFamily="34" charset="-128"/>
              </a:rPr>
              <a:t>Give practical suggestions (i.e. how to register to receive food aid)</a:t>
            </a:r>
          </a:p>
          <a:p>
            <a:pPr lvl="2"/>
            <a:r>
              <a:rPr kumimoji="1" lang="en-US" sz="2200" dirty="0" smtClean="0">
                <a:latin typeface="Arial" charset="0"/>
                <a:ea typeface="ＭＳ Ｐゴシック" pitchFamily="34" charset="-128"/>
                <a:cs typeface="MS PGothic" pitchFamily="34" charset="-128"/>
              </a:rPr>
              <a:t>Ask the person to consider how they coped with difficult situations in the past – and affirm their ability to cope now</a:t>
            </a:r>
          </a:p>
          <a:p>
            <a:pPr lvl="2"/>
            <a:r>
              <a:rPr kumimoji="1" lang="en-US" sz="2200" dirty="0" smtClean="0">
                <a:latin typeface="Arial" charset="0"/>
                <a:ea typeface="ＭＳ Ｐゴシック" pitchFamily="34" charset="-128"/>
                <a:cs typeface="MS PGothic" pitchFamily="34" charset="-128"/>
              </a:rPr>
              <a:t>Ask the person what helps them to feel better</a:t>
            </a:r>
          </a:p>
        </p:txBody>
      </p:sp>
      <p:sp>
        <p:nvSpPr>
          <p:cNvPr id="35844" name="Rectangle 7"/>
          <p:cNvSpPr>
            <a:spLocks noChangeArrowheads="1"/>
          </p:cNvSpPr>
          <p:nvPr/>
        </p:nvSpPr>
        <p:spPr bwMode="auto">
          <a:xfrm>
            <a:off x="5094890" y="838200"/>
            <a:ext cx="4038600" cy="838200"/>
          </a:xfrm>
          <a:prstGeom prst="rect">
            <a:avLst/>
          </a:prstGeom>
          <a:noFill/>
          <a:ln w="9525">
            <a:noFill/>
            <a:miter lim="800000"/>
            <a:headEnd/>
            <a:tailEnd/>
          </a:ln>
        </p:spPr>
        <p:txBody>
          <a:bodyPr wrap="none" anchor="ctr"/>
          <a:lstStyle/>
          <a:p>
            <a:pPr algn="ctr" rtl="0"/>
            <a:r>
              <a:rPr lang="x-none" sz="3600" dirty="0">
                <a:solidFill>
                  <a:schemeClr val="tx2"/>
                </a:solidFill>
                <a:latin typeface="Lucida Sans Unicode" pitchFamily="34" charset="0"/>
                <a:ea typeface="MS PGothic" pitchFamily="34" charset="-128"/>
              </a:rPr>
              <a:t>الربــطـ</a:t>
            </a:r>
            <a:endParaRPr lang="en-US" sz="3600" dirty="0">
              <a:solidFill>
                <a:schemeClr val="tx2"/>
              </a:solidFill>
              <a:latin typeface="Lucida Sans Unicode" pitchFamily="34" charset="0"/>
              <a:ea typeface="MS PGothic" pitchFamily="34" charset="-128"/>
            </a:endParaRPr>
          </a:p>
        </p:txBody>
      </p:sp>
      <p:sp>
        <p:nvSpPr>
          <p:cNvPr id="7" name="Title 6"/>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LOOK</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US" sz="4100" b="1" i="0" u="none" strike="noStrike" kern="1200" cap="none" spc="0" normalizeH="0" baseline="0" noProof="0" dirty="0" smtClean="0">
                <a:ln>
                  <a:noFill/>
                </a:ln>
                <a:solidFill>
                  <a:schemeClr val="bg1">
                    <a:lumMod val="75000"/>
                  </a:schemeClr>
                </a:solidFill>
                <a:effectLst>
                  <a:outerShdw blurRad="31750" dist="25400" dir="5400000" algn="tl" rotWithShape="0">
                    <a:srgbClr val="000000">
                      <a:alpha val="25000"/>
                    </a:srgbClr>
                  </a:outerShdw>
                </a:effectLst>
                <a:uLnTx/>
                <a:uFillTx/>
                <a:latin typeface="+mj-lt"/>
                <a:ea typeface="+mj-ea"/>
                <a:cs typeface="+mj-cs"/>
              </a:rPr>
              <a:t>LISTEN          </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LINK</a:t>
            </a:r>
            <a:endParaRPr kumimoji="0" lang="en-US" sz="41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2"/>
          <p:cNvSpPr txBox="1">
            <a:spLocks/>
          </p:cNvSpPr>
          <p:nvPr/>
        </p:nvSpPr>
        <p:spPr>
          <a:xfrm>
            <a:off x="4191000" y="1600200"/>
            <a:ext cx="4800600" cy="5105400"/>
          </a:xfrm>
          <a:prstGeom prst="rect">
            <a:avLst/>
          </a:prstGeom>
        </p:spPr>
        <p:txBody>
          <a:bodyPr vert="horz">
            <a:normAutofit/>
          </a:bodyPr>
          <a:lstStyle/>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1" lang="ar-LB" sz="2800" b="0" i="0" u="sng" strike="noStrike" kern="1200" cap="none" spc="0" normalizeH="0" baseline="0" noProof="0" dirty="0" smtClean="0">
                <a:ln>
                  <a:noFill/>
                </a:ln>
                <a:solidFill>
                  <a:schemeClr val="tx1"/>
                </a:solidFill>
                <a:effectLst/>
                <a:uLnTx/>
                <a:uFillTx/>
                <a:latin typeface="Arial" charset="0"/>
                <a:ea typeface="ＭＳ Ｐゴシック" pitchFamily="34" charset="-128"/>
                <a:cs typeface="MS PGothic" pitchFamily="34" charset="-128"/>
              </a:rPr>
              <a:t>نساعد الناس لكي يتكيّفوا</a:t>
            </a:r>
            <a:r>
              <a:rPr kumimoji="1" lang="ar-LB" sz="2800" b="0" i="0" u="sng" strike="noStrike" kern="1200" cap="none" spc="0" normalizeH="0" noProof="0" dirty="0" smtClean="0">
                <a:ln>
                  <a:noFill/>
                </a:ln>
                <a:solidFill>
                  <a:schemeClr val="tx1"/>
                </a:solidFill>
                <a:effectLst/>
                <a:uLnTx/>
                <a:uFillTx/>
                <a:latin typeface="Arial" charset="0"/>
                <a:ea typeface="ＭＳ Ｐゴシック" pitchFamily="34" charset="-128"/>
                <a:cs typeface="MS PGothic" pitchFamily="34" charset="-128"/>
              </a:rPr>
              <a:t> مع المشكلات</a:t>
            </a:r>
            <a:endParaRPr kumimoji="1" lang="en-US" sz="2800" b="0" i="0" u="sng" strike="noStrike" kern="1200" cap="none" spc="0" normalizeH="0" baseline="0" noProof="0" dirty="0" smtClean="0">
              <a:ln>
                <a:noFill/>
              </a:ln>
              <a:solidFill>
                <a:schemeClr val="tx1"/>
              </a:solidFill>
              <a:effectLst/>
              <a:uLnTx/>
              <a:uFillTx/>
              <a:latin typeface="Arial" charset="0"/>
              <a:ea typeface="ＭＳ Ｐゴシック" pitchFamily="34" charset="-128"/>
              <a:cs typeface="MS PGothic" pitchFamily="34" charset="-128"/>
            </a:endParaRPr>
          </a:p>
          <a:p>
            <a:pPr marL="859536" marR="0" lvl="2" indent="-228600" algn="r" defTabSz="914400" rtl="1" eaLnBrk="1" fontAlgn="auto" latinLnBrk="0" hangingPunct="1">
              <a:lnSpc>
                <a:spcPct val="100000"/>
              </a:lnSpc>
              <a:spcBef>
                <a:spcPts val="350"/>
              </a:spcBef>
              <a:spcAft>
                <a:spcPts val="0"/>
              </a:spcAft>
              <a:buClr>
                <a:schemeClr val="accent2"/>
              </a:buClr>
              <a:buSzPct val="100000"/>
              <a:buFont typeface="Wingdings 2"/>
              <a:buChar char=""/>
              <a:tabLst/>
              <a:defRPr/>
            </a:pPr>
            <a:r>
              <a:rPr kumimoji="1" lang="ar-LB" sz="22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MS PGothic" pitchFamily="34" charset="-128"/>
              </a:rPr>
              <a:t>نساعد الناس</a:t>
            </a:r>
            <a:r>
              <a:rPr kumimoji="1" lang="ar-LB" sz="2200" b="0" i="0" u="none" strike="noStrike" kern="1200" cap="none" spc="0" normalizeH="0" noProof="0" dirty="0" smtClean="0">
                <a:ln>
                  <a:noFill/>
                </a:ln>
                <a:solidFill>
                  <a:schemeClr val="tx1"/>
                </a:solidFill>
                <a:effectLst/>
                <a:uLnTx/>
                <a:uFillTx/>
                <a:latin typeface="Arial" charset="0"/>
                <a:ea typeface="ＭＳ Ｐゴシック" pitchFamily="34" charset="-128"/>
                <a:cs typeface="MS PGothic" pitchFamily="34" charset="-128"/>
              </a:rPr>
              <a:t> في التعرف الى شبكات الدعم (العائلة، الأصدقاء)</a:t>
            </a:r>
          </a:p>
          <a:p>
            <a:pPr marL="859536" marR="0" lvl="2" indent="-228600" algn="r" defTabSz="914400" rtl="1" eaLnBrk="1" fontAlgn="auto" latinLnBrk="0" hangingPunct="1">
              <a:lnSpc>
                <a:spcPct val="100000"/>
              </a:lnSpc>
              <a:spcBef>
                <a:spcPts val="350"/>
              </a:spcBef>
              <a:spcAft>
                <a:spcPts val="0"/>
              </a:spcAft>
              <a:buClr>
                <a:schemeClr val="accent2"/>
              </a:buClr>
              <a:buSzPct val="100000"/>
              <a:buFont typeface="Wingdings 2"/>
              <a:buChar char=""/>
              <a:tabLst/>
              <a:defRPr/>
            </a:pPr>
            <a:r>
              <a:rPr kumimoji="1" lang="ar-LB" sz="2200" baseline="0" dirty="0" smtClean="0">
                <a:latin typeface="Arial" charset="0"/>
                <a:cs typeface="MS PGothic" pitchFamily="34" charset="-128"/>
              </a:rPr>
              <a:t>قدم</a:t>
            </a:r>
            <a:r>
              <a:rPr kumimoji="1" lang="ar-LB" sz="2200" dirty="0" smtClean="0">
                <a:latin typeface="Arial" charset="0"/>
                <a:cs typeface="MS PGothic" pitchFamily="34" charset="-128"/>
              </a:rPr>
              <a:t> الاقتراحات العملية (كيفية التسجيل للحصول على المساعدات الغذائية)</a:t>
            </a:r>
          </a:p>
          <a:p>
            <a:pPr marL="859536" marR="0" lvl="2" indent="-228600" algn="r" defTabSz="914400" rtl="1" eaLnBrk="1" fontAlgn="auto" latinLnBrk="0" hangingPunct="1">
              <a:lnSpc>
                <a:spcPct val="100000"/>
              </a:lnSpc>
              <a:spcBef>
                <a:spcPts val="350"/>
              </a:spcBef>
              <a:spcAft>
                <a:spcPts val="0"/>
              </a:spcAft>
              <a:buClr>
                <a:schemeClr val="accent2"/>
              </a:buClr>
              <a:buSzPct val="100000"/>
              <a:buFont typeface="Wingdings 2"/>
              <a:buChar char=""/>
              <a:tabLst/>
              <a:defRPr/>
            </a:pPr>
            <a:r>
              <a:rPr kumimoji="1" lang="ar-LB" sz="22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MS PGothic" pitchFamily="34" charset="-128"/>
              </a:rPr>
              <a:t>اسأل الشخص عن كيفية تكيّفه مع الأوضاع الصعبة في السابق وأكد على قدرتهم على التكيّف في الوقت الحالي</a:t>
            </a:r>
          </a:p>
          <a:p>
            <a:pPr marL="859536" marR="0" lvl="2" indent="-228600" algn="r" defTabSz="914400" rtl="1" eaLnBrk="1" fontAlgn="auto" latinLnBrk="0" hangingPunct="1">
              <a:lnSpc>
                <a:spcPct val="100000"/>
              </a:lnSpc>
              <a:spcBef>
                <a:spcPts val="350"/>
              </a:spcBef>
              <a:spcAft>
                <a:spcPts val="0"/>
              </a:spcAft>
              <a:buClr>
                <a:schemeClr val="accent2"/>
              </a:buClr>
              <a:buSzPct val="100000"/>
              <a:buFont typeface="Wingdings 2"/>
              <a:buChar char=""/>
              <a:tabLst/>
              <a:defRPr/>
            </a:pPr>
            <a:r>
              <a:rPr kumimoji="1" lang="ar-LB" sz="2200" dirty="0" smtClean="0">
                <a:latin typeface="Arial" charset="0"/>
                <a:cs typeface="MS PGothic" pitchFamily="34" charset="-128"/>
              </a:rPr>
              <a:t>اسأل الشخص عن ما يجعله يشعر بتحسن</a:t>
            </a:r>
            <a:endParaRPr kumimoji="1" lang="en-US" sz="22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MS PGothic" pitchFamily="34" charset="-128"/>
            </a:endParaRPr>
          </a:p>
        </p:txBody>
      </p:sp>
    </p:spTree>
    <p:extLst>
      <p:ext uri="{BB962C8B-B14F-4D97-AF65-F5344CB8AC3E}">
        <p14:creationId xmlns:p14="http://schemas.microsoft.com/office/powerpoint/2010/main" xmlns="" xmlns:mv="urn:schemas-microsoft-com:mac:vml" xmlns:mc="http://schemas.openxmlformats.org/markup-compatibility/2006" val="41315703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191000"/>
            <a:ext cx="8763000" cy="707886"/>
          </a:xfrm>
        </p:spPr>
        <p:txBody>
          <a:bodyPr wrap="square" anchor="b">
            <a:spAutoFit/>
            <a:scene3d>
              <a:camera prst="orthographicFront"/>
              <a:lightRig rig="soft" dir="t"/>
            </a:scene3d>
            <a:sp3d prstMaterial="softEdge">
              <a:bevelT w="25400" h="25400"/>
            </a:sp3d>
          </a:bodyPr>
          <a:lstStyle/>
          <a:p>
            <a:pPr>
              <a:defRPr/>
            </a:pPr>
            <a:r>
              <a:rPr lang="en-US" sz="4000" b="0" dirty="0" smtClean="0">
                <a:solidFill>
                  <a:schemeClr val="bg1"/>
                </a:solidFill>
                <a:cs typeface="+mj-cs"/>
              </a:rPr>
              <a:t>7. Encourage Positive Coping</a:t>
            </a:r>
            <a:endParaRPr lang="en-US" sz="4000" b="0" dirty="0">
              <a:solidFill>
                <a:schemeClr val="bg1"/>
              </a:solidFill>
              <a:cs typeface="+mj-cs"/>
            </a:endParaRPr>
          </a:p>
        </p:txBody>
      </p:sp>
      <p:sp>
        <p:nvSpPr>
          <p:cNvPr id="39939" name="Text Placeholder 2"/>
          <p:cNvSpPr>
            <a:spLocks noGrp="1"/>
          </p:cNvSpPr>
          <p:nvPr>
            <p:ph type="body" idx="4294967295"/>
          </p:nvPr>
        </p:nvSpPr>
        <p:spPr>
          <a:xfrm>
            <a:off x="3048000" y="1981200"/>
            <a:ext cx="6096000" cy="1454150"/>
          </a:xfrm>
        </p:spPr>
        <p:txBody>
          <a:bodyPr/>
          <a:lstStyle/>
          <a:p>
            <a:pPr marL="0" indent="0" algn="ctr">
              <a:buFont typeface="Wingdings 3" pitchFamily="18" charset="2"/>
              <a:buNone/>
            </a:pPr>
            <a:endParaRPr lang="en-US" altLang="ja-JP" sz="3600" b="1" dirty="0" smtClean="0">
              <a:solidFill>
                <a:schemeClr val="bg1"/>
              </a:solidFill>
            </a:endParaRPr>
          </a:p>
          <a:p>
            <a:pPr marL="0" indent="0" algn="r" rtl="1">
              <a:buFont typeface="Wingdings 3" pitchFamily="18" charset="2"/>
              <a:buNone/>
            </a:pPr>
            <a:r>
              <a:rPr lang="ar-LB" sz="3600" dirty="0" smtClean="0">
                <a:solidFill>
                  <a:schemeClr val="bg1"/>
                </a:solidFill>
              </a:rPr>
              <a:t>ت</a:t>
            </a:r>
            <a:r>
              <a:rPr lang="x-none" sz="3600" dirty="0" smtClean="0">
                <a:solidFill>
                  <a:schemeClr val="bg1"/>
                </a:solidFill>
              </a:rPr>
              <a:t>شجيع</a:t>
            </a:r>
            <a:r>
              <a:rPr lang="en-US" sz="3600" dirty="0" smtClean="0">
                <a:solidFill>
                  <a:schemeClr val="bg1"/>
                </a:solidFill>
              </a:rPr>
              <a:t> ا</a:t>
            </a:r>
            <a:r>
              <a:rPr lang="x-none" sz="3600" dirty="0" smtClean="0">
                <a:solidFill>
                  <a:schemeClr val="bg1"/>
                </a:solidFill>
              </a:rPr>
              <a:t>لتكيف</a:t>
            </a:r>
            <a:r>
              <a:rPr lang="en-US" sz="3600" dirty="0" smtClean="0">
                <a:solidFill>
                  <a:schemeClr val="bg1"/>
                </a:solidFill>
              </a:rPr>
              <a:t> الايجابي</a:t>
            </a:r>
            <a:endParaRPr lang="ja-JP" altLang="en-US" sz="3600" dirty="0" smtClean="0">
              <a:solidFill>
                <a:schemeClr val="bg1"/>
              </a:solidFill>
            </a:endParaRPr>
          </a:p>
        </p:txBody>
      </p:sp>
      <p:pic>
        <p:nvPicPr>
          <p:cNvPr id="17410" name="Picture 2" descr="http://t2.gstatic.com/images?q=tbn:ANd9GcTK15-Ah7QOZYq_y3dYNAoHLUiX8AuLxXWXCj0kls-CVF8Cjtn5"/>
          <p:cNvPicPr>
            <a:picLocks noChangeAspect="1" noChangeArrowheads="1"/>
          </p:cNvPicPr>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457200" y="381000"/>
            <a:ext cx="4095749"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xmlns:mv="urn:schemas-microsoft-com:mac:vml" xmlns:mc="http://schemas.openxmlformats.org/markup-compatibility/2006" val="23062606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2332038"/>
            <a:ext cx="4114800" cy="4525962"/>
          </a:xfrm>
        </p:spPr>
        <p:txBody>
          <a:bodyPr/>
          <a:lstStyle/>
          <a:p>
            <a:pPr algn="l" rtl="0"/>
            <a:r>
              <a:rPr lang="en-US" altLang="ja-JP" dirty="0" smtClean="0"/>
              <a:t>Coping is something that people do to prevent, delay, avoid, or manage stress</a:t>
            </a:r>
          </a:p>
        </p:txBody>
      </p:sp>
      <p:sp>
        <p:nvSpPr>
          <p:cNvPr id="12290" name="Rectangle 2"/>
          <p:cNvSpPr>
            <a:spLocks noGrp="1" noChangeArrowheads="1"/>
          </p:cNvSpPr>
          <p:nvPr>
            <p:ph type="title"/>
          </p:nvPr>
        </p:nvSpPr>
        <p:spPr>
          <a:xfrm>
            <a:off x="457200" y="533400"/>
            <a:ext cx="8534400" cy="1295400"/>
          </a:xfrm>
        </p:spPr>
        <p:txBody>
          <a:bodyPr>
            <a:normAutofit/>
          </a:bodyPr>
          <a:lstStyle/>
          <a:p>
            <a:r>
              <a:rPr lang="en-US" altLang="ja-JP" sz="3700" dirty="0" smtClean="0">
                <a:effectLst>
                  <a:outerShdw blurRad="38100" dist="38100" dir="2700000" algn="tl">
                    <a:srgbClr val="C0C0C0"/>
                  </a:outerShdw>
                </a:effectLst>
              </a:rPr>
              <a:t> Coping with Stress</a:t>
            </a:r>
            <a:r>
              <a:rPr lang="ja-JP" altLang="en-US" sz="3700" dirty="0" smtClean="0">
                <a:effectLst>
                  <a:outerShdw blurRad="38100" dist="38100" dir="2700000" algn="tl">
                    <a:srgbClr val="C0C0C0"/>
                  </a:outerShdw>
                </a:effectLst>
              </a:rPr>
              <a:t>：</a:t>
            </a:r>
            <a:r>
              <a:rPr lang="ja-JP" altLang="en-US" sz="3700" smtClean="0">
                <a:effectLst>
                  <a:outerShdw blurRad="38100" dist="38100" dir="2700000" algn="tl">
                    <a:srgbClr val="C0C0C0"/>
                  </a:outerShdw>
                </a:effectLst>
              </a:rPr>
              <a:t>　</a:t>
            </a:r>
            <a:r>
              <a:rPr lang="en-US" altLang="ja-JP" sz="3700" dirty="0" smtClean="0">
                <a:effectLst>
                  <a:outerShdw blurRad="38100" dist="38100" dir="2700000" algn="tl">
                    <a:srgbClr val="C0C0C0"/>
                  </a:outerShdw>
                </a:effectLst>
              </a:rPr>
              <a:t/>
            </a:r>
            <a:br>
              <a:rPr lang="en-US" altLang="ja-JP" sz="3700" dirty="0" smtClean="0">
                <a:effectLst>
                  <a:outerShdw blurRad="38100" dist="38100" dir="2700000" algn="tl">
                    <a:srgbClr val="C0C0C0"/>
                  </a:outerShdw>
                </a:effectLst>
              </a:rPr>
            </a:br>
            <a:r>
              <a:rPr lang="ar-LB" altLang="ja-JP" sz="3700" dirty="0" smtClean="0">
                <a:effectLst>
                  <a:outerShdw blurRad="38100" dist="38100" dir="2700000" algn="tl">
                    <a:srgbClr val="C0C0C0"/>
                  </a:outerShdw>
                </a:effectLst>
              </a:rPr>
              <a:t>التكيّف مع الضغط النفسي</a:t>
            </a:r>
            <a:endParaRPr lang="en-US" altLang="ja-JP" sz="3700" dirty="0" smtClean="0">
              <a:effectLst>
                <a:outerShdw blurRad="38100" dist="38100" dir="2700000" algn="tl">
                  <a:srgbClr val="C0C0C0"/>
                </a:outerShdw>
              </a:effectLst>
            </a:endParaRPr>
          </a:p>
        </p:txBody>
      </p:sp>
      <p:sp>
        <p:nvSpPr>
          <p:cNvPr id="40966" name="Content Placeholder 2"/>
          <p:cNvSpPr>
            <a:spLocks/>
          </p:cNvSpPr>
          <p:nvPr/>
        </p:nvSpPr>
        <p:spPr bwMode="auto">
          <a:xfrm>
            <a:off x="5029200" y="1447800"/>
            <a:ext cx="4114800" cy="5410200"/>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None/>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600" dirty="0" smtClean="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التكيّف هو أمر يقوم به الناس لمنع أو تأخير أو تفادي أو احتواء الضغط النفسي</a:t>
            </a:r>
            <a:endParaRPr lang="en-US" sz="26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None/>
            </a:pPr>
            <a:endParaRPr lang="en-US" sz="2700" dirty="0">
              <a:latin typeface="Lucida Sans Unicode" pitchFamily="34" charset="0"/>
              <a:ea typeface="MS PGothic" pitchFamily="34" charset="-128"/>
            </a:endParaRPr>
          </a:p>
        </p:txBody>
      </p:sp>
      <p:pic>
        <p:nvPicPr>
          <p:cNvPr id="3075" name="Picture 3" descr="C:\Users\IMC-LY-009\Desktop\PFA pix\imagesCA6HZU0Y.jp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4419600" y="3886200"/>
            <a:ext cx="3581400" cy="28194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xmlns="" xmlns:mv="urn:schemas-microsoft-com:mac:vml" xmlns:mc="http://schemas.openxmlformats.org/markup-compatibility/2006" val="193521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0"/>
            <a:ext cx="8229600" cy="1828800"/>
          </a:xfrm>
        </p:spPr>
        <p:txBody>
          <a:bodyPr/>
          <a:lstStyle/>
          <a:p>
            <a:pPr algn="ctr" eaLnBrk="1" fontAlgn="auto" hangingPunct="1">
              <a:spcAft>
                <a:spcPts val="0"/>
              </a:spcAft>
              <a:defRPr/>
            </a:pPr>
            <a:r>
              <a:rPr lang="en-US" dirty="0" smtClean="0">
                <a:ea typeface="+mj-ea"/>
                <a:cs typeface="+mj-cs"/>
              </a:rPr>
              <a:t>How prevalent are mental health problems after disaster?</a:t>
            </a:r>
            <a:endParaRPr lang="en-US" dirty="0">
              <a:ea typeface="+mj-ea"/>
              <a:cs typeface="+mj-cs"/>
            </a:endParaRPr>
          </a:p>
        </p:txBody>
      </p:sp>
      <p:sp>
        <p:nvSpPr>
          <p:cNvPr id="23555" name="Text Box 3"/>
          <p:cNvSpPr txBox="1">
            <a:spLocks noChangeArrowheads="1"/>
          </p:cNvSpPr>
          <p:nvPr/>
        </p:nvSpPr>
        <p:spPr bwMode="auto">
          <a:xfrm>
            <a:off x="1600200" y="2743200"/>
            <a:ext cx="5867400" cy="457200"/>
          </a:xfrm>
          <a:prstGeom prst="rect">
            <a:avLst/>
          </a:prstGeom>
          <a:noFill/>
          <a:ln w="9525">
            <a:noFill/>
            <a:miter lim="800000"/>
            <a:headEnd/>
            <a:tailEnd/>
          </a:ln>
        </p:spPr>
        <p:txBody>
          <a:bodyPr>
            <a:spAutoFit/>
          </a:bodyPr>
          <a:lstStyle/>
          <a:p>
            <a:pPr>
              <a:spcBef>
                <a:spcPct val="50000"/>
              </a:spcBef>
            </a:pPr>
            <a:endParaRPr lang="ja-JP" altLang="en-US"/>
          </a:p>
        </p:txBody>
      </p:sp>
      <p:sp>
        <p:nvSpPr>
          <p:cNvPr id="23556" name="Text Box 4"/>
          <p:cNvSpPr txBox="1">
            <a:spLocks noChangeArrowheads="1"/>
          </p:cNvSpPr>
          <p:nvPr/>
        </p:nvSpPr>
        <p:spPr bwMode="auto">
          <a:xfrm>
            <a:off x="1219200" y="3657600"/>
            <a:ext cx="6629400" cy="1077218"/>
          </a:xfrm>
          <a:prstGeom prst="rect">
            <a:avLst/>
          </a:prstGeom>
          <a:noFill/>
          <a:ln w="9525">
            <a:noFill/>
            <a:miter lim="800000"/>
            <a:headEnd/>
            <a:tailEnd/>
          </a:ln>
        </p:spPr>
        <p:txBody>
          <a:bodyPr wrap="square">
            <a:spAutoFit/>
          </a:bodyPr>
          <a:lstStyle/>
          <a:p>
            <a:pPr algn="r" rtl="1">
              <a:spcBef>
                <a:spcPct val="50000"/>
              </a:spcBef>
            </a:pPr>
            <a:r>
              <a:rPr lang="ar-LB" altLang="ja-JP" sz="3200" b="1" dirty="0" smtClean="0"/>
              <a:t>ما مدى انتشار مشكلات الصحة النفسية بعد الكوارث؟</a:t>
            </a:r>
            <a:endParaRPr lang="ja-JP" altLang="en-US" sz="3200"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0" y="1219200"/>
            <a:ext cx="4724400" cy="5334000"/>
          </a:xfrm>
        </p:spPr>
        <p:txBody>
          <a:bodyPr/>
          <a:lstStyle/>
          <a:p>
            <a:pPr lvl="1" algn="l" rtl="0" eaLnBrk="1" hangingPunct="1">
              <a:lnSpc>
                <a:spcPct val="90000"/>
              </a:lnSpc>
            </a:pPr>
            <a:r>
              <a:rPr lang="en-US" altLang="ja-JP" sz="2400" dirty="0" smtClean="0"/>
              <a:t>Encourage people to use positive coping strategies </a:t>
            </a:r>
          </a:p>
          <a:p>
            <a:pPr lvl="1" algn="l" rtl="0" eaLnBrk="1" hangingPunct="1">
              <a:lnSpc>
                <a:spcPct val="90000"/>
              </a:lnSpc>
            </a:pPr>
            <a:r>
              <a:rPr lang="en-US" altLang="ja-JP" sz="2400" dirty="0" smtClean="0"/>
              <a:t>Encourage people to avoid negative coping strategies </a:t>
            </a:r>
          </a:p>
          <a:p>
            <a:pPr lvl="1" algn="l" rtl="0" eaLnBrk="1" hangingPunct="1">
              <a:lnSpc>
                <a:spcPct val="90000"/>
              </a:lnSpc>
            </a:pPr>
            <a:endParaRPr lang="en-US" altLang="ja-JP" sz="2400" dirty="0" smtClean="0"/>
          </a:p>
          <a:p>
            <a:pPr lvl="1" algn="l" rtl="0" eaLnBrk="1" hangingPunct="1">
              <a:lnSpc>
                <a:spcPct val="90000"/>
              </a:lnSpc>
            </a:pPr>
            <a:r>
              <a:rPr lang="en-US" altLang="ja-JP" sz="2400" dirty="0" smtClean="0"/>
              <a:t>Identify supports in people’s life who can help (friend or relative etc)</a:t>
            </a:r>
          </a:p>
          <a:p>
            <a:pPr lvl="1" algn="l" rtl="0" eaLnBrk="1" hangingPunct="1">
              <a:lnSpc>
                <a:spcPct val="90000"/>
              </a:lnSpc>
            </a:pPr>
            <a:r>
              <a:rPr lang="en-US" altLang="ja-JP" sz="2400" dirty="0" smtClean="0"/>
              <a:t>Give practical suggestions for people to meet their own needs</a:t>
            </a:r>
          </a:p>
          <a:p>
            <a:pPr lvl="1" algn="l" rtl="0" eaLnBrk="1" hangingPunct="1">
              <a:lnSpc>
                <a:spcPct val="90000"/>
              </a:lnSpc>
            </a:pPr>
            <a:r>
              <a:rPr lang="en-US" altLang="ja-JP" sz="2400" dirty="0" smtClean="0"/>
              <a:t>Ask how did they cope in </a:t>
            </a:r>
            <a:r>
              <a:rPr lang="en-US" altLang="ja-JP" sz="2400" u="sng" dirty="0" smtClean="0"/>
              <a:t>the past </a:t>
            </a:r>
            <a:r>
              <a:rPr lang="en-US" altLang="ja-JP" sz="2400" dirty="0" smtClean="0"/>
              <a:t>and affirm their ability to cope currently</a:t>
            </a:r>
          </a:p>
        </p:txBody>
      </p:sp>
      <p:pic>
        <p:nvPicPr>
          <p:cNvPr id="110594" name="Title 1"/>
          <p:cNvPicPr>
            <a:picLocks noGrp="1" noChangeArrowheads="1"/>
          </p:cNvPicPr>
          <p:nvPr>
            <p:ph type="title"/>
          </p:nvPr>
        </p:nvPicPr>
        <p:blipFill>
          <a:blip r:embed="rId3" cstate="print"/>
          <a:srcRect r="50648"/>
          <a:stretch>
            <a:fillRect/>
          </a:stretch>
        </p:blipFill>
        <p:spPr bwMode="auto">
          <a:xfrm>
            <a:off x="407988" y="225425"/>
            <a:ext cx="4164012" cy="1152525"/>
          </a:xfrm>
        </p:spPr>
      </p:pic>
      <p:sp>
        <p:nvSpPr>
          <p:cNvPr id="43014" name="Text Box 6"/>
          <p:cNvSpPr txBox="1">
            <a:spLocks noChangeArrowheads="1"/>
          </p:cNvSpPr>
          <p:nvPr/>
        </p:nvSpPr>
        <p:spPr bwMode="auto">
          <a:xfrm>
            <a:off x="5410200" y="381000"/>
            <a:ext cx="3505200" cy="1465263"/>
          </a:xfrm>
          <a:prstGeom prst="rect">
            <a:avLst/>
          </a:prstGeom>
          <a:noFill/>
          <a:ln w="9525">
            <a:noFill/>
            <a:miter lim="800000"/>
            <a:headEnd/>
            <a:tailEnd/>
          </a:ln>
          <a:effectLst/>
        </p:spPr>
        <p:txBody>
          <a:bodyPr>
            <a:spAutoFit/>
          </a:bodyPr>
          <a:lstStyle/>
          <a:p>
            <a:pPr>
              <a:spcBef>
                <a:spcPct val="50000"/>
              </a:spcBef>
            </a:pPr>
            <a:r>
              <a:rPr lang="en-US" dirty="0">
                <a:solidFill>
                  <a:schemeClr val="tx2"/>
                </a:solidFill>
              </a:rPr>
              <a:t>                  </a:t>
            </a:r>
            <a:r>
              <a:rPr lang="x-none" sz="3600" dirty="0">
                <a:solidFill>
                  <a:schemeClr val="tx2"/>
                </a:solidFill>
              </a:rPr>
              <a:t>التـكـيـف</a:t>
            </a:r>
            <a:endParaRPr lang="en-US" sz="3600" dirty="0">
              <a:solidFill>
                <a:schemeClr val="tx2"/>
              </a:solidFill>
            </a:endParaRPr>
          </a:p>
          <a:p>
            <a:pPr>
              <a:spcBef>
                <a:spcPct val="50000"/>
              </a:spcBef>
            </a:pPr>
            <a:endParaRPr lang="en-US" sz="3600" dirty="0">
              <a:solidFill>
                <a:srgbClr val="FF0000"/>
              </a:solidFill>
            </a:endParaRPr>
          </a:p>
        </p:txBody>
      </p:sp>
      <p:sp>
        <p:nvSpPr>
          <p:cNvPr id="43015" name="Content Placeholder 2"/>
          <p:cNvSpPr>
            <a:spLocks/>
          </p:cNvSpPr>
          <p:nvPr/>
        </p:nvSpPr>
        <p:spPr bwMode="auto">
          <a:xfrm>
            <a:off x="4648200" y="1113631"/>
            <a:ext cx="4267200" cy="5181600"/>
          </a:xfrm>
          <a:prstGeom prst="rect">
            <a:avLst/>
          </a:prstGeom>
          <a:noFill/>
          <a:ln w="9525">
            <a:noFill/>
            <a:miter lim="800000"/>
            <a:headEnd/>
            <a:tailEnd/>
          </a:ln>
        </p:spPr>
        <p:txBody>
          <a:bodyPr/>
          <a:lstStyle/>
          <a:p>
            <a:pPr marL="392113" lvl="1" algn="r" rtl="1">
              <a:lnSpc>
                <a:spcPct val="90000"/>
              </a:lnSpc>
              <a:spcBef>
                <a:spcPts val="325"/>
              </a:spcBef>
              <a:buClr>
                <a:schemeClr val="accent1"/>
              </a:buClr>
            </a:pPr>
            <a:r>
              <a:rPr lang="en-US" sz="2600" dirty="0" smtClean="0">
                <a:latin typeface="Arial" pitchFamily="34" charset="0"/>
                <a:ea typeface="MS PGothic" pitchFamily="34" charset="-128"/>
                <a:cs typeface="Arial" pitchFamily="34" charset="0"/>
              </a:rPr>
              <a:t> </a:t>
            </a:r>
            <a:r>
              <a:rPr lang="ar-LB" sz="2600" dirty="0" smtClean="0">
                <a:latin typeface="Arial" pitchFamily="34" charset="0"/>
                <a:ea typeface="MS PGothic" pitchFamily="34" charset="-128"/>
                <a:cs typeface="Arial" pitchFamily="34" charset="0"/>
              </a:rPr>
              <a:t>نشجع</a:t>
            </a:r>
            <a:r>
              <a:rPr lang="en-US" sz="2600" dirty="0" smtClean="0">
                <a:latin typeface="Arial" pitchFamily="34" charset="0"/>
                <a:cs typeface="Arial" pitchFamily="34" charset="0"/>
              </a:rPr>
              <a:t> </a:t>
            </a:r>
            <a:r>
              <a:rPr lang="ar-LB" sz="2600" dirty="0" smtClean="0">
                <a:latin typeface="Arial" pitchFamily="34" charset="0"/>
                <a:cs typeface="Arial" pitchFamily="34" charset="0"/>
              </a:rPr>
              <a:t>الناس </a:t>
            </a:r>
            <a:r>
              <a:rPr lang="en-US" sz="2600" dirty="0" err="1" smtClean="0">
                <a:latin typeface="Arial" pitchFamily="34" charset="0"/>
                <a:cs typeface="Arial" pitchFamily="34" charset="0"/>
              </a:rPr>
              <a:t>على</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استخدام</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استراتيجيات</a:t>
            </a:r>
            <a:r>
              <a:rPr lang="en-US" sz="2600" dirty="0" smtClean="0">
                <a:latin typeface="Arial" pitchFamily="34" charset="0"/>
                <a:cs typeface="Arial" pitchFamily="34" charset="0"/>
              </a:rPr>
              <a:t> </a:t>
            </a:r>
            <a:r>
              <a:rPr lang="x-none" sz="2600" dirty="0" smtClean="0">
                <a:latin typeface="Arial" pitchFamily="34" charset="0"/>
                <a:cs typeface="Arial" pitchFamily="34" charset="0"/>
              </a:rPr>
              <a:t>التكيف</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الايجابية</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وتجنب</a:t>
            </a:r>
            <a:r>
              <a:rPr lang="en-US" sz="2600" dirty="0" smtClean="0">
                <a:latin typeface="Arial" pitchFamily="34" charset="0"/>
                <a:cs typeface="Arial" pitchFamily="34" charset="0"/>
              </a:rPr>
              <a:t> </a:t>
            </a:r>
            <a:r>
              <a:rPr lang="x-none" sz="2600" dirty="0" smtClean="0">
                <a:latin typeface="Arial" pitchFamily="34" charset="0"/>
                <a:cs typeface="Arial" pitchFamily="34" charset="0"/>
              </a:rPr>
              <a:t>الاستر</a:t>
            </a:r>
            <a:r>
              <a:rPr lang="ar-LB" sz="2600" dirty="0" smtClean="0">
                <a:latin typeface="Arial" pitchFamily="34" charset="0"/>
                <a:cs typeface="Arial" pitchFamily="34" charset="0"/>
              </a:rPr>
              <a:t>ا</a:t>
            </a:r>
            <a:r>
              <a:rPr lang="x-none" sz="2600" dirty="0" smtClean="0">
                <a:latin typeface="Arial" pitchFamily="34" charset="0"/>
                <a:cs typeface="Arial" pitchFamily="34" charset="0"/>
              </a:rPr>
              <a:t>تيجيات </a:t>
            </a:r>
            <a:r>
              <a:rPr lang="en-US" sz="2600" dirty="0" err="1" smtClean="0">
                <a:latin typeface="Arial" pitchFamily="34" charset="0"/>
                <a:cs typeface="Arial" pitchFamily="34" charset="0"/>
              </a:rPr>
              <a:t>السلبية</a:t>
            </a:r>
            <a:r>
              <a:rPr lang="en-US" sz="2600" dirty="0" smtClean="0">
                <a:latin typeface="Arial" pitchFamily="34" charset="0"/>
                <a:cs typeface="Arial" pitchFamily="34" charset="0"/>
              </a:rPr>
              <a:t>.</a:t>
            </a:r>
            <a:endParaRPr lang="x-none" sz="2600" dirty="0" smtClean="0">
              <a:latin typeface="Arial" pitchFamily="34" charset="0"/>
              <a:ea typeface="MS PGothic" pitchFamily="34" charset="-128"/>
              <a:cs typeface="Arial" pitchFamily="34" charset="0"/>
            </a:endParaRPr>
          </a:p>
          <a:p>
            <a:pPr marL="620713" lvl="1" indent="-228600" algn="r" rtl="1">
              <a:lnSpc>
                <a:spcPct val="90000"/>
              </a:lnSpc>
              <a:spcBef>
                <a:spcPts val="325"/>
              </a:spcBef>
              <a:buClr>
                <a:schemeClr val="accent1"/>
              </a:buClr>
              <a:buFont typeface="Verdana" pitchFamily="34" charset="0"/>
              <a:buChar char="◦"/>
            </a:pP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تحديد</a:t>
            </a:r>
            <a:r>
              <a:rPr lang="en-US" sz="2600" dirty="0" smtClean="0">
                <a:latin typeface="Arial" pitchFamily="34" charset="0"/>
                <a:cs typeface="Arial" pitchFamily="34" charset="0"/>
              </a:rPr>
              <a:t> </a:t>
            </a:r>
            <a:r>
              <a:rPr lang="x-none" sz="2600" dirty="0" smtClean="0">
                <a:latin typeface="Arial" pitchFamily="34" charset="0"/>
                <a:cs typeface="Arial" pitchFamily="34" charset="0"/>
              </a:rPr>
              <a:t>مصادر الدعم في حياة </a:t>
            </a:r>
            <a:r>
              <a:rPr lang="x-none" sz="2600" smtClean="0">
                <a:latin typeface="Arial" pitchFamily="34" charset="0"/>
                <a:cs typeface="Arial" pitchFamily="34" charset="0"/>
              </a:rPr>
              <a:t>الأشخاص</a:t>
            </a:r>
            <a:r>
              <a:rPr lang="en-US" sz="2600" dirty="0">
                <a:latin typeface="Arial" pitchFamily="34" charset="0"/>
                <a:cs typeface="Arial" pitchFamily="34" charset="0"/>
              </a:rPr>
              <a:t> </a:t>
            </a:r>
            <a:r>
              <a:rPr lang="ar-LB" sz="2600" dirty="0" smtClean="0">
                <a:latin typeface="Arial" pitchFamily="34" charset="0"/>
                <a:cs typeface="Arial" pitchFamily="34" charset="0"/>
              </a:rPr>
              <a:t>ممن يستطيعون تقديم المساعدة</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مثل</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صديق</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أو</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قريب</a:t>
            </a:r>
            <a:r>
              <a:rPr lang="en-US" sz="2600" dirty="0" smtClean="0">
                <a:latin typeface="Arial" pitchFamily="34" charset="0"/>
                <a:cs typeface="Arial" pitchFamily="34" charset="0"/>
              </a:rPr>
              <a:t>.</a:t>
            </a:r>
            <a:endParaRPr lang="x-none" sz="2600" dirty="0" smtClean="0">
              <a:latin typeface="Arial" pitchFamily="34" charset="0"/>
              <a:ea typeface="MS PGothic" pitchFamily="34" charset="-128"/>
              <a:cs typeface="Arial" pitchFamily="34" charset="0"/>
            </a:endParaRPr>
          </a:p>
          <a:p>
            <a:pPr marL="620713" lvl="1" indent="-228600" algn="r" rtl="1">
              <a:lnSpc>
                <a:spcPct val="90000"/>
              </a:lnSpc>
              <a:spcBef>
                <a:spcPts val="325"/>
              </a:spcBef>
              <a:buClr>
                <a:schemeClr val="accent1"/>
              </a:buClr>
              <a:buFont typeface="Verdana" pitchFamily="34" charset="0"/>
              <a:buChar char="◦"/>
            </a:pPr>
            <a:r>
              <a:rPr lang="en-US" sz="2600" dirty="0" err="1" smtClean="0">
                <a:latin typeface="Arial" pitchFamily="34" charset="0"/>
                <a:cs typeface="Arial" pitchFamily="34" charset="0"/>
              </a:rPr>
              <a:t>تقديم</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الاقتراحات</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العملية</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للناس</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لتلبية</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احتياجا</a:t>
            </a:r>
            <a:r>
              <a:rPr lang="x-none" sz="2600" dirty="0" smtClean="0">
                <a:latin typeface="Arial" pitchFamily="34" charset="0"/>
                <a:cs typeface="Arial" pitchFamily="34" charset="0"/>
              </a:rPr>
              <a:t>تهم </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الخاصة</a:t>
            </a:r>
            <a:r>
              <a:rPr lang="en-US" sz="2600" dirty="0" smtClean="0">
                <a:latin typeface="Arial" pitchFamily="34" charset="0"/>
                <a:cs typeface="Arial" pitchFamily="34" charset="0"/>
              </a:rPr>
              <a:t>.</a:t>
            </a:r>
            <a:endParaRPr lang="x-none" sz="2600" dirty="0" smtClean="0">
              <a:latin typeface="Arial" pitchFamily="34" charset="0"/>
              <a:ea typeface="MS PGothic" pitchFamily="34" charset="-128"/>
              <a:cs typeface="Arial" pitchFamily="34" charset="0"/>
            </a:endParaRPr>
          </a:p>
          <a:p>
            <a:pPr marL="620713" lvl="1" indent="-228600" algn="r" rtl="1">
              <a:lnSpc>
                <a:spcPct val="90000"/>
              </a:lnSpc>
              <a:spcBef>
                <a:spcPts val="325"/>
              </a:spcBef>
              <a:buClr>
                <a:schemeClr val="accent1"/>
              </a:buClr>
              <a:buFont typeface="Verdana" pitchFamily="34" charset="0"/>
              <a:buChar char="◦"/>
            </a:pPr>
            <a:r>
              <a:rPr lang="en-US" sz="2600" dirty="0" err="1" smtClean="0">
                <a:latin typeface="Arial" pitchFamily="34" charset="0"/>
                <a:cs typeface="Arial" pitchFamily="34" charset="0"/>
              </a:rPr>
              <a:t>اسأل</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كيف</a:t>
            </a:r>
            <a:r>
              <a:rPr lang="en-US" sz="2600" dirty="0" smtClean="0">
                <a:latin typeface="Arial" pitchFamily="34" charset="0"/>
                <a:cs typeface="Arial" pitchFamily="34" charset="0"/>
              </a:rPr>
              <a:t> </a:t>
            </a:r>
            <a:r>
              <a:rPr lang="ar-LB" sz="2600" dirty="0" smtClean="0">
                <a:latin typeface="Arial" pitchFamily="34" charset="0"/>
                <a:cs typeface="Arial" pitchFamily="34" charset="0"/>
              </a:rPr>
              <a:t>ت</a:t>
            </a:r>
            <a:r>
              <a:rPr lang="x-none" sz="2600" smtClean="0">
                <a:latin typeface="Arial" pitchFamily="34" charset="0"/>
                <a:cs typeface="Arial" pitchFamily="34" charset="0"/>
              </a:rPr>
              <a:t>م</a:t>
            </a:r>
            <a:r>
              <a:rPr lang="ar-LB" sz="2600" dirty="0" smtClean="0">
                <a:latin typeface="Arial" pitchFamily="34" charset="0"/>
                <a:cs typeface="Arial" pitchFamily="34" charset="0"/>
              </a:rPr>
              <a:t>كن</a:t>
            </a:r>
            <a:r>
              <a:rPr lang="x-none" sz="2600" smtClean="0">
                <a:latin typeface="Arial" pitchFamily="34" charset="0"/>
                <a:cs typeface="Arial" pitchFamily="34" charset="0"/>
              </a:rPr>
              <a:t>وا </a:t>
            </a:r>
            <a:r>
              <a:rPr lang="ar-LB" sz="2600" dirty="0" smtClean="0">
                <a:latin typeface="Arial" pitchFamily="34" charset="0"/>
                <a:cs typeface="Arial" pitchFamily="34" charset="0"/>
              </a:rPr>
              <a:t>من </a:t>
            </a:r>
            <a:r>
              <a:rPr lang="x-none" sz="2600" smtClean="0">
                <a:latin typeface="Arial" pitchFamily="34" charset="0"/>
                <a:cs typeface="Arial" pitchFamily="34" charset="0"/>
              </a:rPr>
              <a:t>التكيف</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في</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الماضي</a:t>
            </a:r>
            <a:r>
              <a:rPr lang="en-US" sz="2600" dirty="0" smtClean="0">
                <a:latin typeface="Arial" pitchFamily="34" charset="0"/>
                <a:cs typeface="Arial" pitchFamily="34" charset="0"/>
              </a:rPr>
              <a:t> ،</a:t>
            </a:r>
            <a:r>
              <a:rPr lang="ar-AE" sz="2600" dirty="0" smtClean="0">
                <a:latin typeface="Arial" pitchFamily="34" charset="0"/>
                <a:cs typeface="Arial" pitchFamily="34" charset="0"/>
              </a:rPr>
              <a:t>وعزز </a:t>
            </a:r>
            <a:r>
              <a:rPr lang="en-US" sz="2600" dirty="0" err="1" smtClean="0">
                <a:latin typeface="Arial" pitchFamily="34" charset="0"/>
                <a:cs typeface="Arial" pitchFamily="34" charset="0"/>
              </a:rPr>
              <a:t>قدرته</a:t>
            </a:r>
            <a:r>
              <a:rPr lang="x-none" sz="2600" dirty="0" smtClean="0">
                <a:latin typeface="Arial" pitchFamily="34" charset="0"/>
                <a:cs typeface="Arial" pitchFamily="34" charset="0"/>
              </a:rPr>
              <a:t>م</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على</a:t>
            </a:r>
            <a:r>
              <a:rPr lang="en-US" sz="2600" dirty="0" smtClean="0">
                <a:latin typeface="Arial" pitchFamily="34" charset="0"/>
                <a:cs typeface="Arial" pitchFamily="34" charset="0"/>
              </a:rPr>
              <a:t> </a:t>
            </a:r>
            <a:r>
              <a:rPr lang="x-none" sz="2600" dirty="0" smtClean="0">
                <a:latin typeface="Arial" pitchFamily="34" charset="0"/>
                <a:cs typeface="Arial" pitchFamily="34" charset="0"/>
              </a:rPr>
              <a:t>التكيف </a:t>
            </a:r>
            <a:r>
              <a:rPr lang="x-none" sz="2600" dirty="0">
                <a:latin typeface="Arial" pitchFamily="34" charset="0"/>
                <a:cs typeface="Arial" pitchFamily="34" charset="0"/>
              </a:rPr>
              <a:t>م</a:t>
            </a:r>
            <a:r>
              <a:rPr lang="x-none" sz="2600" dirty="0" smtClean="0">
                <a:latin typeface="Arial" pitchFamily="34" charset="0"/>
                <a:cs typeface="Arial" pitchFamily="34" charset="0"/>
              </a:rPr>
              <a:t>ع الأحداث الحالية</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34489850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685800"/>
            <a:ext cx="5638800" cy="5867400"/>
          </a:xfrm>
        </p:spPr>
        <p:txBody>
          <a:bodyPr>
            <a:normAutofit/>
          </a:bodyPr>
          <a:lstStyle/>
          <a:p>
            <a:pPr marL="0" indent="0" algn="r" rtl="1">
              <a:buNone/>
            </a:pPr>
            <a:r>
              <a:rPr lang="x-none" dirty="0">
                <a:solidFill>
                  <a:schemeClr val="tx2">
                    <a:lumMod val="60000"/>
                    <a:lumOff val="40000"/>
                  </a:schemeClr>
                </a:solidFill>
                <a:latin typeface="Lucida Sans Unicode" pitchFamily="34" charset="0"/>
                <a:ea typeface="MS PGothic" pitchFamily="34" charset="-128"/>
              </a:rPr>
              <a:t>امثلة </a:t>
            </a:r>
            <a:r>
              <a:rPr lang="x-none">
                <a:solidFill>
                  <a:schemeClr val="tx2">
                    <a:lumMod val="60000"/>
                    <a:lumOff val="40000"/>
                  </a:schemeClr>
                </a:solidFill>
                <a:latin typeface="Lucida Sans Unicode" pitchFamily="34" charset="0"/>
                <a:ea typeface="MS PGothic" pitchFamily="34" charset="-128"/>
              </a:rPr>
              <a:t>على </a:t>
            </a:r>
            <a:r>
              <a:rPr lang="ar-LB" dirty="0" smtClean="0">
                <a:solidFill>
                  <a:schemeClr val="tx2">
                    <a:lumMod val="60000"/>
                    <a:lumOff val="40000"/>
                  </a:schemeClr>
                </a:solidFill>
                <a:latin typeface="Lucida Sans Unicode" pitchFamily="34" charset="0"/>
                <a:ea typeface="MS PGothic" pitchFamily="34" charset="-128"/>
              </a:rPr>
              <a:t>التكيّف </a:t>
            </a:r>
            <a:r>
              <a:rPr lang="x-none" smtClean="0">
                <a:solidFill>
                  <a:schemeClr val="tx2">
                    <a:lumMod val="60000"/>
                    <a:lumOff val="40000"/>
                  </a:schemeClr>
                </a:solidFill>
                <a:latin typeface="Lucida Sans Unicode" pitchFamily="34" charset="0"/>
                <a:ea typeface="MS PGothic" pitchFamily="34" charset="-128"/>
              </a:rPr>
              <a:t>الإيجابي</a:t>
            </a:r>
            <a:r>
              <a:rPr lang="x-none" dirty="0">
                <a:solidFill>
                  <a:schemeClr val="tx2">
                    <a:lumMod val="60000"/>
                    <a:lumOff val="40000"/>
                  </a:schemeClr>
                </a:solidFill>
                <a:latin typeface="Lucida Sans Unicode" pitchFamily="34" charset="0"/>
                <a:ea typeface="MS PGothic" pitchFamily="34" charset="-128"/>
              </a:rPr>
              <a:t>:</a:t>
            </a:r>
            <a:endParaRPr lang="en-US" dirty="0">
              <a:solidFill>
                <a:schemeClr val="tx2">
                  <a:lumMod val="60000"/>
                  <a:lumOff val="40000"/>
                </a:schemeClr>
              </a:solidFill>
              <a:latin typeface="Lucida Sans Unicode" pitchFamily="34" charset="0"/>
              <a:ea typeface="MS PGothic" pitchFamily="34" charset="-128"/>
            </a:endParaRPr>
          </a:p>
          <a:p>
            <a:pPr marL="109537" indent="0" algn="r">
              <a:buNone/>
            </a:pPr>
            <a:endParaRPr lang="en-US" sz="2000" dirty="0">
              <a:latin typeface="Lucida Sans Unicode" pitchFamily="34" charset="0"/>
              <a:ea typeface="MS PGothic" pitchFamily="34" charset="-128"/>
            </a:endParaRP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عرض </a:t>
            </a:r>
            <a:r>
              <a:rPr lang="ar-LB" sz="2000" dirty="0">
                <a:latin typeface="Lucida Sans Unicode" pitchFamily="34" charset="0"/>
                <a:ea typeface="MS PGothic" pitchFamily="34" charset="-128"/>
              </a:rPr>
              <a:t>المساعدة على الآخرين</a:t>
            </a: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الأنشطة </a:t>
            </a:r>
            <a:r>
              <a:rPr lang="ar-LB" sz="2000" dirty="0">
                <a:latin typeface="Lucida Sans Unicode" pitchFamily="34" charset="0"/>
                <a:ea typeface="MS PGothic" pitchFamily="34" charset="-128"/>
              </a:rPr>
              <a:t>والممارسات الدينية </a:t>
            </a: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الانخراط </a:t>
            </a:r>
            <a:r>
              <a:rPr lang="ar-LB" sz="2000" dirty="0">
                <a:latin typeface="Lucida Sans Unicode" pitchFamily="34" charset="0"/>
                <a:ea typeface="MS PGothic" pitchFamily="34" charset="-128"/>
              </a:rPr>
              <a:t>في التمارين (اللعب بال</a:t>
            </a:r>
            <a:r>
              <a:rPr lang="x-none" sz="2000" smtClean="0">
                <a:latin typeface="Lucida Sans Unicode" pitchFamily="34" charset="0"/>
                <a:ea typeface="MS PGothic" pitchFamily="34" charset="-128"/>
              </a:rPr>
              <a:t>كرة</a:t>
            </a:r>
            <a:r>
              <a:rPr lang="ar-LB" sz="2000" dirty="0" smtClean="0">
                <a:latin typeface="Lucida Sans Unicode" pitchFamily="34" charset="0"/>
                <a:ea typeface="MS PGothic" pitchFamily="34" charset="-128"/>
              </a:rPr>
              <a:t>)</a:t>
            </a: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أحداث ثقافية ملائمة ()</a:t>
            </a: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التحدث </a:t>
            </a:r>
            <a:r>
              <a:rPr lang="ar-LB" sz="2000" dirty="0">
                <a:latin typeface="Lucida Sans Unicode" pitchFamily="34" charset="0"/>
                <a:ea typeface="MS PGothic" pitchFamily="34" charset="-128"/>
              </a:rPr>
              <a:t>عن التجارب والاستماع/ الحديث مع الآخرين (شجع </a:t>
            </a:r>
            <a:r>
              <a:rPr lang="ar-LB" sz="2000" dirty="0" smtClean="0">
                <a:latin typeface="Lucida Sans Unicode" pitchFamily="34" charset="0"/>
                <a:ea typeface="MS PGothic" pitchFamily="34" charset="-128"/>
              </a:rPr>
              <a:t>الشخص على </a:t>
            </a:r>
            <a:r>
              <a:rPr lang="ar-LB" sz="2000" dirty="0">
                <a:latin typeface="Lucida Sans Unicode" pitchFamily="34" charset="0"/>
                <a:ea typeface="MS PGothic" pitchFamily="34" charset="-128"/>
              </a:rPr>
              <a:t>البقاء بصحبة أحد ما ولك</a:t>
            </a:r>
            <a:r>
              <a:rPr lang="x-none" sz="2000" dirty="0">
                <a:latin typeface="Lucida Sans Unicode" pitchFamily="34" charset="0"/>
                <a:ea typeface="MS PGothic" pitchFamily="34" charset="-128"/>
              </a:rPr>
              <a:t>ن</a:t>
            </a:r>
            <a:r>
              <a:rPr lang="ar-LB" sz="2000" dirty="0">
                <a:latin typeface="Lucida Sans Unicode" pitchFamily="34" charset="0"/>
                <a:ea typeface="MS PGothic" pitchFamily="34" charset="-128"/>
              </a:rPr>
              <a:t> لا تفرض ذلك)</a:t>
            </a: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الانخراط </a:t>
            </a:r>
            <a:r>
              <a:rPr lang="ar-LB" sz="2000" dirty="0">
                <a:latin typeface="Lucida Sans Unicode" pitchFamily="34" charset="0"/>
                <a:ea typeface="MS PGothic" pitchFamily="34" charset="-128"/>
              </a:rPr>
              <a:t>في الأنشطة (قراءة الكتب)</a:t>
            </a: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جمع </a:t>
            </a:r>
            <a:r>
              <a:rPr lang="ar-LB" sz="2000" dirty="0">
                <a:latin typeface="Lucida Sans Unicode" pitchFamily="34" charset="0"/>
                <a:ea typeface="MS PGothic" pitchFamily="34" charset="-128"/>
              </a:rPr>
              <a:t>المعلومات عن الوضع والموارد المتوافرة</a:t>
            </a: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الاستمتاع </a:t>
            </a:r>
            <a:r>
              <a:rPr lang="ar-LB" sz="2000" dirty="0">
                <a:latin typeface="Lucida Sans Unicode" pitchFamily="34" charset="0"/>
                <a:ea typeface="MS PGothic" pitchFamily="34" charset="-128"/>
              </a:rPr>
              <a:t>بالوقت في </a:t>
            </a:r>
            <a:r>
              <a:rPr lang="ar-LB" sz="2000" dirty="0" smtClean="0">
                <a:latin typeface="Lucida Sans Unicode" pitchFamily="34" charset="0"/>
                <a:ea typeface="MS PGothic" pitchFamily="34" charset="-128"/>
              </a:rPr>
              <a:t>الطبيعة</a:t>
            </a:r>
            <a:endParaRPr lang="ar-LB" sz="2000" dirty="0">
              <a:latin typeface="Lucida Sans Unicode" pitchFamily="34" charset="0"/>
              <a:ea typeface="MS PGothic" pitchFamily="34" charset="-128"/>
            </a:endParaRP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تجمعات </a:t>
            </a:r>
            <a:r>
              <a:rPr lang="ar-LB" sz="2000" dirty="0">
                <a:latin typeface="Lucida Sans Unicode" pitchFamily="34" charset="0"/>
                <a:ea typeface="MS PGothic" pitchFamily="34" charset="-128"/>
              </a:rPr>
              <a:t>على صعيد المجتمع </a:t>
            </a:r>
            <a:r>
              <a:rPr lang="ar-LB" sz="2000" dirty="0" smtClean="0">
                <a:latin typeface="Lucida Sans Unicode" pitchFamily="34" charset="0"/>
                <a:ea typeface="MS PGothic" pitchFamily="34" charset="-128"/>
              </a:rPr>
              <a:t>المحلي</a:t>
            </a:r>
            <a:endParaRPr lang="ar-LB" sz="2000" dirty="0">
              <a:latin typeface="Lucida Sans Unicode" pitchFamily="34" charset="0"/>
              <a:ea typeface="MS PGothic" pitchFamily="34" charset="-128"/>
            </a:endParaRP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الحصول </a:t>
            </a:r>
            <a:r>
              <a:rPr lang="ar-LB" sz="2000" dirty="0">
                <a:latin typeface="Lucida Sans Unicode" pitchFamily="34" charset="0"/>
                <a:ea typeface="MS PGothic" pitchFamily="34" charset="-128"/>
              </a:rPr>
              <a:t>على قسط وفير من </a:t>
            </a:r>
            <a:r>
              <a:rPr lang="ar-LB" sz="2000" dirty="0" smtClean="0">
                <a:latin typeface="Lucida Sans Unicode" pitchFamily="34" charset="0"/>
                <a:ea typeface="MS PGothic" pitchFamily="34" charset="-128"/>
              </a:rPr>
              <a:t>النوم</a:t>
            </a:r>
            <a:endParaRPr lang="ar-LB" sz="2000" dirty="0">
              <a:latin typeface="Lucida Sans Unicode" pitchFamily="34" charset="0"/>
              <a:ea typeface="MS PGothic" pitchFamily="34" charset="-128"/>
            </a:endParaRP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أنشطة </a:t>
            </a:r>
            <a:r>
              <a:rPr lang="ar-LB" sz="2000" dirty="0">
                <a:latin typeface="Lucida Sans Unicode" pitchFamily="34" charset="0"/>
                <a:ea typeface="MS PGothic" pitchFamily="34" charset="-128"/>
              </a:rPr>
              <a:t>هادفة: الاعتناء بالحديقة والزراعة والطبخ </a:t>
            </a:r>
            <a:r>
              <a:rPr lang="ar-LB" sz="2000" dirty="0" smtClean="0">
                <a:latin typeface="Lucida Sans Unicode" pitchFamily="34" charset="0"/>
                <a:ea typeface="MS PGothic" pitchFamily="34" charset="-128"/>
              </a:rPr>
              <a:t>والحياكة</a:t>
            </a:r>
            <a:endParaRPr lang="ar-LB" sz="2000" dirty="0">
              <a:latin typeface="Lucida Sans Unicode" pitchFamily="34" charset="0"/>
              <a:ea typeface="MS PGothic" pitchFamily="34" charset="-128"/>
            </a:endParaRPr>
          </a:p>
          <a:p>
            <a:pPr marL="109537" indent="0" algn="r">
              <a:buNone/>
            </a:pPr>
            <a:r>
              <a:rPr lang="ar-LY" sz="2000" dirty="0" smtClean="0">
                <a:latin typeface="Lucida Sans Unicode" pitchFamily="34" charset="0"/>
                <a:ea typeface="MS PGothic" pitchFamily="34" charset="-128"/>
              </a:rPr>
              <a:t>-</a:t>
            </a:r>
            <a:r>
              <a:rPr lang="ar-LB" sz="2000" dirty="0" smtClean="0">
                <a:latin typeface="Lucida Sans Unicode" pitchFamily="34" charset="0"/>
                <a:ea typeface="MS PGothic" pitchFamily="34" charset="-128"/>
              </a:rPr>
              <a:t>الانخراط </a:t>
            </a:r>
            <a:r>
              <a:rPr lang="ar-LB" sz="2000" dirty="0">
                <a:latin typeface="Lucida Sans Unicode" pitchFamily="34" charset="0"/>
                <a:ea typeface="MS PGothic" pitchFamily="34" charset="-128"/>
              </a:rPr>
              <a:t>مع العائلة والأطفال</a:t>
            </a:r>
          </a:p>
          <a:p>
            <a:pPr marL="1481137" lvl="3" indent="0" algn="r">
              <a:spcBef>
                <a:spcPts val="400"/>
              </a:spcBef>
              <a:buClr>
                <a:schemeClr val="accent1"/>
              </a:buClr>
              <a:buSzPct val="68000"/>
              <a:buNone/>
            </a:pPr>
            <a:endParaRPr lang="en-US" dirty="0">
              <a:latin typeface="Lucida Sans Unicode" pitchFamily="34" charset="0"/>
              <a:ea typeface="MS PGothic" pitchFamily="34" charset="-128"/>
            </a:endParaRPr>
          </a:p>
          <a:p>
            <a:pPr marL="109728" indent="0" algn="r">
              <a:buNone/>
            </a:pPr>
            <a:endParaRPr lang="en-US" dirty="0"/>
          </a:p>
        </p:txBody>
      </p:sp>
      <p:pic>
        <p:nvPicPr>
          <p:cNvPr id="4" name="Picture 3" descr="C:\Users\Ardeshir\Desktop\Wellness Pamphlet\Pamphlet images\sKC[1].jpg"/>
          <p:cNvPicPr>
            <a:picLocks noChangeAspect="1" noChangeArrowheads="1"/>
          </p:cNvPicPr>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381000" y="1770993"/>
            <a:ext cx="3434474"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xmlns:mv="urn:schemas-microsoft-com:mac:vml" xmlns:mc="http://schemas.openxmlformats.org/markup-compatibility/2006" val="37457228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0" y="1524000"/>
            <a:ext cx="4343400" cy="4800600"/>
          </a:xfrm>
        </p:spPr>
        <p:txBody>
          <a:bodyPr/>
          <a:lstStyle/>
          <a:p>
            <a:pPr lvl="1" algn="l" rtl="0">
              <a:lnSpc>
                <a:spcPct val="80000"/>
              </a:lnSpc>
            </a:pPr>
            <a:r>
              <a:rPr lang="en-US" altLang="ja-JP" sz="2200" dirty="0" smtClean="0"/>
              <a:t>Using alcohol or drugs to self-medicate</a:t>
            </a:r>
          </a:p>
          <a:p>
            <a:pPr lvl="1" algn="l" rtl="0">
              <a:lnSpc>
                <a:spcPct val="80000"/>
              </a:lnSpc>
            </a:pPr>
            <a:r>
              <a:rPr lang="en-US" altLang="ja-JP" sz="2200" dirty="0" smtClean="0"/>
              <a:t>Smoking</a:t>
            </a:r>
          </a:p>
          <a:p>
            <a:pPr lvl="1" algn="l" rtl="0">
              <a:lnSpc>
                <a:spcPct val="80000"/>
              </a:lnSpc>
            </a:pPr>
            <a:r>
              <a:rPr lang="en-US" altLang="ja-JP" sz="2200" dirty="0" smtClean="0"/>
              <a:t>Sleeping all day</a:t>
            </a:r>
          </a:p>
          <a:p>
            <a:pPr lvl="1" algn="l" rtl="0">
              <a:lnSpc>
                <a:spcPct val="80000"/>
              </a:lnSpc>
            </a:pPr>
            <a:r>
              <a:rPr lang="en-US" altLang="ja-JP" sz="2200" dirty="0" smtClean="0"/>
              <a:t>Excessive eating (or not eating)</a:t>
            </a:r>
          </a:p>
          <a:p>
            <a:pPr lvl="1" algn="l" rtl="0">
              <a:lnSpc>
                <a:spcPct val="80000"/>
              </a:lnSpc>
            </a:pPr>
            <a:r>
              <a:rPr lang="en-US" altLang="ja-JP" sz="2200" dirty="0" smtClean="0"/>
              <a:t>Avoiding and detachment from family/friends</a:t>
            </a:r>
            <a:endParaRPr lang="en-US" altLang="ja-JP" sz="2200" dirty="0" smtClean="0">
              <a:solidFill>
                <a:srgbClr val="FF0000"/>
              </a:solidFill>
            </a:endParaRPr>
          </a:p>
          <a:p>
            <a:pPr lvl="1" algn="l" rtl="0">
              <a:lnSpc>
                <a:spcPct val="80000"/>
              </a:lnSpc>
            </a:pPr>
            <a:r>
              <a:rPr lang="en-US" altLang="ja-JP" sz="2200" dirty="0" smtClean="0"/>
              <a:t>Blaming others</a:t>
            </a:r>
          </a:p>
          <a:p>
            <a:pPr lvl="1" algn="l" rtl="0">
              <a:lnSpc>
                <a:spcPct val="80000"/>
              </a:lnSpc>
            </a:pPr>
            <a:r>
              <a:rPr lang="en-US" altLang="ja-JP" sz="2200" dirty="0" smtClean="0"/>
              <a:t>Avoiding responsibilities</a:t>
            </a:r>
          </a:p>
          <a:p>
            <a:pPr lvl="1" algn="l" rtl="0">
              <a:lnSpc>
                <a:spcPct val="80000"/>
              </a:lnSpc>
            </a:pPr>
            <a:r>
              <a:rPr lang="en-US" altLang="ja-JP" sz="2200" dirty="0" smtClean="0"/>
              <a:t>Violent behavior, loosing temper</a:t>
            </a:r>
          </a:p>
          <a:p>
            <a:pPr lvl="1" algn="l" rtl="0">
              <a:lnSpc>
                <a:spcPct val="80000"/>
              </a:lnSpc>
            </a:pPr>
            <a:r>
              <a:rPr lang="en-US" altLang="ja-JP" sz="2200" dirty="0" smtClean="0"/>
              <a:t>Neglect personal hygiene</a:t>
            </a:r>
          </a:p>
          <a:p>
            <a:pPr lvl="1" algn="l" rtl="0">
              <a:lnSpc>
                <a:spcPct val="80000"/>
              </a:lnSpc>
            </a:pPr>
            <a:endParaRPr lang="en-US" altLang="ja-JP" sz="2200" dirty="0" smtClean="0"/>
          </a:p>
          <a:p>
            <a:pPr lvl="1">
              <a:lnSpc>
                <a:spcPct val="80000"/>
              </a:lnSpc>
              <a:buFont typeface="Verdana" pitchFamily="34" charset="0"/>
              <a:buNone/>
            </a:pPr>
            <a:endParaRPr lang="en-US" altLang="ja-JP" sz="2200" dirty="0" smtClean="0"/>
          </a:p>
          <a:p>
            <a:pPr lvl="1">
              <a:lnSpc>
                <a:spcPct val="80000"/>
              </a:lnSpc>
            </a:pPr>
            <a:endParaRPr lang="en-US" altLang="ja-JP" sz="2200" dirty="0" smtClean="0"/>
          </a:p>
          <a:p>
            <a:pPr lvl="1">
              <a:lnSpc>
                <a:spcPct val="70000"/>
              </a:lnSpc>
            </a:pPr>
            <a:endParaRPr lang="en-US" altLang="ja-JP" sz="2200" dirty="0" smtClean="0"/>
          </a:p>
          <a:p>
            <a:pPr>
              <a:lnSpc>
                <a:spcPct val="80000"/>
              </a:lnSpc>
            </a:pPr>
            <a:endParaRPr lang="en-US" altLang="ja-JP" sz="1900" dirty="0" smtClean="0"/>
          </a:p>
        </p:txBody>
      </p:sp>
      <p:sp>
        <p:nvSpPr>
          <p:cNvPr id="45059" name="Rectangle 2"/>
          <p:cNvSpPr>
            <a:spLocks noGrp="1" noChangeArrowheads="1"/>
          </p:cNvSpPr>
          <p:nvPr>
            <p:ph type="title"/>
          </p:nvPr>
        </p:nvSpPr>
        <p:spPr bwMode="auto">
          <a:xfrm>
            <a:off x="609600" y="381000"/>
            <a:ext cx="3581400" cy="1143000"/>
          </a:xfrm>
        </p:spPr>
        <p:txBody>
          <a:bodyPr/>
          <a:lstStyle/>
          <a:p>
            <a:r>
              <a:rPr lang="en-US" altLang="ja-JP" sz="2800" dirty="0" smtClean="0">
                <a:solidFill>
                  <a:srgbClr val="595959"/>
                </a:solidFill>
                <a:effectLst/>
              </a:rPr>
              <a:t>Examples of Negative Coping</a:t>
            </a:r>
          </a:p>
        </p:txBody>
      </p:sp>
      <p:sp>
        <p:nvSpPr>
          <p:cNvPr id="45065" name="Rectangle 7"/>
          <p:cNvSpPr>
            <a:spLocks/>
          </p:cNvSpPr>
          <p:nvPr/>
        </p:nvSpPr>
        <p:spPr bwMode="auto">
          <a:xfrm>
            <a:off x="4724400" y="252248"/>
            <a:ext cx="3962400" cy="1143000"/>
          </a:xfrm>
          <a:prstGeom prst="rect">
            <a:avLst/>
          </a:prstGeom>
          <a:noFill/>
          <a:ln w="9525">
            <a:noFill/>
            <a:miter lim="800000"/>
            <a:headEnd/>
            <a:tailEnd/>
          </a:ln>
        </p:spPr>
        <p:txBody>
          <a:bodyPr anchor="ctr"/>
          <a:lstStyle/>
          <a:p>
            <a:pPr algn="r" rtl="1" eaLnBrk="0" hangingPunct="0"/>
            <a:r>
              <a:rPr lang="ar-LB" sz="3600" b="1" dirty="0" smtClean="0">
                <a:solidFill>
                  <a:schemeClr val="tx2"/>
                </a:solidFill>
                <a:latin typeface="Lucida Sans Unicode" pitchFamily="34" charset="0"/>
                <a:ea typeface="MS PGothic" pitchFamily="34" charset="-128"/>
              </a:rPr>
              <a:t>أمثلة عن استراتيجيات التكيّف </a:t>
            </a:r>
            <a:r>
              <a:rPr lang="x-none" sz="3600" b="1" smtClean="0">
                <a:solidFill>
                  <a:schemeClr val="tx2"/>
                </a:solidFill>
                <a:latin typeface="Lucida Sans Unicode" pitchFamily="34" charset="0"/>
                <a:ea typeface="MS PGothic" pitchFamily="34" charset="-128"/>
              </a:rPr>
              <a:t>السلبية </a:t>
            </a:r>
            <a:endParaRPr lang="en-US" sz="3600" b="1" dirty="0">
              <a:solidFill>
                <a:schemeClr val="tx2"/>
              </a:solidFill>
              <a:latin typeface="Lucida Sans Unicode" pitchFamily="34" charset="0"/>
              <a:ea typeface="MS PGothic" pitchFamily="34" charset="-128"/>
            </a:endParaRPr>
          </a:p>
        </p:txBody>
      </p:sp>
      <p:sp>
        <p:nvSpPr>
          <p:cNvPr id="45067" name="Content Placeholder 4"/>
          <p:cNvSpPr>
            <a:spLocks/>
          </p:cNvSpPr>
          <p:nvPr/>
        </p:nvSpPr>
        <p:spPr bwMode="auto">
          <a:xfrm>
            <a:off x="4724400" y="1143000"/>
            <a:ext cx="4267200" cy="4005263"/>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استخدام الكحول أو المخدرات لمداواة النفس</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التدخين</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النوم طوال النهار</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الإفراط في الأكل (أو عدم الأكل)</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تفادي العائلة/الأصدقاءأوالانقطاع عنهم</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إلقاء اللوم على الآخرين</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تفادي المسؤوليات</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سلوك عنيف أو الانفعال</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اهمال النظافة الشخصية</a:t>
            </a:r>
            <a:endParaRPr lang="en-US" dirty="0">
              <a:latin typeface="Lucida Sans Unicode" pitchFamily="34" charset="0"/>
              <a:ea typeface="MS PGothic" pitchFamily="34" charset="-128"/>
            </a:endParaRPr>
          </a:p>
        </p:txBody>
      </p:sp>
      <p:pic>
        <p:nvPicPr>
          <p:cNvPr id="7" name="Picture 2"/>
          <p:cNvPicPr>
            <a:picLocks noChangeAspect="1" noChangeArrowheads="1"/>
          </p:cNvPicPr>
          <p:nvPr/>
        </p:nvPicPr>
        <p:blipFill>
          <a:blip r:embed="rId3" cstate="print"/>
          <a:srcRect/>
          <a:stretch>
            <a:fillRect/>
          </a:stretch>
        </p:blipFill>
        <p:spPr bwMode="auto">
          <a:xfrm>
            <a:off x="4267200" y="4648200"/>
            <a:ext cx="1904999" cy="1981200"/>
          </a:xfrm>
          <a:prstGeom prst="rect">
            <a:avLst/>
          </a:prstGeom>
          <a:noFill/>
          <a:ln w="9525">
            <a:noFill/>
            <a:miter lim="800000"/>
            <a:headEnd/>
            <a:tailEnd/>
          </a:ln>
        </p:spPr>
      </p:pic>
    </p:spTree>
    <p:extLst>
      <p:ext uri="{BB962C8B-B14F-4D97-AF65-F5344CB8AC3E}">
        <p14:creationId xmlns:p14="http://schemas.microsoft.com/office/powerpoint/2010/main" xmlns="" xmlns:mv="urn:schemas-microsoft-com:mac:vml" xmlns:mc="http://schemas.openxmlformats.org/markup-compatibility/2006" val="5684278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228600" y="2023241"/>
            <a:ext cx="4419600" cy="4800600"/>
          </a:xfrm>
        </p:spPr>
        <p:txBody>
          <a:bodyPr>
            <a:normAutofit/>
          </a:bodyPr>
          <a:lstStyle/>
          <a:p>
            <a:pPr algn="l" rtl="0">
              <a:lnSpc>
                <a:spcPct val="80000"/>
              </a:lnSpc>
            </a:pPr>
            <a:r>
              <a:rPr lang="en-US" altLang="ja-JP" sz="2100" u="sng" dirty="0" smtClean="0"/>
              <a:t>Educate parents </a:t>
            </a:r>
            <a:r>
              <a:rPr lang="en-US" altLang="ja-JP" sz="2100" dirty="0" smtClean="0"/>
              <a:t>about normal reactions to stressful events (of adults and children).</a:t>
            </a:r>
          </a:p>
          <a:p>
            <a:pPr algn="l" rtl="0">
              <a:lnSpc>
                <a:spcPct val="80000"/>
              </a:lnSpc>
            </a:pPr>
            <a:endParaRPr lang="en-US" altLang="ja-JP" sz="2100" dirty="0" smtClean="0"/>
          </a:p>
          <a:p>
            <a:pPr algn="l" rtl="0">
              <a:lnSpc>
                <a:spcPct val="80000"/>
              </a:lnSpc>
            </a:pPr>
            <a:r>
              <a:rPr lang="en-US" altLang="ja-JP" sz="2100" dirty="0" smtClean="0"/>
              <a:t>If children show stress reactions, this does </a:t>
            </a:r>
            <a:r>
              <a:rPr lang="en-US" altLang="ja-JP" sz="2100" u="sng" dirty="0" smtClean="0"/>
              <a:t>not indicate a failure</a:t>
            </a:r>
            <a:r>
              <a:rPr lang="en-US" altLang="ja-JP" sz="2100" dirty="0" smtClean="0"/>
              <a:t> on the caregiver part.</a:t>
            </a:r>
          </a:p>
          <a:p>
            <a:pPr algn="l" rtl="0">
              <a:lnSpc>
                <a:spcPct val="80000"/>
              </a:lnSpc>
            </a:pPr>
            <a:endParaRPr lang="en-US" altLang="ja-JP" sz="2100" dirty="0" smtClean="0"/>
          </a:p>
          <a:p>
            <a:pPr algn="l" rtl="0">
              <a:lnSpc>
                <a:spcPct val="80000"/>
              </a:lnSpc>
            </a:pPr>
            <a:r>
              <a:rPr lang="en-US" altLang="ja-JP" sz="2100" dirty="0" smtClean="0"/>
              <a:t>Parents who have difficulties in caring for their children because of severe mental health problems should be </a:t>
            </a:r>
            <a:r>
              <a:rPr lang="en-US" altLang="ja-JP" sz="2100" u="sng" dirty="0" smtClean="0"/>
              <a:t>referre</a:t>
            </a:r>
            <a:r>
              <a:rPr lang="en-US" altLang="ja-JP" sz="2100" dirty="0" smtClean="0"/>
              <a:t>d to qualified mental health care professionals (e.g. counselors, psychologists)</a:t>
            </a:r>
          </a:p>
          <a:p>
            <a:pPr>
              <a:lnSpc>
                <a:spcPct val="80000"/>
              </a:lnSpc>
            </a:pPr>
            <a:endParaRPr lang="en-US" altLang="ja-JP" sz="2100" dirty="0" smtClean="0"/>
          </a:p>
        </p:txBody>
      </p:sp>
      <p:sp>
        <p:nvSpPr>
          <p:cNvPr id="3" name="Title 2"/>
          <p:cNvSpPr>
            <a:spLocks noGrp="1"/>
          </p:cNvSpPr>
          <p:nvPr>
            <p:ph type="title"/>
          </p:nvPr>
        </p:nvSpPr>
        <p:spPr>
          <a:xfrm>
            <a:off x="152400" y="838200"/>
            <a:ext cx="7315200" cy="944563"/>
          </a:xfrm>
        </p:spPr>
        <p:txBody>
          <a:bodyPr>
            <a:noAutofit/>
          </a:bodyPr>
          <a:lstStyle/>
          <a:p>
            <a:r>
              <a:rPr lang="en-US" altLang="ja-JP" sz="2800" dirty="0" smtClean="0">
                <a:effectLst>
                  <a:outerShdw blurRad="38100" dist="38100" dir="2700000" algn="tl">
                    <a:srgbClr val="C0C0C0"/>
                  </a:outerShdw>
                </a:effectLst>
              </a:rPr>
              <a:t>Ways to help</a:t>
            </a:r>
            <a:r>
              <a:rPr lang="ja-JP" altLang="en-US" sz="2800" dirty="0" smtClean="0">
                <a:effectLst>
                  <a:outerShdw blurRad="38100" dist="38100" dir="2700000" algn="tl">
                    <a:srgbClr val="C0C0C0"/>
                  </a:outerShdw>
                </a:effectLst>
              </a:rPr>
              <a:t>　</a:t>
            </a:r>
            <a:r>
              <a:rPr lang="en-US" altLang="ja-JP" sz="2800" dirty="0" smtClean="0">
                <a:effectLst>
                  <a:outerShdw blurRad="38100" dist="38100" dir="2700000" algn="tl">
                    <a:srgbClr val="C0C0C0"/>
                  </a:outerShdw>
                </a:effectLst>
              </a:rPr>
              <a:t>children cope</a:t>
            </a:r>
            <a:br>
              <a:rPr lang="en-US" altLang="ja-JP" sz="2800" dirty="0" smtClean="0">
                <a:effectLst>
                  <a:outerShdw blurRad="38100" dist="38100" dir="2700000" algn="tl">
                    <a:srgbClr val="C0C0C0"/>
                  </a:outerShdw>
                </a:effectLst>
              </a:rPr>
            </a:br>
            <a:r>
              <a:rPr lang="ar-LB" altLang="ja-JP" sz="2800" dirty="0" smtClean="0">
                <a:effectLst>
                  <a:outerShdw blurRad="38100" dist="38100" dir="2700000" algn="tl">
                    <a:srgbClr val="C0C0C0"/>
                  </a:outerShdw>
                </a:effectLst>
                <a:cs typeface="Arial" pitchFamily="34" charset="0"/>
              </a:rPr>
              <a:t>طرق مساعدة الأطفال</a:t>
            </a:r>
            <a:r>
              <a:rPr lang="en-US" altLang="ja-JP" sz="2800" dirty="0" smtClean="0">
                <a:effectLst>
                  <a:outerShdw blurRad="38100" dist="38100" dir="2700000" algn="tl">
                    <a:srgbClr val="C0C0C0"/>
                  </a:outerShdw>
                </a:effectLst>
                <a:cs typeface="Arial" pitchFamily="34" charset="0"/>
              </a:rPr>
              <a:t> </a:t>
            </a:r>
            <a:r>
              <a:rPr lang="x-none" altLang="ja-JP" sz="2800" dirty="0" smtClean="0">
                <a:effectLst>
                  <a:outerShdw blurRad="38100" dist="38100" dir="2700000" algn="tl">
                    <a:srgbClr val="C0C0C0"/>
                  </a:outerShdw>
                </a:effectLst>
                <a:cs typeface="Arial" pitchFamily="34" charset="0"/>
              </a:rPr>
              <a:t>على</a:t>
            </a:r>
            <a:r>
              <a:rPr lang="ar-LB" altLang="ja-JP" sz="2800" dirty="0" smtClean="0">
                <a:effectLst>
                  <a:outerShdw blurRad="38100" dist="38100" dir="2700000" algn="tl">
                    <a:srgbClr val="C0C0C0"/>
                  </a:outerShdw>
                </a:effectLst>
                <a:cs typeface="Arial" pitchFamily="34" charset="0"/>
              </a:rPr>
              <a:t> التكيّف</a:t>
            </a:r>
            <a:endParaRPr lang="en-US" altLang="ja-JP" sz="2800" dirty="0" smtClean="0">
              <a:effectLst>
                <a:outerShdw blurRad="38100" dist="38100" dir="2700000" algn="tl">
                  <a:srgbClr val="C0C0C0"/>
                </a:outerShdw>
              </a:effectLst>
            </a:endParaRPr>
          </a:p>
        </p:txBody>
      </p:sp>
      <p:sp>
        <p:nvSpPr>
          <p:cNvPr id="46086" name="Content Placeholder 2"/>
          <p:cNvSpPr>
            <a:spLocks/>
          </p:cNvSpPr>
          <p:nvPr/>
        </p:nvSpPr>
        <p:spPr bwMode="auto">
          <a:xfrm>
            <a:off x="4953000" y="2251841"/>
            <a:ext cx="4038600" cy="4572000"/>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r>
              <a:rPr lang="ar-LB" u="sng" dirty="0" smtClean="0">
                <a:latin typeface="Lucida Sans Unicode" pitchFamily="34" charset="0"/>
                <a:ea typeface="MS PGothic" pitchFamily="34" charset="-128"/>
              </a:rPr>
              <a:t>تثقيف الأهل</a:t>
            </a:r>
            <a:r>
              <a:rPr lang="ar-LB" dirty="0" smtClean="0">
                <a:latin typeface="Lucida Sans Unicode" pitchFamily="34" charset="0"/>
                <a:ea typeface="MS PGothic" pitchFamily="34" charset="-128"/>
              </a:rPr>
              <a:t> حول ردود الفعل الطبيعية للأحداث شديدة الوطأة (للراشدين والأطفال)</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إذا أظهر الأطفال ردود فعل على الضغط النفسي هذا لا يعني أن مقدم الرعاية فشل في دوره</a:t>
            </a:r>
          </a:p>
          <a:p>
            <a:pPr marL="365125" indent="-255588" algn="r" rtl="1">
              <a:spcBef>
                <a:spcPts val="400"/>
              </a:spcBef>
              <a:buClr>
                <a:schemeClr val="accent1"/>
              </a:buClr>
              <a:buSzPct val="68000"/>
              <a:buFont typeface="Wingdings 3" pitchFamily="18" charset="2"/>
              <a:buChar char=""/>
            </a:pPr>
            <a:r>
              <a:rPr lang="ar-LB" dirty="0" smtClean="0">
                <a:latin typeface="Lucida Sans Unicode" pitchFamily="34" charset="0"/>
                <a:ea typeface="MS PGothic" pitchFamily="34" charset="-128"/>
              </a:rPr>
              <a:t>ينبغي أن تتم إحالة الأهل الذين لا يستطيعون الاعتناء بأطفالهم بسبب الامراض النفسية الحادة الى مهنيين مؤهلين في الصحة النفسية (مثلا، مستشار، معالج نفسي)</a:t>
            </a:r>
            <a:r>
              <a:rPr lang="en-US" dirty="0" smtClean="0">
                <a:latin typeface="Lucida Sans Unicode" pitchFamily="34" charset="0"/>
                <a:ea typeface="MS PGothic" pitchFamily="34" charset="-128"/>
              </a:rPr>
              <a:t> </a:t>
            </a:r>
            <a:endParaRPr lang="en-US" dirty="0">
              <a:latin typeface="Lucida Sans Unicode" pitchFamily="34" charset="0"/>
              <a:ea typeface="MS PGothic" pitchFamily="34" charset="-128"/>
            </a:endParaRPr>
          </a:p>
        </p:txBody>
      </p:sp>
      <p:pic>
        <p:nvPicPr>
          <p:cNvPr id="3074" name="Picture 2" descr="C:\Users\Ardeshir\Desktop\Wellness Pamphlet\Pamphlet images\442855999_e76be9ad98[1] (2).jpg"/>
          <p:cNvPicPr>
            <a:picLocks noChangeAspect="1" noChangeArrowheads="1"/>
          </p:cNvPicPr>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5638800" y="0"/>
            <a:ext cx="2590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xmlns:mv="urn:schemas-microsoft-com:mac:vml" xmlns:mc="http://schemas.openxmlformats.org/markup-compatibility/2006" val="27631423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73421" y="1447800"/>
            <a:ext cx="4114800" cy="3810000"/>
          </a:xfrm>
        </p:spPr>
        <p:txBody>
          <a:bodyPr/>
          <a:lstStyle/>
          <a:p>
            <a:pPr algn="l" rtl="0" eaLnBrk="1" hangingPunct="1"/>
            <a:r>
              <a:rPr lang="en-US" altLang="ja-JP" sz="2400" dirty="0" smtClean="0"/>
              <a:t>Keep warm and safe.</a:t>
            </a:r>
          </a:p>
          <a:p>
            <a:pPr algn="l" rtl="0" eaLnBrk="1" hangingPunct="1"/>
            <a:r>
              <a:rPr lang="en-US" altLang="ja-JP" sz="2400" dirty="0" smtClean="0"/>
              <a:t>Keep away from loud noises and chaos.</a:t>
            </a:r>
          </a:p>
          <a:p>
            <a:pPr algn="l" rtl="0" eaLnBrk="1" hangingPunct="1"/>
            <a:r>
              <a:rPr lang="en-US" altLang="ja-JP" sz="2400" dirty="0" smtClean="0"/>
              <a:t>Give cuddles, hugs.</a:t>
            </a:r>
          </a:p>
          <a:p>
            <a:pPr algn="l" rtl="0" eaLnBrk="1" hangingPunct="1"/>
            <a:r>
              <a:rPr lang="en-US" altLang="ja-JP" sz="2400" dirty="0" smtClean="0"/>
              <a:t>Speak in a calm and soft voice.</a:t>
            </a:r>
          </a:p>
          <a:p>
            <a:pPr algn="l" rtl="0" eaLnBrk="1" hangingPunct="1"/>
            <a:r>
              <a:rPr lang="en-US" altLang="ja-JP" sz="2400" dirty="0" smtClean="0"/>
              <a:t>Keep a regular feeding and sleeping schedule, if possible. </a:t>
            </a:r>
          </a:p>
        </p:txBody>
      </p:sp>
      <p:pic>
        <p:nvPicPr>
          <p:cNvPr id="2" name="Title 1"/>
          <p:cNvPicPr>
            <a:picLocks noGrp="1" noChangeArrowheads="1"/>
          </p:cNvPicPr>
          <p:nvPr>
            <p:ph type="title"/>
          </p:nvPr>
        </p:nvPicPr>
        <p:blipFill>
          <a:blip r:embed="rId3" cstate="print"/>
          <a:srcRect b="58313"/>
          <a:stretch>
            <a:fillRect/>
          </a:stretch>
        </p:blipFill>
        <p:spPr bwMode="auto">
          <a:xfrm>
            <a:off x="1066800" y="228600"/>
            <a:ext cx="7712075" cy="549275"/>
          </a:xfrm>
        </p:spPr>
      </p:pic>
      <p:sp>
        <p:nvSpPr>
          <p:cNvPr id="5" name="Title 1"/>
          <p:cNvSpPr txBox="1">
            <a:spLocks/>
          </p:cNvSpPr>
          <p:nvPr/>
        </p:nvSpPr>
        <p:spPr>
          <a:xfrm>
            <a:off x="3810000" y="304800"/>
            <a:ext cx="4953000" cy="1143000"/>
          </a:xfrm>
          <a:prstGeom prst="rect">
            <a:avLst/>
          </a:prstGeom>
        </p:spPr>
        <p:txBody>
          <a:bodyPr anchor="ctr">
            <a:normAutofit/>
          </a:bodyPr>
          <a:lstStyle/>
          <a:p>
            <a:pPr algn="l" rtl="0">
              <a:defRPr/>
            </a:pPr>
            <a:endParaRPr lang="en-US" sz="2800" b="1">
              <a:solidFill>
                <a:schemeClr val="tx2"/>
              </a:solidFill>
              <a:effectLst>
                <a:outerShdw blurRad="38100" dist="38100" dir="2700000" algn="tl">
                  <a:srgbClr val="C0C0C0"/>
                </a:outerShdw>
              </a:effectLst>
              <a:latin typeface="Lucida Sans Unicode" pitchFamily="34" charset="0"/>
            </a:endParaRPr>
          </a:p>
        </p:txBody>
      </p:sp>
      <p:sp>
        <p:nvSpPr>
          <p:cNvPr id="47112" name="Rectangle 7"/>
          <p:cNvSpPr>
            <a:spLocks noChangeArrowheads="1"/>
          </p:cNvSpPr>
          <p:nvPr/>
        </p:nvSpPr>
        <p:spPr bwMode="auto">
          <a:xfrm>
            <a:off x="1600200" y="685800"/>
            <a:ext cx="6248400" cy="559676"/>
          </a:xfrm>
          <a:prstGeom prst="rect">
            <a:avLst/>
          </a:prstGeom>
          <a:noFill/>
          <a:ln w="9525">
            <a:noFill/>
            <a:miter lim="800000"/>
            <a:headEnd/>
            <a:tailEnd/>
          </a:ln>
        </p:spPr>
        <p:txBody>
          <a:bodyPr wrap="none" anchor="ctr"/>
          <a:lstStyle/>
          <a:p>
            <a:pPr algn="ctr" rtl="0"/>
            <a:r>
              <a:rPr lang="ar-AE" sz="2800" dirty="0">
                <a:solidFill>
                  <a:schemeClr val="tx2"/>
                </a:solidFill>
                <a:ea typeface="MS PGothic" pitchFamily="34" charset="-128"/>
                <a:cs typeface="Times New Roman" pitchFamily="18" charset="0"/>
              </a:rPr>
              <a:t>استراتيجيات </a:t>
            </a:r>
            <a:r>
              <a:rPr lang="x-none" sz="2800" dirty="0">
                <a:solidFill>
                  <a:schemeClr val="tx2"/>
                </a:solidFill>
                <a:ea typeface="MS PGothic" pitchFamily="34" charset="-128"/>
                <a:cs typeface="Times New Roman" pitchFamily="18" charset="0"/>
              </a:rPr>
              <a:t>لمقدمي الرعاية للأطفال</a:t>
            </a:r>
            <a:r>
              <a:rPr lang="ar-AE" sz="2800" dirty="0">
                <a:solidFill>
                  <a:schemeClr val="tx2"/>
                </a:solidFill>
                <a:ea typeface="MS PGothic" pitchFamily="34" charset="-128"/>
                <a:cs typeface="Times New Roman" pitchFamily="18" charset="0"/>
              </a:rPr>
              <a:t> الرضع</a:t>
            </a:r>
            <a:endParaRPr lang="en-US" sz="2800" dirty="0">
              <a:solidFill>
                <a:schemeClr val="tx2"/>
              </a:solidFill>
              <a:ea typeface="MS PGothic" pitchFamily="34" charset="-128"/>
              <a:cs typeface="Times New Roman" pitchFamily="18" charset="0"/>
            </a:endParaRPr>
          </a:p>
        </p:txBody>
      </p:sp>
      <p:sp>
        <p:nvSpPr>
          <p:cNvPr id="47113" name="Content Placeholder 2"/>
          <p:cNvSpPr>
            <a:spLocks/>
          </p:cNvSpPr>
          <p:nvPr/>
        </p:nvSpPr>
        <p:spPr bwMode="auto">
          <a:xfrm>
            <a:off x="4952999" y="1143000"/>
            <a:ext cx="4172607" cy="3810000"/>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endParaRPr lang="en-US" sz="28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x-none" sz="2600" dirty="0">
                <a:latin typeface="Lucida Sans Unicode" pitchFamily="34" charset="0"/>
                <a:ea typeface="MS PGothic" pitchFamily="34" charset="-128"/>
              </a:rPr>
              <a:t>ابقهم دافئين وفي مكان آمن.</a:t>
            </a:r>
          </a:p>
          <a:p>
            <a:pPr marL="365125" indent="-255588" algn="r" rtl="1">
              <a:spcBef>
                <a:spcPts val="400"/>
              </a:spcBef>
              <a:buClr>
                <a:schemeClr val="accent1"/>
              </a:buClr>
              <a:buSzPct val="68000"/>
              <a:buFont typeface="Wingdings 3" pitchFamily="18" charset="2"/>
              <a:buChar char=""/>
            </a:pPr>
            <a:r>
              <a:rPr lang="x-none" sz="2600" smtClean="0">
                <a:latin typeface="Lucida Sans Unicode" pitchFamily="34" charset="0"/>
                <a:ea typeface="MS PGothic" pitchFamily="34" charset="-128"/>
              </a:rPr>
              <a:t>ابعدهم </a:t>
            </a:r>
            <a:r>
              <a:rPr lang="x-none" sz="2600" dirty="0">
                <a:latin typeface="Lucida Sans Unicode" pitchFamily="34" charset="0"/>
                <a:ea typeface="MS PGothic" pitchFamily="34" charset="-128"/>
              </a:rPr>
              <a:t>عن </a:t>
            </a:r>
            <a:r>
              <a:rPr lang="x-none" sz="2600">
                <a:latin typeface="Lucida Sans Unicode" pitchFamily="34" charset="0"/>
                <a:ea typeface="MS PGothic" pitchFamily="34" charset="-128"/>
              </a:rPr>
              <a:t>الضوضاء </a:t>
            </a:r>
            <a:r>
              <a:rPr lang="x-none" sz="2600" smtClean="0">
                <a:latin typeface="Lucida Sans Unicode" pitchFamily="34" charset="0"/>
                <a:ea typeface="MS PGothic" pitchFamily="34" charset="-128"/>
              </a:rPr>
              <a:t>و </a:t>
            </a:r>
            <a:r>
              <a:rPr lang="x-none" sz="2600" dirty="0">
                <a:latin typeface="Lucida Sans Unicode" pitchFamily="34" charset="0"/>
                <a:ea typeface="MS PGothic" pitchFamily="34" charset="-128"/>
              </a:rPr>
              <a:t>الفوضى.</a:t>
            </a:r>
          </a:p>
          <a:p>
            <a:pPr marL="365125" indent="-255588" algn="r" rtl="1">
              <a:spcBef>
                <a:spcPts val="400"/>
              </a:spcBef>
              <a:buClr>
                <a:schemeClr val="accent1"/>
              </a:buClr>
              <a:buSzPct val="68000"/>
              <a:buFont typeface="Wingdings 3" pitchFamily="18" charset="2"/>
              <a:buChar char=""/>
            </a:pPr>
            <a:r>
              <a:rPr lang="x-none" sz="2600" dirty="0">
                <a:latin typeface="Lucida Sans Unicode" pitchFamily="34" charset="0"/>
                <a:ea typeface="MS PGothic" pitchFamily="34" charset="-128"/>
              </a:rPr>
              <a:t>اغمرهم بالعناق والحنان.</a:t>
            </a:r>
          </a:p>
          <a:p>
            <a:pPr marL="365125" indent="-255588" algn="r" rtl="1">
              <a:spcBef>
                <a:spcPts val="400"/>
              </a:spcBef>
              <a:buClr>
                <a:schemeClr val="accent1"/>
              </a:buClr>
              <a:buSzPct val="68000"/>
              <a:buFont typeface="Wingdings 3" pitchFamily="18" charset="2"/>
              <a:buChar char=""/>
            </a:pPr>
            <a:r>
              <a:rPr lang="x-none" sz="2600" dirty="0">
                <a:latin typeface="Lucida Sans Unicode" pitchFamily="34" charset="0"/>
                <a:ea typeface="MS PGothic" pitchFamily="34" charset="-128"/>
              </a:rPr>
              <a:t>تكلم بصوت </a:t>
            </a:r>
            <a:r>
              <a:rPr lang="x-none" sz="2600">
                <a:latin typeface="Lucida Sans Unicode" pitchFamily="34" charset="0"/>
                <a:ea typeface="MS PGothic" pitchFamily="34" charset="-128"/>
              </a:rPr>
              <a:t>ناعم </a:t>
            </a:r>
            <a:r>
              <a:rPr lang="x-none" sz="2600" smtClean="0">
                <a:latin typeface="Lucida Sans Unicode" pitchFamily="34" charset="0"/>
                <a:ea typeface="MS PGothic" pitchFamily="34" charset="-128"/>
              </a:rPr>
              <a:t>وهادئ.</a:t>
            </a:r>
            <a:endParaRPr lang="x-none" sz="26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x-none" sz="2600" smtClean="0">
                <a:latin typeface="Lucida Sans Unicode" pitchFamily="34" charset="0"/>
                <a:ea typeface="MS PGothic" pitchFamily="34" charset="-128"/>
              </a:rPr>
              <a:t>حافظ </a:t>
            </a:r>
            <a:r>
              <a:rPr lang="x-none" sz="2600" dirty="0">
                <a:latin typeface="Lucida Sans Unicode" pitchFamily="34" charset="0"/>
                <a:ea typeface="MS PGothic" pitchFamily="34" charset="-128"/>
              </a:rPr>
              <a:t>على جدول </a:t>
            </a:r>
            <a:r>
              <a:rPr lang="x-none" sz="2600">
                <a:latin typeface="Lucida Sans Unicode" pitchFamily="34" charset="0"/>
                <a:ea typeface="MS PGothic" pitchFamily="34" charset="-128"/>
              </a:rPr>
              <a:t>ثابت </a:t>
            </a:r>
            <a:r>
              <a:rPr lang="x-none" sz="2600" smtClean="0">
                <a:latin typeface="Lucida Sans Unicode" pitchFamily="34" charset="0"/>
                <a:ea typeface="MS PGothic" pitchFamily="34" charset="-128"/>
              </a:rPr>
              <a:t>للإرضاع </a:t>
            </a:r>
            <a:r>
              <a:rPr lang="x-none" sz="2600" dirty="0">
                <a:latin typeface="Lucida Sans Unicode" pitchFamily="34" charset="0"/>
                <a:ea typeface="MS PGothic" pitchFamily="34" charset="-128"/>
              </a:rPr>
              <a:t>والنوم قدر الامكان.</a:t>
            </a:r>
            <a:r>
              <a:rPr lang="en-US" sz="2600" dirty="0">
                <a:latin typeface="Lucida Sans Unicode" pitchFamily="34" charset="0"/>
                <a:ea typeface="MS PGothic" pitchFamily="34" charset="-128"/>
              </a:rPr>
              <a:t> </a:t>
            </a:r>
          </a:p>
        </p:txBody>
      </p:sp>
      <p:pic>
        <p:nvPicPr>
          <p:cNvPr id="21506" name="Picture 2" descr="C:\Users\IMC-LY-009\Desktop\PFA pix\imagesCA5FNH39.jpg"/>
          <p:cNvPicPr>
            <a:picLocks noChangeAspect="1" noChangeArrowheads="1"/>
          </p:cNvPicPr>
          <p:nvPr/>
        </p:nvPicPr>
        <p:blipFill>
          <a:blip r:embed="rId4"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3810000" y="4724400"/>
            <a:ext cx="2571750" cy="1781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xmlns="" xmlns:mv="urn:schemas-microsoft-com:mac:vml" xmlns:mc="http://schemas.openxmlformats.org/markup-compatibility/2006" val="27748396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52400" y="1524001"/>
            <a:ext cx="4724400" cy="5029200"/>
          </a:xfrm>
        </p:spPr>
        <p:txBody>
          <a:bodyPr>
            <a:normAutofit fontScale="92500"/>
          </a:bodyPr>
          <a:lstStyle/>
          <a:p>
            <a:pPr algn="l" rtl="0"/>
            <a:r>
              <a:rPr lang="en-US" altLang="ja-JP" sz="2000" dirty="0" smtClean="0"/>
              <a:t>Give them extra time and attention</a:t>
            </a:r>
          </a:p>
          <a:p>
            <a:pPr algn="l" rtl="0"/>
            <a:r>
              <a:rPr lang="en-US" altLang="ja-JP" sz="2000" dirty="0" smtClean="0"/>
              <a:t>Remind them often that they are safe and they are </a:t>
            </a:r>
            <a:r>
              <a:rPr lang="en-US" altLang="ja-JP" sz="2000" u="sng" dirty="0" smtClean="0"/>
              <a:t>not to blame</a:t>
            </a:r>
            <a:endParaRPr lang="en-US" altLang="ja-JP" sz="2000" dirty="0" smtClean="0"/>
          </a:p>
          <a:p>
            <a:pPr algn="l" rtl="0"/>
            <a:r>
              <a:rPr lang="en-US" altLang="ja-JP" sz="2000" dirty="0" smtClean="0"/>
              <a:t>Keep young children close</a:t>
            </a:r>
          </a:p>
          <a:p>
            <a:pPr algn="l" rtl="0"/>
            <a:r>
              <a:rPr lang="en-US" altLang="ja-JP" sz="2000" dirty="0" smtClean="0"/>
              <a:t>Maintain routines and schedules as possible (e.g. schooling, meals, bed-time)</a:t>
            </a:r>
          </a:p>
          <a:p>
            <a:pPr algn="l" rtl="0"/>
            <a:r>
              <a:rPr lang="en-US" altLang="ja-JP" sz="2000" dirty="0" smtClean="0"/>
              <a:t>Involve children in </a:t>
            </a:r>
            <a:r>
              <a:rPr lang="en-US" altLang="ja-JP" sz="2000" u="sng" dirty="0" smtClean="0"/>
              <a:t>decision making </a:t>
            </a:r>
            <a:r>
              <a:rPr lang="en-US" altLang="ja-JP" sz="2000" dirty="0" smtClean="0"/>
              <a:t>as appropriate (e.g. let them make simple decisions)</a:t>
            </a:r>
          </a:p>
          <a:p>
            <a:r>
              <a:rPr lang="en-US" altLang="ja-JP" sz="2000" u="sng" dirty="0" smtClean="0"/>
              <a:t>Do not to talk about the details </a:t>
            </a:r>
            <a:r>
              <a:rPr lang="en-US" altLang="ja-JP" sz="2000" dirty="0" smtClean="0"/>
              <a:t>of horrific events in front of or with children</a:t>
            </a:r>
          </a:p>
          <a:p>
            <a:r>
              <a:rPr lang="en-US" altLang="ja-JP" sz="2000" dirty="0" smtClean="0"/>
              <a:t>Give simple answers and </a:t>
            </a:r>
            <a:r>
              <a:rPr lang="en-US" altLang="ja-JP" sz="2000" u="sng" dirty="0" smtClean="0"/>
              <a:t>accurate information </a:t>
            </a:r>
            <a:r>
              <a:rPr lang="en-US" altLang="ja-JP" sz="2000" dirty="0" smtClean="0"/>
              <a:t>about what happened without scary details</a:t>
            </a:r>
          </a:p>
        </p:txBody>
      </p:sp>
      <p:sp>
        <p:nvSpPr>
          <p:cNvPr id="2" name="Title 1"/>
          <p:cNvSpPr>
            <a:spLocks noGrp="1"/>
          </p:cNvSpPr>
          <p:nvPr>
            <p:ph type="title"/>
          </p:nvPr>
        </p:nvSpPr>
        <p:spPr>
          <a:xfrm>
            <a:off x="457200" y="304800"/>
            <a:ext cx="8229600" cy="1143000"/>
          </a:xfrm>
        </p:spPr>
        <p:txBody>
          <a:bodyPr>
            <a:noAutofit/>
          </a:bodyPr>
          <a:lstStyle/>
          <a:p>
            <a:r>
              <a:rPr lang="en-US" altLang="ja-JP" sz="2400" dirty="0" smtClean="0">
                <a:effectLst>
                  <a:outerShdw blurRad="38100" dist="38100" dir="2700000" algn="tl">
                    <a:srgbClr val="C0C0C0"/>
                  </a:outerShdw>
                </a:effectLst>
              </a:rPr>
              <a:t>Strategies for caregivers of young children</a:t>
            </a:r>
            <a:br>
              <a:rPr lang="en-US" altLang="ja-JP" sz="2400" dirty="0" smtClean="0">
                <a:effectLst>
                  <a:outerShdw blurRad="38100" dist="38100" dir="2700000" algn="tl">
                    <a:srgbClr val="C0C0C0"/>
                  </a:outerShdw>
                </a:effectLst>
              </a:rPr>
            </a:br>
            <a:r>
              <a:rPr lang="en-US" altLang="ja-JP" sz="2400" dirty="0" smtClean="0">
                <a:effectLst>
                  <a:outerShdw blurRad="38100" dist="38100" dir="2700000" algn="tl">
                    <a:srgbClr val="C0C0C0"/>
                  </a:outerShdw>
                </a:effectLst>
              </a:rPr>
              <a:t> </a:t>
            </a:r>
            <a:r>
              <a:rPr lang="ar-AE" sz="2400" b="0" dirty="0" smtClean="0">
                <a:effectLst/>
                <a:cs typeface="Arial" pitchFamily="34" charset="0"/>
              </a:rPr>
              <a:t>استراتيجيات </a:t>
            </a:r>
            <a:r>
              <a:rPr lang="x-none" sz="2400" b="0" dirty="0" smtClean="0">
                <a:effectLst/>
                <a:cs typeface="Arial" pitchFamily="34" charset="0"/>
              </a:rPr>
              <a:t>لمقدمي الرعاية</a:t>
            </a:r>
            <a:r>
              <a:rPr lang="ar-AE" sz="2400" b="0" dirty="0" smtClean="0">
                <a:effectLst/>
                <a:cs typeface="Arial" pitchFamily="34" charset="0"/>
              </a:rPr>
              <a:t> </a:t>
            </a:r>
            <a:r>
              <a:rPr lang="x-none" sz="2400" b="0" dirty="0" smtClean="0">
                <a:effectLst/>
                <a:cs typeface="Arial" pitchFamily="34" charset="0"/>
              </a:rPr>
              <a:t>للأطفال الأكبر سنا</a:t>
            </a:r>
            <a:r>
              <a:rPr lang="ja-JP" altLang="en-US" sz="2400" dirty="0" smtClean="0">
                <a:effectLst/>
              </a:rPr>
              <a:t> </a:t>
            </a:r>
            <a:r>
              <a:rPr lang="ja-JP" altLang="en-US" sz="2400" dirty="0" smtClean="0">
                <a:effectLst>
                  <a:outerShdw blurRad="38100" dist="38100" dir="2700000" algn="tl">
                    <a:srgbClr val="C0C0C0"/>
                  </a:outerShdw>
                </a:effectLst>
                <a:cs typeface="Arial" pitchFamily="34" charset="0"/>
              </a:rPr>
              <a:t/>
            </a:r>
            <a:br>
              <a:rPr lang="ja-JP" altLang="en-US" sz="2400" dirty="0" smtClean="0">
                <a:effectLst>
                  <a:outerShdw blurRad="38100" dist="38100" dir="2700000" algn="tl">
                    <a:srgbClr val="C0C0C0"/>
                  </a:outerShdw>
                </a:effectLst>
                <a:cs typeface="Arial" pitchFamily="34" charset="0"/>
              </a:rPr>
            </a:br>
            <a:endParaRPr lang="en-US" altLang="ja-JP" sz="2400" dirty="0" smtClean="0">
              <a:effectLst>
                <a:outerShdw blurRad="38100" dist="38100" dir="2700000" algn="tl">
                  <a:srgbClr val="C0C0C0"/>
                </a:outerShdw>
              </a:effectLst>
              <a:cs typeface="Arial" pitchFamily="34" charset="0"/>
            </a:endParaRPr>
          </a:p>
        </p:txBody>
      </p:sp>
      <p:sp>
        <p:nvSpPr>
          <p:cNvPr id="48135" name="Content Placeholder 2"/>
          <p:cNvSpPr>
            <a:spLocks/>
          </p:cNvSpPr>
          <p:nvPr/>
        </p:nvSpPr>
        <p:spPr bwMode="auto">
          <a:xfrm>
            <a:off x="4953000" y="1295400"/>
            <a:ext cx="4191000" cy="4688463"/>
          </a:xfrm>
          <a:prstGeom prst="rect">
            <a:avLst/>
          </a:prstGeom>
          <a:noFill/>
          <a:ln w="9525">
            <a:noFill/>
            <a:miter lim="800000"/>
            <a:headEnd/>
            <a:tailEnd/>
          </a:ln>
        </p:spPr>
        <p:txBody>
          <a:bodyPr wrap="square">
            <a:spAutoFit/>
          </a:bodyPr>
          <a:lstStyle/>
          <a:p>
            <a:pPr marL="365125" indent="-255588" algn="just" rtl="1">
              <a:spcBef>
                <a:spcPts val="400"/>
              </a:spcBef>
              <a:buClr>
                <a:schemeClr val="accent1"/>
              </a:buClr>
              <a:buSzPct val="68000"/>
              <a:buFont typeface="Wingdings 3" pitchFamily="18" charset="2"/>
              <a:buChar char=""/>
            </a:pPr>
            <a:r>
              <a:rPr lang="ar-LB" sz="2100" dirty="0" smtClean="0">
                <a:latin typeface="Arial" pitchFamily="34" charset="0"/>
                <a:ea typeface="MS PGothic" pitchFamily="34" charset="-128"/>
                <a:cs typeface="Arial" pitchFamily="34" charset="0"/>
              </a:rPr>
              <a:t>ن</a:t>
            </a:r>
            <a:r>
              <a:rPr lang="en-US" sz="2100" dirty="0" err="1" smtClean="0">
                <a:latin typeface="Arial" pitchFamily="34" charset="0"/>
                <a:ea typeface="MS PGothic" pitchFamily="34" charset="-128"/>
                <a:cs typeface="Arial" pitchFamily="34" charset="0"/>
              </a:rPr>
              <a:t>عط</a:t>
            </a:r>
            <a:r>
              <a:rPr lang="ar-LB" sz="2100" dirty="0" smtClean="0">
                <a:latin typeface="Arial" pitchFamily="34" charset="0"/>
                <a:ea typeface="MS PGothic" pitchFamily="34" charset="-128"/>
                <a:cs typeface="Arial" pitchFamily="34" charset="0"/>
              </a:rPr>
              <a:t>ي</a:t>
            </a:r>
            <a:r>
              <a:rPr lang="en-US" sz="2100" dirty="0" err="1" smtClean="0">
                <a:latin typeface="Arial" pitchFamily="34" charset="0"/>
                <a:ea typeface="MS PGothic" pitchFamily="34" charset="-128"/>
                <a:cs typeface="Arial" pitchFamily="34" charset="0"/>
              </a:rPr>
              <a:t>هم</a:t>
            </a:r>
            <a:r>
              <a:rPr lang="en-US" sz="2100" dirty="0" smtClean="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الوقت</a:t>
            </a:r>
            <a:r>
              <a:rPr lang="en-US" sz="2100" dirty="0">
                <a:latin typeface="Arial" pitchFamily="34" charset="0"/>
                <a:ea typeface="MS PGothic" pitchFamily="34" charset="-128"/>
                <a:cs typeface="Arial" pitchFamily="34" charset="0"/>
              </a:rPr>
              <a:t> </a:t>
            </a:r>
            <a:r>
              <a:rPr lang="en-US" sz="2100" dirty="0" err="1" smtClean="0">
                <a:latin typeface="Arial" pitchFamily="34" charset="0"/>
                <a:ea typeface="MS PGothic" pitchFamily="34" charset="-128"/>
                <a:cs typeface="Arial" pitchFamily="34" charset="0"/>
              </a:rPr>
              <a:t>الاضافي</a:t>
            </a:r>
            <a:r>
              <a:rPr lang="en-US" sz="2100" dirty="0" smtClean="0">
                <a:latin typeface="Arial" pitchFamily="34" charset="0"/>
                <a:ea typeface="MS PGothic" pitchFamily="34" charset="-128"/>
                <a:cs typeface="Arial" pitchFamily="34" charset="0"/>
              </a:rPr>
              <a:t> </a:t>
            </a:r>
            <a:r>
              <a:rPr lang="en-US" sz="2100" dirty="0" err="1" smtClean="0">
                <a:latin typeface="Arial" pitchFamily="34" charset="0"/>
                <a:ea typeface="MS PGothic" pitchFamily="34" charset="-128"/>
                <a:cs typeface="Arial" pitchFamily="34" charset="0"/>
              </a:rPr>
              <a:t>والاهتمام</a:t>
            </a:r>
            <a:r>
              <a:rPr lang="en-US" sz="2100" dirty="0" smtClean="0">
                <a:latin typeface="Arial" pitchFamily="34" charset="0"/>
                <a:ea typeface="MS PGothic" pitchFamily="34" charset="-128"/>
                <a:cs typeface="Arial" pitchFamily="34" charset="0"/>
              </a:rPr>
              <a:t>.</a:t>
            </a:r>
            <a:endParaRPr lang="x-none" sz="2100" dirty="0">
              <a:latin typeface="Arial" pitchFamily="34" charset="0"/>
              <a:ea typeface="MS PGothic" pitchFamily="34" charset="-128"/>
              <a:cs typeface="Arial" pitchFamily="34" charset="0"/>
            </a:endParaRPr>
          </a:p>
          <a:p>
            <a:pPr marL="365125" indent="-255588" algn="just" rtl="1">
              <a:spcBef>
                <a:spcPts val="400"/>
              </a:spcBef>
              <a:buClr>
                <a:schemeClr val="accent1"/>
              </a:buClr>
              <a:buSzPct val="68000"/>
              <a:buFont typeface="Wingdings 3" pitchFamily="18" charset="2"/>
              <a:buChar char=""/>
            </a:pPr>
            <a:r>
              <a:rPr lang="en-US" sz="2100" dirty="0" err="1">
                <a:latin typeface="Arial" pitchFamily="34" charset="0"/>
                <a:ea typeface="MS PGothic" pitchFamily="34" charset="-128"/>
                <a:cs typeface="Arial" pitchFamily="34" charset="0"/>
              </a:rPr>
              <a:t>نذكرهم</a:t>
            </a:r>
            <a:r>
              <a:rPr lang="en-US" sz="2100" dirty="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في</a:t>
            </a:r>
            <a:r>
              <a:rPr lang="en-US" sz="2100" dirty="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كثير</a:t>
            </a:r>
            <a:r>
              <a:rPr lang="en-US" sz="2100" dirty="0">
                <a:latin typeface="Arial" pitchFamily="34" charset="0"/>
                <a:ea typeface="MS PGothic" pitchFamily="34" charset="-128"/>
                <a:cs typeface="Arial" pitchFamily="34" charset="0"/>
              </a:rPr>
              <a:t> من </a:t>
            </a:r>
            <a:r>
              <a:rPr lang="en-US" sz="2100" dirty="0" err="1">
                <a:latin typeface="Arial" pitchFamily="34" charset="0"/>
                <a:ea typeface="MS PGothic" pitchFamily="34" charset="-128"/>
                <a:cs typeface="Arial" pitchFamily="34" charset="0"/>
              </a:rPr>
              <a:t>الأحيان</a:t>
            </a:r>
            <a:r>
              <a:rPr lang="en-US" sz="2100" dirty="0">
                <a:latin typeface="Arial" pitchFamily="34" charset="0"/>
                <a:ea typeface="MS PGothic" pitchFamily="34" charset="-128"/>
                <a:cs typeface="Arial" pitchFamily="34" charset="0"/>
              </a:rPr>
              <a:t> </a:t>
            </a:r>
            <a:r>
              <a:rPr lang="x-none" sz="2100" dirty="0">
                <a:latin typeface="Arial" pitchFamily="34" charset="0"/>
                <a:ea typeface="MS PGothic" pitchFamily="34" charset="-128"/>
                <a:cs typeface="Arial" pitchFamily="34" charset="0"/>
              </a:rPr>
              <a:t>ب</a:t>
            </a:r>
            <a:r>
              <a:rPr lang="en-US" sz="2100" dirty="0" err="1">
                <a:latin typeface="Arial" pitchFamily="34" charset="0"/>
                <a:ea typeface="MS PGothic" pitchFamily="34" charset="-128"/>
                <a:cs typeface="Arial" pitchFamily="34" charset="0"/>
              </a:rPr>
              <a:t>أن</a:t>
            </a:r>
            <a:r>
              <a:rPr lang="x-none" sz="2100" dirty="0">
                <a:latin typeface="Arial" pitchFamily="34" charset="0"/>
                <a:ea typeface="MS PGothic" pitchFamily="34" charset="-128"/>
                <a:cs typeface="Arial" pitchFamily="34" charset="0"/>
              </a:rPr>
              <a:t>هم</a:t>
            </a:r>
            <a:r>
              <a:rPr lang="en-US" sz="2100" dirty="0">
                <a:latin typeface="Arial" pitchFamily="34" charset="0"/>
                <a:ea typeface="MS PGothic" pitchFamily="34" charset="-128"/>
                <a:cs typeface="Arial" pitchFamily="34" charset="0"/>
              </a:rPr>
              <a:t> </a:t>
            </a:r>
            <a:r>
              <a:rPr lang="x-none" sz="2100" dirty="0">
                <a:latin typeface="Arial" pitchFamily="34" charset="0"/>
                <a:ea typeface="MS PGothic" pitchFamily="34" charset="-128"/>
                <a:cs typeface="Arial" pitchFamily="34" charset="0"/>
              </a:rPr>
              <a:t>في</a:t>
            </a:r>
            <a:r>
              <a:rPr lang="en-US" sz="2100" dirty="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آم</a:t>
            </a:r>
            <a:r>
              <a:rPr lang="x-none" sz="2100" dirty="0">
                <a:latin typeface="Arial" pitchFamily="34" charset="0"/>
                <a:ea typeface="MS PGothic" pitchFamily="34" charset="-128"/>
                <a:cs typeface="Arial" pitchFamily="34" charset="0"/>
              </a:rPr>
              <a:t>ا</a:t>
            </a:r>
            <a:r>
              <a:rPr lang="en-US" sz="2100" dirty="0">
                <a:latin typeface="Arial" pitchFamily="34" charset="0"/>
                <a:ea typeface="MS PGothic" pitchFamily="34" charset="-128"/>
                <a:cs typeface="Arial" pitchFamily="34" charset="0"/>
              </a:rPr>
              <a:t>ن.</a:t>
            </a:r>
            <a:endParaRPr lang="x-none" sz="2100" dirty="0">
              <a:latin typeface="Arial" pitchFamily="34" charset="0"/>
              <a:ea typeface="MS PGothic" pitchFamily="34" charset="-128"/>
              <a:cs typeface="Arial" pitchFamily="34" charset="0"/>
            </a:endParaRPr>
          </a:p>
          <a:p>
            <a:pPr marL="365125" indent="-255588" algn="just" rtl="1">
              <a:spcBef>
                <a:spcPts val="400"/>
              </a:spcBef>
              <a:buClr>
                <a:schemeClr val="accent1"/>
              </a:buClr>
              <a:buSzPct val="68000"/>
              <a:buFont typeface="Wingdings 3" pitchFamily="18" charset="2"/>
              <a:buChar char=""/>
            </a:pPr>
            <a:r>
              <a:rPr lang="ar-LB" sz="2100" dirty="0" smtClean="0">
                <a:latin typeface="Arial" pitchFamily="34" charset="0"/>
                <a:ea typeface="MS PGothic" pitchFamily="34" charset="-128"/>
                <a:cs typeface="Arial" pitchFamily="34" charset="0"/>
              </a:rPr>
              <a:t>ن</a:t>
            </a:r>
            <a:r>
              <a:rPr lang="en-US" sz="2100" dirty="0" err="1" smtClean="0">
                <a:latin typeface="Arial" pitchFamily="34" charset="0"/>
                <a:ea typeface="MS PGothic" pitchFamily="34" charset="-128"/>
                <a:cs typeface="Arial" pitchFamily="34" charset="0"/>
              </a:rPr>
              <a:t>طم</a:t>
            </a:r>
            <a:r>
              <a:rPr lang="ar-LB" sz="2100" dirty="0" smtClean="0">
                <a:latin typeface="Arial" pitchFamily="34" charset="0"/>
                <a:ea typeface="MS PGothic" pitchFamily="34" charset="-128"/>
                <a:cs typeface="Arial" pitchFamily="34" charset="0"/>
              </a:rPr>
              <a:t>ئ</a:t>
            </a:r>
            <a:r>
              <a:rPr lang="en-US" sz="2100" dirty="0" err="1" smtClean="0">
                <a:latin typeface="Arial" pitchFamily="34" charset="0"/>
                <a:ea typeface="MS PGothic" pitchFamily="34" charset="-128"/>
                <a:cs typeface="Arial" pitchFamily="34" charset="0"/>
              </a:rPr>
              <a:t>نهم</a:t>
            </a:r>
            <a:r>
              <a:rPr lang="en-US" sz="2100" dirty="0" smtClean="0">
                <a:latin typeface="Arial" pitchFamily="34" charset="0"/>
                <a:ea typeface="MS PGothic" pitchFamily="34" charset="-128"/>
                <a:cs typeface="Arial" pitchFamily="34" charset="0"/>
              </a:rPr>
              <a:t> </a:t>
            </a:r>
            <a:r>
              <a:rPr lang="x-none" sz="2100" dirty="0">
                <a:latin typeface="Arial" pitchFamily="34" charset="0"/>
                <a:ea typeface="MS PGothic" pitchFamily="34" charset="-128"/>
                <a:cs typeface="Arial" pitchFamily="34" charset="0"/>
              </a:rPr>
              <a:t>ب</a:t>
            </a:r>
            <a:r>
              <a:rPr lang="en-US" sz="2100" dirty="0" err="1">
                <a:latin typeface="Arial" pitchFamily="34" charset="0"/>
                <a:ea typeface="MS PGothic" pitchFamily="34" charset="-128"/>
                <a:cs typeface="Arial" pitchFamily="34" charset="0"/>
              </a:rPr>
              <a:t>أنه</a:t>
            </a:r>
            <a:r>
              <a:rPr lang="x-none" sz="2100" dirty="0">
                <a:latin typeface="Arial" pitchFamily="34" charset="0"/>
                <a:ea typeface="MS PGothic" pitchFamily="34" charset="-128"/>
                <a:cs typeface="Arial" pitchFamily="34" charset="0"/>
              </a:rPr>
              <a:t>م</a:t>
            </a:r>
            <a:r>
              <a:rPr lang="en-US" sz="2100" dirty="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ليس</a:t>
            </a:r>
            <a:r>
              <a:rPr lang="x-none" sz="2100" smtClean="0">
                <a:latin typeface="Arial" pitchFamily="34" charset="0"/>
                <a:ea typeface="MS PGothic" pitchFamily="34" charset="-128"/>
                <a:cs typeface="Arial" pitchFamily="34" charset="0"/>
              </a:rPr>
              <a:t>و</a:t>
            </a:r>
            <a:r>
              <a:rPr lang="ar-LB" sz="2100" dirty="0" smtClean="0">
                <a:latin typeface="Arial" pitchFamily="34" charset="0"/>
                <a:ea typeface="MS PGothic" pitchFamily="34" charset="-128"/>
                <a:cs typeface="Arial" pitchFamily="34" charset="0"/>
              </a:rPr>
              <a:t>ا</a:t>
            </a:r>
            <a:r>
              <a:rPr lang="en-US" sz="2100" dirty="0" smtClean="0">
                <a:latin typeface="Arial" pitchFamily="34" charset="0"/>
                <a:ea typeface="MS PGothic" pitchFamily="34" charset="-128"/>
                <a:cs typeface="Arial" pitchFamily="34" charset="0"/>
              </a:rPr>
              <a:t> </a:t>
            </a:r>
            <a:r>
              <a:rPr lang="en-US" sz="2100" dirty="0" err="1" smtClean="0">
                <a:latin typeface="Arial" pitchFamily="34" charset="0"/>
                <a:ea typeface="MS PGothic" pitchFamily="34" charset="-128"/>
                <a:cs typeface="Arial" pitchFamily="34" charset="0"/>
              </a:rPr>
              <a:t>مسؤول</a:t>
            </a:r>
            <a:r>
              <a:rPr lang="x-none" sz="2100" dirty="0">
                <a:latin typeface="Arial" pitchFamily="34" charset="0"/>
                <a:ea typeface="MS PGothic" pitchFamily="34" charset="-128"/>
                <a:cs typeface="Arial" pitchFamily="34" charset="0"/>
              </a:rPr>
              <a:t>ين</a:t>
            </a:r>
            <a:r>
              <a:rPr lang="en-US" sz="2100" dirty="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عن</a:t>
            </a:r>
            <a:r>
              <a:rPr lang="x-none" sz="2100" dirty="0">
                <a:latin typeface="Arial" pitchFamily="34" charset="0"/>
                <a:ea typeface="MS PGothic" pitchFamily="34" charset="-128"/>
                <a:cs typeface="Arial" pitchFamily="34" charset="0"/>
              </a:rPr>
              <a:t> ما حدث</a:t>
            </a:r>
            <a:r>
              <a:rPr lang="en-US" sz="2100" dirty="0">
                <a:latin typeface="Arial" pitchFamily="34" charset="0"/>
                <a:ea typeface="MS PGothic" pitchFamily="34" charset="-128"/>
                <a:cs typeface="Arial" pitchFamily="34" charset="0"/>
              </a:rPr>
              <a:t>.</a:t>
            </a:r>
            <a:endParaRPr lang="x-none" sz="2100" dirty="0">
              <a:latin typeface="Arial" pitchFamily="34" charset="0"/>
              <a:ea typeface="MS PGothic" pitchFamily="34" charset="-128"/>
              <a:cs typeface="Arial" pitchFamily="34" charset="0"/>
            </a:endParaRPr>
          </a:p>
          <a:p>
            <a:pPr marL="365125" indent="-255588" algn="just" rtl="1">
              <a:spcBef>
                <a:spcPts val="400"/>
              </a:spcBef>
              <a:buClr>
                <a:schemeClr val="accent1"/>
              </a:buClr>
              <a:buSzPct val="68000"/>
              <a:buFont typeface="Wingdings 3" pitchFamily="18" charset="2"/>
              <a:buChar char=""/>
            </a:pPr>
            <a:r>
              <a:rPr lang="ar-LB" sz="2100" dirty="0" smtClean="0">
                <a:latin typeface="Arial" pitchFamily="34" charset="0"/>
                <a:ea typeface="MS PGothic" pitchFamily="34" charset="-128"/>
                <a:cs typeface="Arial" pitchFamily="34" charset="0"/>
              </a:rPr>
              <a:t>أبقِ</a:t>
            </a:r>
            <a:r>
              <a:rPr lang="en-US" sz="2100" dirty="0" smtClean="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الأطفال</a:t>
            </a:r>
            <a:r>
              <a:rPr lang="en-US" sz="2100" dirty="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الصغار</a:t>
            </a:r>
            <a:r>
              <a:rPr lang="en-US" sz="2100" dirty="0">
                <a:latin typeface="Arial" pitchFamily="34" charset="0"/>
                <a:ea typeface="MS PGothic" pitchFamily="34" charset="-128"/>
                <a:cs typeface="Arial" pitchFamily="34" charset="0"/>
              </a:rPr>
              <a:t> </a:t>
            </a:r>
            <a:r>
              <a:rPr lang="ar-LB" sz="2100" dirty="0" smtClean="0">
                <a:latin typeface="Arial" pitchFamily="34" charset="0"/>
                <a:ea typeface="MS PGothic" pitchFamily="34" charset="-128"/>
                <a:cs typeface="Arial" pitchFamily="34" charset="0"/>
              </a:rPr>
              <a:t>مع</a:t>
            </a:r>
            <a:r>
              <a:rPr lang="en-US" sz="2100" dirty="0" smtClean="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أحبائهم</a:t>
            </a:r>
            <a:r>
              <a:rPr lang="en-US" sz="2100" dirty="0">
                <a:latin typeface="Arial" pitchFamily="34" charset="0"/>
                <a:ea typeface="MS PGothic" pitchFamily="34" charset="-128"/>
                <a:cs typeface="Arial" pitchFamily="34" charset="0"/>
              </a:rPr>
              <a:t>.</a:t>
            </a:r>
            <a:endParaRPr lang="x-none" sz="2100" dirty="0">
              <a:latin typeface="Arial" pitchFamily="34" charset="0"/>
              <a:ea typeface="MS PGothic" pitchFamily="34" charset="-128"/>
              <a:cs typeface="Arial" pitchFamily="34" charset="0"/>
            </a:endParaRPr>
          </a:p>
          <a:p>
            <a:pPr marL="365125" indent="-255588" algn="just" rtl="1">
              <a:spcBef>
                <a:spcPts val="400"/>
              </a:spcBef>
              <a:buClr>
                <a:schemeClr val="accent1"/>
              </a:buClr>
              <a:buSzPct val="68000"/>
              <a:buFont typeface="Wingdings 3" pitchFamily="18" charset="2"/>
              <a:buChar char=""/>
            </a:pPr>
            <a:r>
              <a:rPr lang="en-US" sz="2100" dirty="0" err="1">
                <a:latin typeface="Arial" pitchFamily="34" charset="0"/>
                <a:ea typeface="MS PGothic" pitchFamily="34" charset="-128"/>
                <a:cs typeface="Arial" pitchFamily="34" charset="0"/>
              </a:rPr>
              <a:t>الحفاظ</a:t>
            </a:r>
            <a:r>
              <a:rPr lang="en-US" sz="2100" dirty="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على</a:t>
            </a:r>
            <a:r>
              <a:rPr lang="en-US" sz="2100" dirty="0">
                <a:latin typeface="Arial" pitchFamily="34" charset="0"/>
                <a:ea typeface="MS PGothic" pitchFamily="34" charset="-128"/>
                <a:cs typeface="Arial" pitchFamily="34" charset="0"/>
              </a:rPr>
              <a:t> </a:t>
            </a:r>
            <a:r>
              <a:rPr lang="ar-LB" sz="2100" dirty="0" smtClean="0">
                <a:latin typeface="Arial" pitchFamily="34" charset="0"/>
                <a:ea typeface="MS PGothic" pitchFamily="34" charset="-128"/>
                <a:cs typeface="Arial" pitchFamily="34" charset="0"/>
              </a:rPr>
              <a:t>الروتين</a:t>
            </a:r>
            <a:r>
              <a:rPr lang="en-US" sz="2100" dirty="0" smtClean="0">
                <a:latin typeface="Arial" pitchFamily="34" charset="0"/>
                <a:ea typeface="MS PGothic" pitchFamily="34" charset="-128"/>
                <a:cs typeface="Arial" pitchFamily="34" charset="0"/>
              </a:rPr>
              <a:t> و</a:t>
            </a:r>
            <a:r>
              <a:rPr lang="ar-LB" sz="2100" dirty="0" smtClean="0">
                <a:latin typeface="Arial" pitchFamily="34" charset="0"/>
                <a:ea typeface="MS PGothic" pitchFamily="34" charset="-128"/>
                <a:cs typeface="Arial" pitchFamily="34" charset="0"/>
              </a:rPr>
              <a:t>ال</a:t>
            </a:r>
            <a:r>
              <a:rPr lang="en-US" sz="2100" dirty="0" err="1" smtClean="0">
                <a:latin typeface="Arial" pitchFamily="34" charset="0"/>
                <a:ea typeface="MS PGothic" pitchFamily="34" charset="-128"/>
                <a:cs typeface="Arial" pitchFamily="34" charset="0"/>
              </a:rPr>
              <a:t>جداول</a:t>
            </a:r>
            <a:r>
              <a:rPr lang="en-US" sz="2100" dirty="0" smtClean="0">
                <a:latin typeface="Arial" pitchFamily="34" charset="0"/>
                <a:ea typeface="MS PGothic" pitchFamily="34" charset="-128"/>
                <a:cs typeface="Arial" pitchFamily="34" charset="0"/>
              </a:rPr>
              <a:t> </a:t>
            </a:r>
            <a:r>
              <a:rPr lang="ar-LB" sz="2100" dirty="0" smtClean="0">
                <a:latin typeface="Arial" pitchFamily="34" charset="0"/>
                <a:ea typeface="MS PGothic" pitchFamily="34" charset="-128"/>
                <a:cs typeface="Arial" pitchFamily="34" charset="0"/>
              </a:rPr>
              <a:t>ال</a:t>
            </a:r>
            <a:r>
              <a:rPr lang="en-US" sz="2100" dirty="0" err="1" smtClean="0">
                <a:latin typeface="Arial" pitchFamily="34" charset="0"/>
                <a:ea typeface="MS PGothic" pitchFamily="34" charset="-128"/>
                <a:cs typeface="Arial" pitchFamily="34" charset="0"/>
              </a:rPr>
              <a:t>زمنية</a:t>
            </a:r>
            <a:r>
              <a:rPr lang="en-US" sz="2100" dirty="0" smtClean="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ممكنة</a:t>
            </a:r>
            <a:r>
              <a:rPr lang="en-US" sz="2100" dirty="0">
                <a:latin typeface="Arial" pitchFamily="34" charset="0"/>
                <a:ea typeface="MS PGothic" pitchFamily="34" charset="-128"/>
                <a:cs typeface="Arial" pitchFamily="34" charset="0"/>
              </a:rPr>
              <a:t> </a:t>
            </a:r>
            <a:r>
              <a:rPr lang="ar-AE" sz="2100" dirty="0">
                <a:latin typeface="Arial" pitchFamily="34" charset="0"/>
                <a:ea typeface="MS PGothic" pitchFamily="34" charset="-128"/>
                <a:cs typeface="Arial" pitchFamily="34" charset="0"/>
              </a:rPr>
              <a:t>(</a:t>
            </a:r>
            <a:r>
              <a:rPr lang="en-US" sz="2100" dirty="0" err="1">
                <a:latin typeface="Arial" pitchFamily="34" charset="0"/>
                <a:ea typeface="MS PGothic" pitchFamily="34" charset="-128"/>
                <a:cs typeface="Arial" pitchFamily="34" charset="0"/>
              </a:rPr>
              <a:t>مثل</a:t>
            </a:r>
            <a:r>
              <a:rPr lang="en-US" sz="2100" dirty="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ال</a:t>
            </a:r>
            <a:r>
              <a:rPr lang="ar-AE" sz="2100" dirty="0">
                <a:latin typeface="Arial" pitchFamily="34" charset="0"/>
                <a:ea typeface="MS PGothic" pitchFamily="34" charset="-128"/>
                <a:cs typeface="Arial" pitchFamily="34" charset="0"/>
              </a:rPr>
              <a:t>مدرسة </a:t>
            </a:r>
            <a:r>
              <a:rPr lang="en-US" sz="2100" dirty="0" err="1">
                <a:latin typeface="Arial" pitchFamily="34" charset="0"/>
                <a:ea typeface="MS PGothic" pitchFamily="34" charset="-128"/>
                <a:cs typeface="Arial" pitchFamily="34" charset="0"/>
              </a:rPr>
              <a:t>والطعام</a:t>
            </a:r>
            <a:r>
              <a:rPr lang="en-US" sz="2100" dirty="0">
                <a:latin typeface="Arial" pitchFamily="34" charset="0"/>
                <a:ea typeface="MS PGothic" pitchFamily="34" charset="-128"/>
                <a:cs typeface="Arial" pitchFamily="34" charset="0"/>
              </a:rPr>
              <a:t> </a:t>
            </a:r>
            <a:r>
              <a:rPr lang="en-US" sz="2100" dirty="0" err="1">
                <a:latin typeface="Arial" pitchFamily="34" charset="0"/>
                <a:ea typeface="MS PGothic" pitchFamily="34" charset="-128"/>
                <a:cs typeface="Arial" pitchFamily="34" charset="0"/>
              </a:rPr>
              <a:t>ووقت</a:t>
            </a:r>
            <a:r>
              <a:rPr lang="x-none" sz="2100" dirty="0">
                <a:latin typeface="Arial" pitchFamily="34" charset="0"/>
                <a:ea typeface="MS PGothic" pitchFamily="34" charset="-128"/>
                <a:cs typeface="Arial" pitchFamily="34" charset="0"/>
              </a:rPr>
              <a:t> </a:t>
            </a:r>
            <a:r>
              <a:rPr lang="x-none" sz="2100" dirty="0" smtClean="0">
                <a:latin typeface="Arial" pitchFamily="34" charset="0"/>
                <a:ea typeface="MS PGothic" pitchFamily="34" charset="-128"/>
                <a:cs typeface="Arial" pitchFamily="34" charset="0"/>
              </a:rPr>
              <a:t>النوم</a:t>
            </a:r>
            <a:r>
              <a:rPr lang="ar-AE" sz="2100" dirty="0" smtClean="0">
                <a:latin typeface="Arial" pitchFamily="34" charset="0"/>
                <a:ea typeface="MS PGothic" pitchFamily="34" charset="-128"/>
                <a:cs typeface="Arial" pitchFamily="34" charset="0"/>
              </a:rPr>
              <a:t>)</a:t>
            </a:r>
            <a:endParaRPr lang="en-US" sz="2100" dirty="0">
              <a:latin typeface="Arial" pitchFamily="34" charset="0"/>
              <a:ea typeface="MS PGothic" pitchFamily="34" charset="-128"/>
              <a:cs typeface="Arial" pitchFamily="34" charset="0"/>
            </a:endParaRPr>
          </a:p>
          <a:p>
            <a:pPr marL="365125" indent="-255588" algn="just" rtl="1">
              <a:spcBef>
                <a:spcPts val="400"/>
              </a:spcBef>
              <a:buClr>
                <a:schemeClr val="accent1"/>
              </a:buClr>
              <a:buSzPct val="68000"/>
              <a:buFont typeface="Wingdings 3" pitchFamily="18" charset="2"/>
              <a:buChar char=""/>
            </a:pPr>
            <a:r>
              <a:rPr lang="ar-LB" sz="2100" dirty="0" smtClean="0">
                <a:latin typeface="Arial" pitchFamily="34" charset="0"/>
                <a:ea typeface="MS PGothic" pitchFamily="34" charset="-128"/>
                <a:cs typeface="Arial" pitchFamily="34" charset="0"/>
              </a:rPr>
              <a:t>نشرك الأطفال في اتخاذ القرارات كما نجده ملائما (نترك لهم اتخاذ القرارات البسيطة)</a:t>
            </a:r>
            <a:endParaRPr lang="en-US" sz="2100" dirty="0" smtClean="0">
              <a:latin typeface="Arial" pitchFamily="34" charset="0"/>
              <a:ea typeface="MS PGothic" pitchFamily="34" charset="-128"/>
              <a:cs typeface="Arial" pitchFamily="34" charset="0"/>
            </a:endParaRPr>
          </a:p>
          <a:p>
            <a:pPr marL="365125" indent="-255588" algn="just" rtl="1">
              <a:spcBef>
                <a:spcPts val="400"/>
              </a:spcBef>
              <a:buClr>
                <a:schemeClr val="accent1"/>
              </a:buClr>
              <a:buSzPct val="68000"/>
              <a:buFont typeface="Wingdings 3" pitchFamily="18" charset="2"/>
              <a:buChar char=""/>
            </a:pPr>
            <a:r>
              <a:rPr lang="ar-LB" sz="2100" dirty="0" smtClean="0">
                <a:ea typeface="MS PGothic" pitchFamily="34" charset="-128"/>
                <a:cs typeface="Arial" pitchFamily="34" charset="0"/>
              </a:rPr>
              <a:t>لا تتحدث عن تفاصيل الأحداث المرعبة أمام أو مع الأطفال</a:t>
            </a:r>
            <a:endParaRPr lang="en-US" sz="2100" dirty="0" smtClean="0">
              <a:ea typeface="MS PGothic" pitchFamily="34" charset="-128"/>
              <a:cs typeface="Arial" pitchFamily="34" charset="0"/>
            </a:endParaRPr>
          </a:p>
          <a:p>
            <a:pPr marL="365125" indent="-255588" algn="just" rtl="1">
              <a:spcBef>
                <a:spcPts val="400"/>
              </a:spcBef>
              <a:buClr>
                <a:schemeClr val="accent1"/>
              </a:buClr>
              <a:buSzPct val="68000"/>
              <a:buFont typeface="Wingdings 3" pitchFamily="18" charset="2"/>
              <a:buChar char=""/>
            </a:pPr>
            <a:r>
              <a:rPr lang="x-none" sz="2100" dirty="0" smtClean="0">
                <a:ea typeface="MS PGothic" pitchFamily="34" charset="-128"/>
                <a:cs typeface="Arial" pitchFamily="34" charset="0"/>
              </a:rPr>
              <a:t>قم ب</a:t>
            </a:r>
            <a:r>
              <a:rPr lang="en-US" sz="2100" dirty="0" err="1" smtClean="0">
                <a:ea typeface="MS PGothic" pitchFamily="34" charset="-128"/>
                <a:cs typeface="Arial" pitchFamily="34" charset="0"/>
              </a:rPr>
              <a:t>إعطاء</a:t>
            </a:r>
            <a:r>
              <a:rPr lang="en-US" sz="2100" dirty="0" smtClean="0">
                <a:ea typeface="MS PGothic" pitchFamily="34" charset="-128"/>
                <a:cs typeface="Arial" pitchFamily="34" charset="0"/>
              </a:rPr>
              <a:t> </a:t>
            </a:r>
            <a:r>
              <a:rPr lang="en-US" sz="2100" dirty="0" err="1" smtClean="0">
                <a:ea typeface="MS PGothic" pitchFamily="34" charset="-128"/>
                <a:cs typeface="Arial" pitchFamily="34" charset="0"/>
              </a:rPr>
              <a:t>إجابات</a:t>
            </a:r>
            <a:r>
              <a:rPr lang="en-US" sz="2100" dirty="0" smtClean="0">
                <a:ea typeface="MS PGothic" pitchFamily="34" charset="-128"/>
                <a:cs typeface="Arial" pitchFamily="34" charset="0"/>
              </a:rPr>
              <a:t> </a:t>
            </a:r>
            <a:r>
              <a:rPr lang="en-US" sz="2100" dirty="0" err="1" smtClean="0">
                <a:ea typeface="MS PGothic" pitchFamily="34" charset="-128"/>
                <a:cs typeface="Arial" pitchFamily="34" charset="0"/>
              </a:rPr>
              <a:t>بسيطة</a:t>
            </a:r>
            <a:r>
              <a:rPr lang="en-US" sz="2100" dirty="0" smtClean="0">
                <a:ea typeface="MS PGothic" pitchFamily="34" charset="-128"/>
                <a:cs typeface="Arial" pitchFamily="34" charset="0"/>
              </a:rPr>
              <a:t> </a:t>
            </a:r>
            <a:r>
              <a:rPr lang="en-US" sz="2100" dirty="0" err="1" smtClean="0">
                <a:ea typeface="MS PGothic" pitchFamily="34" charset="-128"/>
                <a:cs typeface="Arial" pitchFamily="34" charset="0"/>
              </a:rPr>
              <a:t>ومعلومات</a:t>
            </a:r>
            <a:r>
              <a:rPr lang="en-US" sz="2100" dirty="0" smtClean="0">
                <a:ea typeface="MS PGothic" pitchFamily="34" charset="-128"/>
                <a:cs typeface="Arial" pitchFamily="34" charset="0"/>
              </a:rPr>
              <a:t> </a:t>
            </a:r>
            <a:r>
              <a:rPr lang="ar-LB" sz="2100" dirty="0" smtClean="0">
                <a:ea typeface="MS PGothic" pitchFamily="34" charset="-128"/>
                <a:cs typeface="Arial" pitchFamily="34" charset="0"/>
              </a:rPr>
              <a:t>دقيق</a:t>
            </a:r>
            <a:r>
              <a:rPr lang="en-US" sz="2100" dirty="0" err="1" smtClean="0">
                <a:ea typeface="MS PGothic" pitchFamily="34" charset="-128"/>
                <a:cs typeface="Arial" pitchFamily="34" charset="0"/>
              </a:rPr>
              <a:t>ة</a:t>
            </a:r>
            <a:r>
              <a:rPr lang="en-US" sz="2100" dirty="0" smtClean="0">
                <a:ea typeface="MS PGothic" pitchFamily="34" charset="-128"/>
                <a:cs typeface="Arial" pitchFamily="34" charset="0"/>
              </a:rPr>
              <a:t> </a:t>
            </a:r>
            <a:r>
              <a:rPr lang="en-US" sz="2100" dirty="0" err="1" smtClean="0">
                <a:ea typeface="MS PGothic" pitchFamily="34" charset="-128"/>
                <a:cs typeface="Arial" pitchFamily="34" charset="0"/>
              </a:rPr>
              <a:t>حول</a:t>
            </a:r>
            <a:r>
              <a:rPr lang="en-US" sz="2100" dirty="0" smtClean="0">
                <a:ea typeface="MS PGothic" pitchFamily="34" charset="-128"/>
                <a:cs typeface="Arial" pitchFamily="34" charset="0"/>
              </a:rPr>
              <a:t> </a:t>
            </a:r>
            <a:r>
              <a:rPr lang="en-US" sz="2100" dirty="0" err="1" smtClean="0">
                <a:ea typeface="MS PGothic" pitchFamily="34" charset="-128"/>
                <a:cs typeface="Arial" pitchFamily="34" charset="0"/>
              </a:rPr>
              <a:t>ما</a:t>
            </a:r>
            <a:r>
              <a:rPr lang="en-US" sz="2100" dirty="0" smtClean="0">
                <a:ea typeface="MS PGothic" pitchFamily="34" charset="-128"/>
                <a:cs typeface="Arial" pitchFamily="34" charset="0"/>
              </a:rPr>
              <a:t> </a:t>
            </a:r>
            <a:r>
              <a:rPr lang="en-US" sz="2100" dirty="0" err="1" smtClean="0">
                <a:ea typeface="MS PGothic" pitchFamily="34" charset="-128"/>
                <a:cs typeface="Arial" pitchFamily="34" charset="0"/>
              </a:rPr>
              <a:t>حدث</a:t>
            </a:r>
            <a:r>
              <a:rPr lang="en-US" sz="2100" dirty="0" smtClean="0">
                <a:ea typeface="MS PGothic" pitchFamily="34" charset="-128"/>
                <a:cs typeface="Arial" pitchFamily="34" charset="0"/>
              </a:rPr>
              <a:t> </a:t>
            </a:r>
            <a:r>
              <a:rPr lang="en-US" sz="2100" dirty="0" err="1" smtClean="0">
                <a:ea typeface="MS PGothic" pitchFamily="34" charset="-128"/>
                <a:cs typeface="Arial" pitchFamily="34" charset="0"/>
              </a:rPr>
              <a:t>دون</a:t>
            </a:r>
            <a:r>
              <a:rPr lang="en-US" sz="2100" dirty="0" smtClean="0">
                <a:ea typeface="MS PGothic" pitchFamily="34" charset="-128"/>
                <a:cs typeface="Arial" pitchFamily="34" charset="0"/>
              </a:rPr>
              <a:t> </a:t>
            </a:r>
            <a:r>
              <a:rPr lang="en-US" sz="2100" dirty="0" err="1" smtClean="0">
                <a:ea typeface="MS PGothic" pitchFamily="34" charset="-128"/>
                <a:cs typeface="Arial" pitchFamily="34" charset="0"/>
              </a:rPr>
              <a:t>تفاصيل</a:t>
            </a:r>
            <a:r>
              <a:rPr lang="en-US" sz="2100" dirty="0" smtClean="0">
                <a:ea typeface="MS PGothic" pitchFamily="34" charset="-128"/>
                <a:cs typeface="Arial" pitchFamily="34" charset="0"/>
              </a:rPr>
              <a:t> </a:t>
            </a:r>
            <a:r>
              <a:rPr lang="en-US" sz="2100" dirty="0" err="1" smtClean="0">
                <a:ea typeface="MS PGothic" pitchFamily="34" charset="-128"/>
                <a:cs typeface="Arial" pitchFamily="34" charset="0"/>
              </a:rPr>
              <a:t>مخيفة</a:t>
            </a:r>
            <a:endParaRPr lang="en-US" sz="2100" dirty="0" smtClean="0">
              <a:ea typeface="MS PGothic" pitchFamily="34" charset="-128"/>
              <a:cs typeface="Arial" pitchFamily="34" charset="0"/>
            </a:endParaRPr>
          </a:p>
          <a:p>
            <a:pPr marL="365125" indent="-255588" algn="just" rtl="1">
              <a:spcBef>
                <a:spcPts val="400"/>
              </a:spcBef>
              <a:buClr>
                <a:schemeClr val="accent1"/>
              </a:buClr>
              <a:buSzPct val="68000"/>
              <a:buFont typeface="Wingdings 3" pitchFamily="18" charset="2"/>
              <a:buChar char=""/>
            </a:pPr>
            <a:endParaRPr lang="en-US" sz="2000"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39230881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81000" y="1143000"/>
            <a:ext cx="4343400" cy="4724400"/>
          </a:xfrm>
        </p:spPr>
        <p:txBody>
          <a:bodyPr>
            <a:normAutofit fontScale="85000" lnSpcReduction="20000"/>
          </a:bodyPr>
          <a:lstStyle/>
          <a:p>
            <a:pPr algn="l" rtl="0" eaLnBrk="1" hangingPunct="1">
              <a:buNone/>
            </a:pPr>
            <a:endParaRPr lang="en-US" altLang="ja-JP" sz="2000" dirty="0" smtClean="0"/>
          </a:p>
          <a:p>
            <a:pPr algn="l" rtl="0" eaLnBrk="1" hangingPunct="1"/>
            <a:r>
              <a:rPr lang="en-US" altLang="ja-JP" sz="2000" u="sng" dirty="0" smtClean="0"/>
              <a:t>Be patient </a:t>
            </a:r>
            <a:r>
              <a:rPr lang="en-US" altLang="ja-JP" sz="2000" dirty="0" smtClean="0"/>
              <a:t>with children who start demonstrating behaviors they did when they were younger (e.g. sucking thumb or wetting the bed). This is common. </a:t>
            </a:r>
          </a:p>
          <a:p>
            <a:r>
              <a:rPr lang="en-US" altLang="ja-JP" sz="2000" dirty="0" smtClean="0"/>
              <a:t>DO NOT respond in </a:t>
            </a:r>
            <a:r>
              <a:rPr lang="en-US" altLang="ja-JP" sz="2000" u="sng" dirty="0" smtClean="0"/>
              <a:t>harmful ways </a:t>
            </a:r>
            <a:r>
              <a:rPr lang="en-US" altLang="ja-JP" sz="2000" dirty="0" smtClean="0"/>
              <a:t>to children’s’ stress reactions (e.g. beating, abandonment, belittling, mocking).</a:t>
            </a:r>
          </a:p>
          <a:p>
            <a:pPr algn="l" rtl="0" eaLnBrk="1" hangingPunct="1"/>
            <a:r>
              <a:rPr lang="en-US" altLang="ja-JP" sz="2000" dirty="0" smtClean="0"/>
              <a:t>Allow children to stay close if they feel fearful or clingy </a:t>
            </a:r>
          </a:p>
          <a:p>
            <a:pPr algn="l" rtl="0" eaLnBrk="1" hangingPunct="1"/>
            <a:r>
              <a:rPr lang="en-US" altLang="ja-JP" sz="2000" dirty="0" smtClean="0"/>
              <a:t>Provide a chance to play and relax if possible </a:t>
            </a:r>
          </a:p>
          <a:p>
            <a:r>
              <a:rPr lang="en-US" altLang="ja-JP" sz="2000" dirty="0" smtClean="0"/>
              <a:t>Facilitate </a:t>
            </a:r>
            <a:r>
              <a:rPr lang="en-US" altLang="ja-JP" sz="2000" u="sng" dirty="0" smtClean="0"/>
              <a:t>play and social support </a:t>
            </a:r>
            <a:r>
              <a:rPr lang="en-US" altLang="ja-JP" sz="2000" dirty="0" smtClean="0"/>
              <a:t>(e.g. consider known games, songs and dances, make home-made toys, facilitate gathering of children and caregivers in safe spaces)</a:t>
            </a:r>
          </a:p>
        </p:txBody>
      </p:sp>
      <p:sp>
        <p:nvSpPr>
          <p:cNvPr id="49161" name="Content Placeholder 2"/>
          <p:cNvSpPr>
            <a:spLocks/>
          </p:cNvSpPr>
          <p:nvPr/>
        </p:nvSpPr>
        <p:spPr bwMode="auto">
          <a:xfrm>
            <a:off x="4724400" y="914399"/>
            <a:ext cx="4191000" cy="5437386"/>
          </a:xfrm>
          <a:prstGeom prst="rect">
            <a:avLst/>
          </a:prstGeom>
          <a:noFill/>
          <a:ln w="9525">
            <a:noFill/>
            <a:miter lim="800000"/>
            <a:headEnd/>
            <a:tailEnd/>
          </a:ln>
        </p:spPr>
        <p:txBody>
          <a:bodyPr>
            <a:spAutoFit/>
          </a:bodyPr>
          <a:lstStyle/>
          <a:p>
            <a:pPr marL="365125" indent="-255588" algn="r" rtl="1">
              <a:spcBef>
                <a:spcPts val="400"/>
              </a:spcBef>
              <a:buClr>
                <a:schemeClr val="accent1"/>
              </a:buClr>
              <a:buSzPct val="68000"/>
            </a:pPr>
            <a:endParaRPr lang="x-none" sz="1800" dirty="0">
              <a:latin typeface="+mj-lt"/>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r>
              <a:rPr lang="en-US" sz="1800" dirty="0" err="1">
                <a:latin typeface="+mj-lt"/>
                <a:ea typeface="MS PGothic" pitchFamily="34" charset="-128"/>
                <a:cs typeface="Arial" pitchFamily="34" charset="0"/>
              </a:rPr>
              <a:t>كن</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صبورا</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مع</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الأطفال</a:t>
            </a:r>
            <a:r>
              <a:rPr lang="en-US" sz="1800" dirty="0">
                <a:latin typeface="+mj-lt"/>
                <a:ea typeface="MS PGothic" pitchFamily="34" charset="-128"/>
                <a:cs typeface="Arial" pitchFamily="34" charset="0"/>
              </a:rPr>
              <a:t> الذين </a:t>
            </a:r>
            <a:r>
              <a:rPr lang="en-US" sz="1800" dirty="0" err="1">
                <a:latin typeface="+mj-lt"/>
                <a:ea typeface="MS PGothic" pitchFamily="34" charset="-128"/>
                <a:cs typeface="Arial" pitchFamily="34" charset="0"/>
              </a:rPr>
              <a:t>يبدأون</a:t>
            </a:r>
            <a:r>
              <a:rPr lang="en-US" sz="1800" dirty="0">
                <a:latin typeface="+mj-lt"/>
                <a:ea typeface="MS PGothic" pitchFamily="34" charset="-128"/>
                <a:cs typeface="Arial" pitchFamily="34" charset="0"/>
              </a:rPr>
              <a:t> </a:t>
            </a:r>
            <a:r>
              <a:rPr lang="x-none" sz="1800" dirty="0">
                <a:latin typeface="+mj-lt"/>
                <a:ea typeface="MS PGothic" pitchFamily="34" charset="-128"/>
                <a:cs typeface="Arial" pitchFamily="34" charset="0"/>
              </a:rPr>
              <a:t>بإ</a:t>
            </a:r>
            <a:r>
              <a:rPr lang="en-US" sz="1800" dirty="0" err="1">
                <a:latin typeface="+mj-lt"/>
                <a:ea typeface="MS PGothic" pitchFamily="34" charset="-128"/>
                <a:cs typeface="Arial" pitchFamily="34" charset="0"/>
              </a:rPr>
              <a:t>ظه</a:t>
            </a:r>
            <a:r>
              <a:rPr lang="x-none" sz="1800">
                <a:latin typeface="+mj-lt"/>
                <a:ea typeface="MS PGothic" pitchFamily="34" charset="-128"/>
                <a:cs typeface="Arial" pitchFamily="34" charset="0"/>
              </a:rPr>
              <a:t>ا</a:t>
            </a:r>
            <a:r>
              <a:rPr lang="en-US" sz="1800" dirty="0" err="1" smtClean="0">
                <a:latin typeface="+mj-lt"/>
                <a:ea typeface="MS PGothic" pitchFamily="34" charset="-128"/>
                <a:cs typeface="Arial" pitchFamily="34" charset="0"/>
              </a:rPr>
              <a:t>رالسلوكات</a:t>
            </a:r>
            <a:r>
              <a:rPr lang="en-US" sz="1800" dirty="0" smtClean="0">
                <a:latin typeface="+mj-lt"/>
                <a:ea typeface="MS PGothic" pitchFamily="34" charset="-128"/>
                <a:cs typeface="Arial" pitchFamily="34" charset="0"/>
              </a:rPr>
              <a:t> </a:t>
            </a:r>
            <a:r>
              <a:rPr lang="x-none" sz="1800" dirty="0">
                <a:latin typeface="+mj-lt"/>
                <a:ea typeface="MS PGothic" pitchFamily="34" charset="-128"/>
                <a:cs typeface="Arial" pitchFamily="34" charset="0"/>
              </a:rPr>
              <a:t>التي كانو</a:t>
            </a:r>
            <a:r>
              <a:rPr lang="ar-AE" sz="1800" dirty="0">
                <a:latin typeface="+mj-lt"/>
                <a:ea typeface="MS PGothic" pitchFamily="34" charset="-128"/>
                <a:cs typeface="Arial" pitchFamily="34" charset="0"/>
              </a:rPr>
              <a:t>ا</a:t>
            </a:r>
            <a:r>
              <a:rPr lang="x-none" sz="1800" dirty="0">
                <a:latin typeface="+mj-lt"/>
                <a:ea typeface="MS PGothic" pitchFamily="34" charset="-128"/>
                <a:cs typeface="Arial" pitchFamily="34" charset="0"/>
              </a:rPr>
              <a:t> ي</a:t>
            </a:r>
            <a:r>
              <a:rPr lang="en-US" sz="1800" dirty="0" err="1">
                <a:latin typeface="+mj-lt"/>
                <a:ea typeface="MS PGothic" pitchFamily="34" charset="-128"/>
                <a:cs typeface="Arial" pitchFamily="34" charset="0"/>
              </a:rPr>
              <a:t>فعلو</a:t>
            </a:r>
            <a:r>
              <a:rPr lang="x-none" sz="1800" dirty="0">
                <a:latin typeface="+mj-lt"/>
                <a:ea typeface="MS PGothic" pitchFamily="34" charset="-128"/>
                <a:cs typeface="Arial" pitchFamily="34" charset="0"/>
              </a:rPr>
              <a:t>نها</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عندما</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كانوا</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أصغر</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سنا،</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مثل</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مص</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الإبهام</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أو</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التبول</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في</a:t>
            </a:r>
            <a:r>
              <a:rPr lang="en-US" sz="1800" dirty="0">
                <a:latin typeface="+mj-lt"/>
                <a:ea typeface="MS PGothic" pitchFamily="34" charset="-128"/>
                <a:cs typeface="Arial" pitchFamily="34" charset="0"/>
              </a:rPr>
              <a:t> </a:t>
            </a:r>
            <a:r>
              <a:rPr lang="en-US" sz="1800" dirty="0" err="1" smtClean="0">
                <a:latin typeface="+mj-lt"/>
                <a:ea typeface="MS PGothic" pitchFamily="34" charset="-128"/>
                <a:cs typeface="Arial" pitchFamily="34" charset="0"/>
              </a:rPr>
              <a:t>الفراش</a:t>
            </a:r>
            <a:endParaRPr lang="en-US" sz="1800" dirty="0" smtClean="0">
              <a:latin typeface="+mj-lt"/>
              <a:ea typeface="MS PGothic" pitchFamily="34" charset="-128"/>
              <a:cs typeface="Arial" pitchFamily="34" charset="0"/>
            </a:endParaRPr>
          </a:p>
          <a:p>
            <a:pPr marL="109537" algn="r" rtl="1">
              <a:spcBef>
                <a:spcPts val="400"/>
              </a:spcBef>
              <a:buClr>
                <a:schemeClr val="accent1"/>
              </a:buClr>
              <a:buSzPct val="68000"/>
            </a:pPr>
            <a:r>
              <a:rPr lang="en-US" sz="1800" dirty="0" err="1" smtClean="0">
                <a:latin typeface="+mj-lt"/>
                <a:ea typeface="MS PGothic" pitchFamily="34" charset="-128"/>
                <a:cs typeface="Arial" pitchFamily="34" charset="0"/>
              </a:rPr>
              <a:t>هذا</a:t>
            </a:r>
            <a:r>
              <a:rPr lang="en-US" sz="1800" dirty="0" smtClean="0">
                <a:latin typeface="+mj-lt"/>
                <a:ea typeface="MS PGothic" pitchFamily="34" charset="-128"/>
                <a:cs typeface="Arial" pitchFamily="34" charset="0"/>
              </a:rPr>
              <a:t> </a:t>
            </a:r>
            <a:r>
              <a:rPr lang="en-US" sz="1800" dirty="0" err="1">
                <a:latin typeface="+mj-lt"/>
                <a:ea typeface="MS PGothic" pitchFamily="34" charset="-128"/>
                <a:cs typeface="Arial" pitchFamily="34" charset="0"/>
              </a:rPr>
              <a:t>أمر</a:t>
            </a:r>
            <a:r>
              <a:rPr lang="en-US" sz="1800" dirty="0">
                <a:latin typeface="+mj-lt"/>
                <a:ea typeface="MS PGothic" pitchFamily="34" charset="-128"/>
                <a:cs typeface="Arial" pitchFamily="34" charset="0"/>
              </a:rPr>
              <a:t> </a:t>
            </a:r>
            <a:r>
              <a:rPr lang="en-US" sz="1800" dirty="0" err="1">
                <a:latin typeface="+mj-lt"/>
                <a:ea typeface="MS PGothic" pitchFamily="34" charset="-128"/>
                <a:cs typeface="Arial" pitchFamily="34" charset="0"/>
              </a:rPr>
              <a:t>شائع</a:t>
            </a:r>
            <a:r>
              <a:rPr lang="en-US" sz="1800" dirty="0" smtClean="0">
                <a:latin typeface="+mj-lt"/>
                <a:ea typeface="MS PGothic" pitchFamily="34" charset="-128"/>
                <a:cs typeface="Arial" pitchFamily="34" charset="0"/>
              </a:rPr>
              <a:t>.</a:t>
            </a:r>
          </a:p>
          <a:p>
            <a:pPr marL="365125" indent="-255588" algn="r" rtl="1">
              <a:spcBef>
                <a:spcPts val="400"/>
              </a:spcBef>
              <a:buClr>
                <a:schemeClr val="accent1"/>
              </a:buClr>
              <a:buSzPct val="68000"/>
              <a:buFont typeface="Wingdings 3" pitchFamily="18" charset="2"/>
              <a:buChar char=""/>
            </a:pPr>
            <a:r>
              <a:rPr lang="en-US" sz="1800" dirty="0" err="1" smtClean="0">
                <a:ea typeface="MS PGothic" pitchFamily="34" charset="-128"/>
                <a:cs typeface="Arial" pitchFamily="34" charset="0"/>
              </a:rPr>
              <a:t>لا</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تستجب</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بطرق</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ضارة</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إلى</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ردود</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فعل</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الأطفال</a:t>
            </a:r>
            <a:r>
              <a:rPr lang="x-none" sz="1800" dirty="0" smtClean="0">
                <a:ea typeface="MS PGothic" pitchFamily="34" charset="-128"/>
                <a:cs typeface="Arial" pitchFamily="34" charset="0"/>
              </a:rPr>
              <a:t> للتوتر </a:t>
            </a:r>
            <a:r>
              <a:rPr lang="ar-AE" sz="1800" dirty="0" smtClean="0">
                <a:ea typeface="MS PGothic" pitchFamily="34" charset="-128"/>
                <a:cs typeface="Arial" pitchFamily="34" charset="0"/>
              </a:rPr>
              <a:t>(</a:t>
            </a:r>
            <a:r>
              <a:rPr lang="en-US" sz="1800" dirty="0" err="1" smtClean="0">
                <a:ea typeface="MS PGothic" pitchFamily="34" charset="-128"/>
                <a:cs typeface="Arial" pitchFamily="34" charset="0"/>
              </a:rPr>
              <a:t>مثل</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الضرب</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والهجر</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والتقليل</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من</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شأنهم،</a:t>
            </a:r>
            <a:r>
              <a:rPr lang="en-US" sz="1800" dirty="0" smtClean="0">
                <a:ea typeface="MS PGothic" pitchFamily="34" charset="-128"/>
                <a:cs typeface="Arial" pitchFamily="34" charset="0"/>
              </a:rPr>
              <a:t> </a:t>
            </a:r>
            <a:r>
              <a:rPr lang="x-none" sz="1800" dirty="0" smtClean="0">
                <a:ea typeface="MS PGothic" pitchFamily="34" charset="-128"/>
                <a:cs typeface="Arial" pitchFamily="34" charset="0"/>
              </a:rPr>
              <a:t>ال</a:t>
            </a:r>
            <a:r>
              <a:rPr lang="en-US" sz="1800" dirty="0" err="1" smtClean="0">
                <a:ea typeface="MS PGothic" pitchFamily="34" charset="-128"/>
                <a:cs typeface="Arial" pitchFamily="34" charset="0"/>
              </a:rPr>
              <a:t>سخر</a:t>
            </a:r>
            <a:r>
              <a:rPr lang="x-none" sz="1800" dirty="0" smtClean="0">
                <a:ea typeface="MS PGothic" pitchFamily="34" charset="-128"/>
                <a:cs typeface="Arial" pitchFamily="34" charset="0"/>
              </a:rPr>
              <a:t>يه</a:t>
            </a:r>
            <a:r>
              <a:rPr lang="ar-AE" sz="1800" dirty="0" smtClean="0">
                <a:ea typeface="MS PGothic" pitchFamily="34" charset="-128"/>
                <a:cs typeface="Arial" pitchFamily="34" charset="0"/>
              </a:rPr>
              <a:t>)</a:t>
            </a:r>
            <a:r>
              <a:rPr lang="en-US" sz="1800" dirty="0" smtClean="0">
                <a:ea typeface="MS PGothic" pitchFamily="34" charset="-128"/>
                <a:cs typeface="Arial" pitchFamily="34" charset="0"/>
              </a:rPr>
              <a:t>.</a:t>
            </a:r>
          </a:p>
          <a:p>
            <a:pPr marL="365125" indent="-255588" algn="r" rtl="1">
              <a:spcBef>
                <a:spcPts val="400"/>
              </a:spcBef>
              <a:buClr>
                <a:schemeClr val="accent1"/>
              </a:buClr>
              <a:buSzPct val="68000"/>
              <a:buFont typeface="Wingdings 3" pitchFamily="18" charset="2"/>
              <a:buChar char=""/>
            </a:pPr>
            <a:r>
              <a:rPr lang="en-US" sz="1800" dirty="0" err="1" smtClean="0">
                <a:ea typeface="MS PGothic" pitchFamily="34" charset="-128"/>
                <a:cs typeface="Arial" pitchFamily="34" charset="0"/>
              </a:rPr>
              <a:t>السماح</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لهم</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بالبقاء</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بالقرب</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منك</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إذا</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كانوا</a:t>
            </a:r>
            <a:r>
              <a:rPr lang="en-US" sz="1800" dirty="0" smtClean="0">
                <a:ea typeface="MS PGothic" pitchFamily="34" charset="-128"/>
                <a:cs typeface="Arial" pitchFamily="34" charset="0"/>
              </a:rPr>
              <a:t> </a:t>
            </a:r>
            <a:r>
              <a:rPr lang="ar-AE" sz="1800" dirty="0" smtClean="0">
                <a:ea typeface="MS PGothic" pitchFamily="34" charset="-128"/>
                <a:cs typeface="Arial" pitchFamily="34" charset="0"/>
              </a:rPr>
              <a:t>خائف</a:t>
            </a:r>
            <a:r>
              <a:rPr lang="ar-LB" sz="1800" dirty="0" smtClean="0">
                <a:ea typeface="MS PGothic" pitchFamily="34" charset="-128"/>
                <a:cs typeface="Arial" pitchFamily="34" charset="0"/>
              </a:rPr>
              <a:t>ي</a:t>
            </a:r>
            <a:r>
              <a:rPr lang="ar-AE" sz="1800" dirty="0" smtClean="0">
                <a:ea typeface="MS PGothic" pitchFamily="34" charset="-128"/>
                <a:cs typeface="Arial" pitchFamily="34" charset="0"/>
              </a:rPr>
              <a:t>ن</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أو</a:t>
            </a:r>
            <a:r>
              <a:rPr lang="en-US" sz="1800" dirty="0" smtClean="0">
                <a:ea typeface="MS PGothic" pitchFamily="34" charset="-128"/>
                <a:cs typeface="Arial" pitchFamily="34" charset="0"/>
              </a:rPr>
              <a:t> </a:t>
            </a:r>
            <a:r>
              <a:rPr lang="x-none" sz="1800" smtClean="0">
                <a:ea typeface="MS PGothic" pitchFamily="34" charset="-128"/>
                <a:cs typeface="Arial" pitchFamily="34" charset="0"/>
              </a:rPr>
              <a:t>متعلقين بك</a:t>
            </a:r>
            <a:endParaRPr lang="x-none" sz="1800" dirty="0" smtClean="0">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r>
              <a:rPr lang="en-US" sz="1800" dirty="0" err="1" smtClean="0">
                <a:ea typeface="MS PGothic" pitchFamily="34" charset="-128"/>
                <a:cs typeface="Arial" pitchFamily="34" charset="0"/>
              </a:rPr>
              <a:t>توفير</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فرصة</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للعب</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والاسترخاء</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إذا</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كان</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ذلك</a:t>
            </a:r>
            <a:r>
              <a:rPr lang="en-US" sz="1800" dirty="0" smtClean="0">
                <a:ea typeface="MS PGothic" pitchFamily="34" charset="-128"/>
                <a:cs typeface="Arial" pitchFamily="34" charset="0"/>
              </a:rPr>
              <a:t> </a:t>
            </a:r>
            <a:r>
              <a:rPr lang="en-US" sz="1800" dirty="0" err="1" smtClean="0">
                <a:ea typeface="MS PGothic" pitchFamily="34" charset="-128"/>
                <a:cs typeface="Arial" pitchFamily="34" charset="0"/>
              </a:rPr>
              <a:t>ممكنا</a:t>
            </a:r>
            <a:r>
              <a:rPr lang="en-US" sz="1800" dirty="0" smtClean="0">
                <a:ea typeface="MS PGothic" pitchFamily="34" charset="-128"/>
                <a:cs typeface="Arial" pitchFamily="34" charset="0"/>
              </a:rPr>
              <a:t>.</a:t>
            </a:r>
          </a:p>
          <a:p>
            <a:pPr marL="365125" indent="-255588" algn="r" rtl="1">
              <a:spcBef>
                <a:spcPts val="400"/>
              </a:spcBef>
              <a:buClr>
                <a:schemeClr val="accent1"/>
              </a:buClr>
              <a:buSzPct val="68000"/>
              <a:buFont typeface="Wingdings 3" pitchFamily="18" charset="2"/>
              <a:buChar char=""/>
            </a:pPr>
            <a:r>
              <a:rPr lang="ar-LB" sz="1800" dirty="0" smtClean="0">
                <a:ea typeface="MS PGothic" pitchFamily="34" charset="-128"/>
                <a:cs typeface="Arial" pitchFamily="34" charset="0"/>
              </a:rPr>
              <a:t>تيسير اللعب والدعم الاجتماعي (انظر في الألعاب المعروفة، الأغاني والرقص، ابتكار الدمى في المنزل، تيسير تجمع الأطفال ومقدمي الرعاية في مساحة آمنة)</a:t>
            </a:r>
            <a:endParaRPr lang="x-none" sz="1800" dirty="0" smtClean="0">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endParaRPr lang="en-US" sz="1800" dirty="0">
              <a:latin typeface="+mj-lt"/>
              <a:ea typeface="MS PGothic" pitchFamily="34" charset="-128"/>
              <a:cs typeface="Arial" pitchFamily="34" charset="0"/>
            </a:endParaRPr>
          </a:p>
        </p:txBody>
      </p:sp>
      <p:pic>
        <p:nvPicPr>
          <p:cNvPr id="4099" name="Picture 3" descr="C:\Users\Ardeshir\Desktop\Wellness Pamphlet\Pamphlet images\art[1].jp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533400" y="5562600"/>
            <a:ext cx="19431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itle 1"/>
          <p:cNvSpPr>
            <a:spLocks noGrp="1"/>
          </p:cNvSpPr>
          <p:nvPr>
            <p:ph type="title"/>
          </p:nvPr>
        </p:nvSpPr>
        <p:spPr>
          <a:xfrm>
            <a:off x="457200" y="304800"/>
            <a:ext cx="8229600" cy="1143000"/>
          </a:xfrm>
        </p:spPr>
        <p:txBody>
          <a:bodyPr>
            <a:noAutofit/>
          </a:bodyPr>
          <a:lstStyle/>
          <a:p>
            <a:r>
              <a:rPr lang="en-US" altLang="ja-JP" sz="2400" dirty="0" smtClean="0">
                <a:effectLst>
                  <a:outerShdw blurRad="38100" dist="38100" dir="2700000" algn="tl">
                    <a:srgbClr val="C0C0C0"/>
                  </a:outerShdw>
                </a:effectLst>
              </a:rPr>
              <a:t>Strategies for caregivers of young children</a:t>
            </a:r>
            <a:br>
              <a:rPr lang="en-US" altLang="ja-JP" sz="2400" dirty="0" smtClean="0">
                <a:effectLst>
                  <a:outerShdw blurRad="38100" dist="38100" dir="2700000" algn="tl">
                    <a:srgbClr val="C0C0C0"/>
                  </a:outerShdw>
                </a:effectLst>
              </a:rPr>
            </a:br>
            <a:r>
              <a:rPr lang="en-US" altLang="ja-JP" sz="2400" dirty="0" smtClean="0">
                <a:effectLst>
                  <a:outerShdw blurRad="38100" dist="38100" dir="2700000" algn="tl">
                    <a:srgbClr val="C0C0C0"/>
                  </a:outerShdw>
                </a:effectLst>
              </a:rPr>
              <a:t> </a:t>
            </a:r>
            <a:r>
              <a:rPr lang="ar-AE" sz="2400" b="0" dirty="0" smtClean="0">
                <a:effectLst/>
                <a:cs typeface="Arial" pitchFamily="34" charset="0"/>
              </a:rPr>
              <a:t>استراتيجيات </a:t>
            </a:r>
            <a:r>
              <a:rPr lang="x-none" sz="2400" b="0" dirty="0" smtClean="0">
                <a:effectLst/>
                <a:cs typeface="Arial" pitchFamily="34" charset="0"/>
              </a:rPr>
              <a:t>لمقدمي الرعاية</a:t>
            </a:r>
            <a:r>
              <a:rPr lang="ar-AE" sz="2400" b="0" dirty="0" smtClean="0">
                <a:effectLst/>
                <a:cs typeface="Arial" pitchFamily="34" charset="0"/>
              </a:rPr>
              <a:t> </a:t>
            </a:r>
            <a:r>
              <a:rPr lang="x-none" sz="2400" b="0" dirty="0" smtClean="0">
                <a:effectLst/>
                <a:cs typeface="Arial" pitchFamily="34" charset="0"/>
              </a:rPr>
              <a:t>للأطفال الأكبر سنا</a:t>
            </a:r>
            <a:r>
              <a:rPr lang="ja-JP" altLang="en-US" sz="2400" dirty="0" smtClean="0">
                <a:effectLst/>
              </a:rPr>
              <a:t> </a:t>
            </a:r>
            <a:r>
              <a:rPr lang="ja-JP" altLang="en-US" sz="2400" dirty="0" smtClean="0">
                <a:effectLst>
                  <a:outerShdw blurRad="38100" dist="38100" dir="2700000" algn="tl">
                    <a:srgbClr val="C0C0C0"/>
                  </a:outerShdw>
                </a:effectLst>
                <a:cs typeface="Arial" pitchFamily="34" charset="0"/>
              </a:rPr>
              <a:t/>
            </a:r>
            <a:br>
              <a:rPr lang="ja-JP" altLang="en-US" sz="2400" dirty="0" smtClean="0">
                <a:effectLst>
                  <a:outerShdw blurRad="38100" dist="38100" dir="2700000" algn="tl">
                    <a:srgbClr val="C0C0C0"/>
                  </a:outerShdw>
                </a:effectLst>
                <a:cs typeface="Arial" pitchFamily="34" charset="0"/>
              </a:rPr>
            </a:br>
            <a:endParaRPr lang="en-US" altLang="ja-JP" sz="2400" dirty="0" smtClean="0">
              <a:effectLst>
                <a:outerShdw blurRad="38100" dist="38100" dir="2700000" algn="tl">
                  <a:srgbClr val="C0C0C0"/>
                </a:outerShdw>
              </a:effectLst>
              <a:cs typeface="Arial"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25253209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304800" y="1524000"/>
            <a:ext cx="4267200" cy="4876800"/>
          </a:xfrm>
        </p:spPr>
        <p:txBody>
          <a:bodyPr>
            <a:normAutofit lnSpcReduction="10000"/>
          </a:bodyPr>
          <a:lstStyle/>
          <a:p>
            <a:pPr algn="l" rtl="0" eaLnBrk="1" hangingPunct="1"/>
            <a:r>
              <a:rPr lang="en-US" altLang="ja-JP" sz="1800" dirty="0" smtClean="0"/>
              <a:t>Give reassurance, time, attention and regular routines</a:t>
            </a:r>
          </a:p>
          <a:p>
            <a:pPr algn="l" rtl="0" eaLnBrk="1" hangingPunct="1"/>
            <a:r>
              <a:rPr lang="en-US" altLang="ja-JP" sz="1800" dirty="0" smtClean="0"/>
              <a:t>Provide facts about what happened and what is going on now</a:t>
            </a:r>
          </a:p>
          <a:p>
            <a:pPr algn="l" rtl="0" eaLnBrk="1" hangingPunct="1"/>
            <a:r>
              <a:rPr lang="en-US" altLang="ja-JP" sz="1800" dirty="0" smtClean="0"/>
              <a:t>Allow them to be sad, don’t expect them to be tough</a:t>
            </a:r>
          </a:p>
          <a:p>
            <a:pPr algn="l" rtl="0" eaLnBrk="1" hangingPunct="1"/>
            <a:r>
              <a:rPr lang="en-US" altLang="ja-JP" sz="1800" dirty="0" smtClean="0"/>
              <a:t>Listen to their thoughts and fears without being judgmental</a:t>
            </a:r>
          </a:p>
          <a:p>
            <a:pPr algn="l" rtl="0" eaLnBrk="1" hangingPunct="1"/>
            <a:r>
              <a:rPr lang="en-US" altLang="ja-JP" sz="1800" dirty="0" smtClean="0"/>
              <a:t>Set clear rules and expectations</a:t>
            </a:r>
          </a:p>
          <a:p>
            <a:pPr algn="l" rtl="0" eaLnBrk="1" hangingPunct="1"/>
            <a:r>
              <a:rPr lang="en-US" altLang="ja-JP" sz="1800" dirty="0" smtClean="0"/>
              <a:t>Encourage and allow them to be helpful</a:t>
            </a:r>
          </a:p>
          <a:p>
            <a:pPr algn="l" rtl="0" eaLnBrk="1" hangingPunct="1"/>
            <a:r>
              <a:rPr lang="en-US" altLang="ja-JP" sz="1800" dirty="0" smtClean="0"/>
              <a:t>Encourage activities: </a:t>
            </a:r>
          </a:p>
          <a:p>
            <a:pPr lvl="1">
              <a:lnSpc>
                <a:spcPct val="70000"/>
              </a:lnSpc>
              <a:defRPr/>
            </a:pPr>
            <a:r>
              <a:rPr lang="en-US" altLang="ja-JP" sz="1400" dirty="0" smtClean="0"/>
              <a:t>Recreational groups, discussions</a:t>
            </a:r>
          </a:p>
          <a:p>
            <a:pPr lvl="1">
              <a:lnSpc>
                <a:spcPct val="70000"/>
              </a:lnSpc>
              <a:defRPr/>
            </a:pPr>
            <a:r>
              <a:rPr lang="en-US" altLang="ja-JP" sz="1400" dirty="0" smtClean="0"/>
              <a:t>Purposeful activities</a:t>
            </a:r>
          </a:p>
          <a:p>
            <a:pPr lvl="1">
              <a:lnSpc>
                <a:spcPct val="70000"/>
              </a:lnSpc>
              <a:defRPr/>
            </a:pPr>
            <a:r>
              <a:rPr lang="en-US" altLang="ja-JP" sz="1400" dirty="0" smtClean="0"/>
              <a:t>Don’t force talking- be able to listen</a:t>
            </a:r>
          </a:p>
          <a:p>
            <a:pPr lvl="1">
              <a:lnSpc>
                <a:spcPct val="70000"/>
              </a:lnSpc>
              <a:defRPr/>
            </a:pPr>
            <a:r>
              <a:rPr lang="en-US" altLang="ja-JP" sz="1400" dirty="0" smtClean="0"/>
              <a:t>Continued or informal education</a:t>
            </a:r>
          </a:p>
          <a:p>
            <a:pPr lvl="1">
              <a:lnSpc>
                <a:spcPct val="70000"/>
              </a:lnSpc>
              <a:defRPr/>
            </a:pPr>
            <a:r>
              <a:rPr lang="en-US" altLang="ja-JP" sz="1400" dirty="0" smtClean="0"/>
              <a:t>Quiet space</a:t>
            </a:r>
          </a:p>
          <a:p>
            <a:pPr algn="l" rtl="0" eaLnBrk="1" hangingPunct="1"/>
            <a:endParaRPr lang="en-US" altLang="ja-JP" sz="1800" dirty="0" smtClean="0"/>
          </a:p>
          <a:p>
            <a:pPr algn="l" rtl="0" eaLnBrk="1" hangingPunct="1"/>
            <a:endParaRPr lang="en-US" altLang="ja-JP" sz="2000" dirty="0" smtClean="0"/>
          </a:p>
        </p:txBody>
      </p:sp>
      <p:pic>
        <p:nvPicPr>
          <p:cNvPr id="2" name="Title 1"/>
          <p:cNvPicPr>
            <a:picLocks noGrp="1" noChangeArrowheads="1"/>
          </p:cNvPicPr>
          <p:nvPr>
            <p:ph type="title"/>
          </p:nvPr>
        </p:nvPicPr>
        <p:blipFill>
          <a:blip r:embed="rId3" cstate="print"/>
          <a:srcRect b="64713"/>
          <a:stretch>
            <a:fillRect/>
          </a:stretch>
        </p:blipFill>
        <p:spPr bwMode="auto">
          <a:xfrm>
            <a:off x="304800" y="457200"/>
            <a:ext cx="8096250" cy="496888"/>
          </a:xfrm>
        </p:spPr>
      </p:pic>
      <p:sp>
        <p:nvSpPr>
          <p:cNvPr id="51206" name="Text Box 6"/>
          <p:cNvSpPr txBox="1">
            <a:spLocks noChangeArrowheads="1"/>
          </p:cNvSpPr>
          <p:nvPr/>
        </p:nvSpPr>
        <p:spPr bwMode="auto">
          <a:xfrm>
            <a:off x="2743200" y="914400"/>
            <a:ext cx="6858000" cy="830997"/>
          </a:xfrm>
          <a:prstGeom prst="rect">
            <a:avLst/>
          </a:prstGeom>
          <a:noFill/>
          <a:ln w="9525">
            <a:noFill/>
            <a:miter lim="800000"/>
            <a:headEnd/>
            <a:tailEnd/>
          </a:ln>
          <a:effectLst/>
        </p:spPr>
        <p:txBody>
          <a:bodyPr wrap="square">
            <a:spAutoFit/>
          </a:bodyPr>
          <a:lstStyle/>
          <a:p>
            <a:pPr rtl="0"/>
            <a:r>
              <a:rPr lang="ar-AE" dirty="0">
                <a:solidFill>
                  <a:schemeClr val="tx2"/>
                </a:solidFill>
              </a:rPr>
              <a:t>استراتيجيات تعطى </a:t>
            </a:r>
            <a:r>
              <a:rPr lang="x-none" dirty="0">
                <a:solidFill>
                  <a:schemeClr val="tx2"/>
                </a:solidFill>
              </a:rPr>
              <a:t>لمقدمي الرعاية</a:t>
            </a:r>
            <a:r>
              <a:rPr lang="ar-AE" dirty="0">
                <a:solidFill>
                  <a:schemeClr val="tx2"/>
                </a:solidFill>
              </a:rPr>
              <a:t> </a:t>
            </a:r>
            <a:r>
              <a:rPr lang="x-none" dirty="0" smtClean="0">
                <a:solidFill>
                  <a:schemeClr val="tx2"/>
                </a:solidFill>
              </a:rPr>
              <a:t>للمراهقين</a:t>
            </a:r>
            <a:r>
              <a:rPr lang="en-US" dirty="0" smtClean="0">
                <a:solidFill>
                  <a:schemeClr val="tx2"/>
                </a:solidFill>
              </a:rPr>
              <a:t>…</a:t>
            </a:r>
            <a:endParaRPr lang="en-US" dirty="0">
              <a:solidFill>
                <a:schemeClr val="tx2"/>
              </a:solidFill>
            </a:endParaRPr>
          </a:p>
          <a:p>
            <a:pPr>
              <a:spcBef>
                <a:spcPct val="50000"/>
              </a:spcBef>
            </a:pPr>
            <a:endParaRPr lang="en-US" dirty="0">
              <a:solidFill>
                <a:schemeClr val="tx2"/>
              </a:solidFill>
            </a:endParaRPr>
          </a:p>
        </p:txBody>
      </p:sp>
      <p:sp>
        <p:nvSpPr>
          <p:cNvPr id="51207" name="Content Placeholder 2"/>
          <p:cNvSpPr>
            <a:spLocks/>
          </p:cNvSpPr>
          <p:nvPr/>
        </p:nvSpPr>
        <p:spPr bwMode="auto">
          <a:xfrm>
            <a:off x="4724400" y="1371600"/>
            <a:ext cx="4419600" cy="4876800"/>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r>
              <a:rPr lang="x-none" sz="2000" dirty="0">
                <a:latin typeface="Arial" pitchFamily="34" charset="0"/>
                <a:ea typeface="MS PGothic" pitchFamily="34" charset="-128"/>
                <a:cs typeface="Arial" pitchFamily="34" charset="0"/>
              </a:rPr>
              <a:t>قم </a:t>
            </a:r>
            <a:r>
              <a:rPr lang="x-none" sz="2000" dirty="0" smtClean="0">
                <a:latin typeface="Arial" pitchFamily="34" charset="0"/>
                <a:ea typeface="MS PGothic" pitchFamily="34" charset="-128"/>
                <a:cs typeface="Arial" pitchFamily="34" charset="0"/>
              </a:rPr>
              <a:t>ب</a:t>
            </a:r>
            <a:r>
              <a:rPr lang="en-US" sz="2000" dirty="0" err="1" smtClean="0">
                <a:latin typeface="Arial" pitchFamily="34" charset="0"/>
                <a:ea typeface="MS PGothic" pitchFamily="34" charset="-128"/>
                <a:cs typeface="Arial" pitchFamily="34" charset="0"/>
              </a:rPr>
              <a:t>طمأن</a:t>
            </a:r>
            <a:r>
              <a:rPr lang="ar-LB" sz="2000" dirty="0" smtClean="0">
                <a:latin typeface="Arial" pitchFamily="34" charset="0"/>
                <a:ea typeface="MS PGothic" pitchFamily="34" charset="-128"/>
                <a:cs typeface="Arial" pitchFamily="34" charset="0"/>
              </a:rPr>
              <a:t>تهم</a:t>
            </a:r>
            <a:r>
              <a:rPr lang="en-US" sz="2000" dirty="0" smtClean="0">
                <a:latin typeface="Arial" pitchFamily="34" charset="0"/>
                <a:ea typeface="MS PGothic" pitchFamily="34" charset="-128"/>
                <a:cs typeface="Arial" pitchFamily="34" charset="0"/>
              </a:rPr>
              <a:t> و</a:t>
            </a:r>
            <a:r>
              <a:rPr lang="ar-LB" sz="2000" dirty="0" smtClean="0">
                <a:latin typeface="Arial" pitchFamily="34" charset="0"/>
                <a:ea typeface="MS PGothic" pitchFamily="34" charset="-128"/>
                <a:cs typeface="Arial" pitchFamily="34" charset="0"/>
              </a:rPr>
              <a:t>منحهم </a:t>
            </a:r>
            <a:r>
              <a:rPr lang="en-US" sz="2000" dirty="0" err="1" smtClean="0">
                <a:latin typeface="Arial" pitchFamily="34" charset="0"/>
                <a:ea typeface="MS PGothic" pitchFamily="34" charset="-128"/>
                <a:cs typeface="Arial" pitchFamily="34" charset="0"/>
              </a:rPr>
              <a:t>الوقت</a:t>
            </a:r>
            <a:r>
              <a:rPr lang="en-US" sz="2000" dirty="0" smtClean="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والاهتمام</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والروتين</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ال</a:t>
            </a:r>
            <a:r>
              <a:rPr lang="ar-AE" sz="2000" dirty="0">
                <a:latin typeface="Arial" pitchFamily="34" charset="0"/>
                <a:ea typeface="MS PGothic" pitchFamily="34" charset="-128"/>
                <a:cs typeface="Arial" pitchFamily="34" charset="0"/>
              </a:rPr>
              <a:t>معتاد.</a:t>
            </a:r>
            <a:endParaRPr lang="x-none" sz="2000" dirty="0">
              <a:latin typeface="Arial" pitchFamily="34" charset="0"/>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r>
              <a:rPr lang="en-US" sz="2000" dirty="0" err="1">
                <a:latin typeface="Arial" pitchFamily="34" charset="0"/>
                <a:ea typeface="MS PGothic" pitchFamily="34" charset="-128"/>
                <a:cs typeface="Arial" pitchFamily="34" charset="0"/>
              </a:rPr>
              <a:t>تقديم</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الحقائق</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حول</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ما</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جرى</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ويجري</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الآن</a:t>
            </a:r>
            <a:r>
              <a:rPr lang="en-US" sz="2000" dirty="0">
                <a:latin typeface="Arial" pitchFamily="34" charset="0"/>
                <a:ea typeface="MS PGothic" pitchFamily="34" charset="-128"/>
                <a:cs typeface="Arial" pitchFamily="34" charset="0"/>
              </a:rPr>
              <a:t>.</a:t>
            </a:r>
            <a:endParaRPr lang="x-none" sz="2000" dirty="0">
              <a:latin typeface="Arial" pitchFamily="34" charset="0"/>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r>
              <a:rPr lang="x-none" sz="2000" dirty="0">
                <a:latin typeface="Arial" pitchFamily="34" charset="0"/>
                <a:ea typeface="MS PGothic" pitchFamily="34" charset="-128"/>
                <a:cs typeface="Arial" pitchFamily="34" charset="0"/>
              </a:rPr>
              <a:t>ال</a:t>
            </a:r>
            <a:r>
              <a:rPr lang="en-US" sz="2000" dirty="0" err="1">
                <a:latin typeface="Arial" pitchFamily="34" charset="0"/>
                <a:ea typeface="MS PGothic" pitchFamily="34" charset="-128"/>
                <a:cs typeface="Arial" pitchFamily="34" charset="0"/>
              </a:rPr>
              <a:t>سم</a:t>
            </a:r>
            <a:r>
              <a:rPr lang="x-none" sz="2000" dirty="0">
                <a:latin typeface="Arial" pitchFamily="34" charset="0"/>
                <a:ea typeface="MS PGothic" pitchFamily="34" charset="-128"/>
                <a:cs typeface="Arial" pitchFamily="34" charset="0"/>
              </a:rPr>
              <a:t>ا</a:t>
            </a:r>
            <a:r>
              <a:rPr lang="en-US" sz="2000" dirty="0">
                <a:latin typeface="Arial" pitchFamily="34" charset="0"/>
                <a:ea typeface="MS PGothic" pitchFamily="34" charset="-128"/>
                <a:cs typeface="Arial" pitchFamily="34" charset="0"/>
              </a:rPr>
              <a:t>ح </a:t>
            </a:r>
            <a:r>
              <a:rPr lang="en-US" sz="2000" dirty="0" err="1" smtClean="0">
                <a:latin typeface="Arial" pitchFamily="34" charset="0"/>
                <a:ea typeface="MS PGothic" pitchFamily="34" charset="-128"/>
                <a:cs typeface="Arial" pitchFamily="34" charset="0"/>
              </a:rPr>
              <a:t>له</a:t>
            </a:r>
            <a:r>
              <a:rPr lang="ar-LB" sz="2000" dirty="0" smtClean="0">
                <a:latin typeface="Arial" pitchFamily="34" charset="0"/>
                <a:ea typeface="MS PGothic" pitchFamily="34" charset="-128"/>
                <a:cs typeface="Arial" pitchFamily="34" charset="0"/>
              </a:rPr>
              <a:t>م</a:t>
            </a:r>
            <a:r>
              <a:rPr lang="en-US" sz="2000" dirty="0" smtClean="0">
                <a:latin typeface="Arial" pitchFamily="34" charset="0"/>
                <a:ea typeface="MS PGothic" pitchFamily="34" charset="-128"/>
                <a:cs typeface="Arial" pitchFamily="34" charset="0"/>
              </a:rPr>
              <a:t> </a:t>
            </a:r>
            <a:r>
              <a:rPr lang="x-none" sz="2000" dirty="0">
                <a:latin typeface="Arial" pitchFamily="34" charset="0"/>
                <a:ea typeface="MS PGothic" pitchFamily="34" charset="-128"/>
                <a:cs typeface="Arial" pitchFamily="34" charset="0"/>
              </a:rPr>
              <a:t>ب</a:t>
            </a:r>
            <a:r>
              <a:rPr lang="en-US" sz="2000" dirty="0" err="1">
                <a:latin typeface="Arial" pitchFamily="34" charset="0"/>
                <a:ea typeface="MS PGothic" pitchFamily="34" charset="-128"/>
                <a:cs typeface="Arial" pitchFamily="34" charset="0"/>
              </a:rPr>
              <a:t>أن</a:t>
            </a:r>
            <a:r>
              <a:rPr lang="en-US" sz="2000" dirty="0">
                <a:latin typeface="Arial" pitchFamily="34" charset="0"/>
                <a:ea typeface="MS PGothic" pitchFamily="34" charset="-128"/>
                <a:cs typeface="Arial" pitchFamily="34" charset="0"/>
              </a:rPr>
              <a:t> </a:t>
            </a:r>
            <a:r>
              <a:rPr lang="x-none" sz="2000" dirty="0" smtClean="0">
                <a:latin typeface="Arial" pitchFamily="34" charset="0"/>
                <a:ea typeface="MS PGothic" pitchFamily="34" charset="-128"/>
                <a:cs typeface="Arial" pitchFamily="34" charset="0"/>
              </a:rPr>
              <a:t>يكونو</a:t>
            </a:r>
            <a:r>
              <a:rPr lang="ar-LB" sz="2000" dirty="0" smtClean="0">
                <a:latin typeface="Arial" pitchFamily="34" charset="0"/>
                <a:ea typeface="MS PGothic" pitchFamily="34" charset="-128"/>
                <a:cs typeface="Arial" pitchFamily="34" charset="0"/>
              </a:rPr>
              <a:t>ا</a:t>
            </a:r>
            <a:r>
              <a:rPr lang="en-US" sz="2000" dirty="0" smtClean="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حزين</a:t>
            </a:r>
            <a:r>
              <a:rPr lang="x-none" sz="2000" dirty="0">
                <a:latin typeface="Arial" pitchFamily="34" charset="0"/>
                <a:ea typeface="MS PGothic" pitchFamily="34" charset="-128"/>
                <a:cs typeface="Arial" pitchFamily="34" charset="0"/>
              </a:rPr>
              <a:t>ين</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لا</a:t>
            </a:r>
            <a:r>
              <a:rPr lang="en-US" sz="2000" dirty="0">
                <a:latin typeface="Arial" pitchFamily="34" charset="0"/>
                <a:ea typeface="MS PGothic" pitchFamily="34" charset="-128"/>
                <a:cs typeface="Arial" pitchFamily="34" charset="0"/>
              </a:rPr>
              <a:t> </a:t>
            </a:r>
            <a:r>
              <a:rPr lang="ar-AE" sz="2000" dirty="0">
                <a:latin typeface="Arial" pitchFamily="34" charset="0"/>
                <a:ea typeface="MS PGothic" pitchFamily="34" charset="-128"/>
                <a:cs typeface="Arial" pitchFamily="34" charset="0"/>
              </a:rPr>
              <a:t>ت</a:t>
            </a:r>
            <a:r>
              <a:rPr lang="en-US" sz="2000" dirty="0" err="1">
                <a:latin typeface="Arial" pitchFamily="34" charset="0"/>
                <a:ea typeface="MS PGothic" pitchFamily="34" charset="-128"/>
                <a:cs typeface="Arial" pitchFamily="34" charset="0"/>
              </a:rPr>
              <a:t>توقع</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منه</a:t>
            </a:r>
            <a:r>
              <a:rPr lang="x-none" sz="2000" dirty="0">
                <a:latin typeface="Arial" pitchFamily="34" charset="0"/>
                <a:ea typeface="MS PGothic" pitchFamily="34" charset="-128"/>
                <a:cs typeface="Arial" pitchFamily="34" charset="0"/>
              </a:rPr>
              <a:t>م</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أن</a:t>
            </a:r>
            <a:r>
              <a:rPr lang="en-US" sz="2000" dirty="0">
                <a:latin typeface="Arial" pitchFamily="34" charset="0"/>
                <a:ea typeface="MS PGothic" pitchFamily="34" charset="-128"/>
                <a:cs typeface="Arial" pitchFamily="34" charset="0"/>
              </a:rPr>
              <a:t> </a:t>
            </a:r>
            <a:r>
              <a:rPr lang="x-none" sz="2000" dirty="0">
                <a:latin typeface="Arial" pitchFamily="34" charset="0"/>
                <a:ea typeface="MS PGothic" pitchFamily="34" charset="-128"/>
                <a:cs typeface="Arial" pitchFamily="34" charset="0"/>
              </a:rPr>
              <a:t>ي</a:t>
            </a:r>
            <a:r>
              <a:rPr lang="en-US" sz="2000" dirty="0" err="1">
                <a:latin typeface="Arial" pitchFamily="34" charset="0"/>
                <a:ea typeface="MS PGothic" pitchFamily="34" charset="-128"/>
                <a:cs typeface="Arial" pitchFamily="34" charset="0"/>
              </a:rPr>
              <a:t>كون</a:t>
            </a:r>
            <a:r>
              <a:rPr lang="x-none" sz="2000" dirty="0">
                <a:latin typeface="Arial" pitchFamily="34" charset="0"/>
                <a:ea typeface="MS PGothic" pitchFamily="34" charset="-128"/>
                <a:cs typeface="Arial" pitchFamily="34" charset="0"/>
              </a:rPr>
              <a:t>وا</a:t>
            </a:r>
            <a:r>
              <a:rPr lang="en-US" sz="2000" dirty="0">
                <a:latin typeface="Arial" pitchFamily="34" charset="0"/>
                <a:ea typeface="MS PGothic" pitchFamily="34" charset="-128"/>
                <a:cs typeface="Arial" pitchFamily="34" charset="0"/>
              </a:rPr>
              <a:t> </a:t>
            </a:r>
            <a:r>
              <a:rPr lang="x-none" sz="2000" dirty="0">
                <a:latin typeface="Arial" pitchFamily="34" charset="0"/>
                <a:ea typeface="MS PGothic" pitchFamily="34" charset="-128"/>
                <a:cs typeface="Arial" pitchFamily="34" charset="0"/>
              </a:rPr>
              <a:t>اقوياء</a:t>
            </a:r>
            <a:r>
              <a:rPr lang="en-US" sz="2000" dirty="0">
                <a:latin typeface="Arial" pitchFamily="34" charset="0"/>
                <a:ea typeface="MS PGothic" pitchFamily="34" charset="-128"/>
                <a:cs typeface="Arial" pitchFamily="34" charset="0"/>
              </a:rPr>
              <a:t>.</a:t>
            </a:r>
            <a:endParaRPr lang="x-none" sz="2000" dirty="0">
              <a:latin typeface="Arial" pitchFamily="34" charset="0"/>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r>
              <a:rPr lang="en-US" sz="2000" dirty="0" err="1">
                <a:latin typeface="Arial" pitchFamily="34" charset="0"/>
                <a:ea typeface="MS PGothic" pitchFamily="34" charset="-128"/>
                <a:cs typeface="Arial" pitchFamily="34" charset="0"/>
              </a:rPr>
              <a:t>الاستماع</a:t>
            </a:r>
            <a:r>
              <a:rPr lang="en-US" sz="2000" dirty="0">
                <a:latin typeface="Arial" pitchFamily="34" charset="0"/>
                <a:ea typeface="MS PGothic" pitchFamily="34" charset="-128"/>
                <a:cs typeface="Arial" pitchFamily="34" charset="0"/>
              </a:rPr>
              <a:t> إلى </a:t>
            </a:r>
            <a:r>
              <a:rPr lang="en-US" sz="2000" dirty="0" err="1">
                <a:latin typeface="Arial" pitchFamily="34" charset="0"/>
                <a:ea typeface="MS PGothic" pitchFamily="34" charset="-128"/>
                <a:cs typeface="Arial" pitchFamily="34" charset="0"/>
              </a:rPr>
              <a:t>أفكارهم</a:t>
            </a:r>
            <a:r>
              <a:rPr lang="en-US" sz="2000" dirty="0">
                <a:latin typeface="Arial" pitchFamily="34" charset="0"/>
                <a:ea typeface="MS PGothic" pitchFamily="34" charset="-128"/>
                <a:cs typeface="Arial" pitchFamily="34" charset="0"/>
              </a:rPr>
              <a:t> </a:t>
            </a:r>
            <a:r>
              <a:rPr lang="en-US" sz="2000" dirty="0" err="1">
                <a:latin typeface="Arial" pitchFamily="34" charset="0"/>
                <a:ea typeface="MS PGothic" pitchFamily="34" charset="-128"/>
                <a:cs typeface="Arial" pitchFamily="34" charset="0"/>
              </a:rPr>
              <a:t>ومخاوفهم</a:t>
            </a:r>
            <a:r>
              <a:rPr lang="en-US" sz="2000" dirty="0">
                <a:latin typeface="Arial" pitchFamily="34" charset="0"/>
                <a:ea typeface="MS PGothic" pitchFamily="34" charset="-128"/>
                <a:cs typeface="Arial" pitchFamily="34" charset="0"/>
              </a:rPr>
              <a:t> من </a:t>
            </a:r>
            <a:r>
              <a:rPr lang="en-US" sz="2000" dirty="0" err="1">
                <a:latin typeface="Arial" pitchFamily="34" charset="0"/>
                <a:ea typeface="MS PGothic" pitchFamily="34" charset="-128"/>
                <a:cs typeface="Arial" pitchFamily="34" charset="0"/>
              </a:rPr>
              <a:t>دون</a:t>
            </a:r>
            <a:r>
              <a:rPr lang="en-US" sz="2000" dirty="0">
                <a:latin typeface="Arial" pitchFamily="34" charset="0"/>
                <a:ea typeface="MS PGothic" pitchFamily="34" charset="-128"/>
                <a:cs typeface="Arial" pitchFamily="34" charset="0"/>
              </a:rPr>
              <a:t> </a:t>
            </a:r>
            <a:r>
              <a:rPr lang="ar-LB" sz="2000" dirty="0" smtClean="0">
                <a:latin typeface="Arial" pitchFamily="34" charset="0"/>
                <a:ea typeface="MS PGothic" pitchFamily="34" charset="-128"/>
                <a:cs typeface="Arial" pitchFamily="34" charset="0"/>
              </a:rPr>
              <a:t>ال</a:t>
            </a:r>
            <a:r>
              <a:rPr lang="x-none" sz="2000" smtClean="0">
                <a:latin typeface="Arial" pitchFamily="34" charset="0"/>
                <a:ea typeface="MS PGothic" pitchFamily="34" charset="-128"/>
                <a:cs typeface="Arial" pitchFamily="34" charset="0"/>
              </a:rPr>
              <a:t>حكم عليها</a:t>
            </a:r>
            <a:endParaRPr lang="ar-LB" sz="2000" dirty="0" smtClean="0">
              <a:latin typeface="Arial" pitchFamily="34" charset="0"/>
              <a:ea typeface="MS PGothic" pitchFamily="34" charset="-128"/>
              <a:cs typeface="Arial" pitchFamily="34" charset="0"/>
            </a:endParaRPr>
          </a:p>
          <a:p>
            <a:pPr marL="365125" indent="-255588" algn="r" rtl="1">
              <a:spcBef>
                <a:spcPts val="400"/>
              </a:spcBef>
              <a:buClr>
                <a:schemeClr val="accent1"/>
              </a:buClr>
              <a:buSzPct val="68000"/>
              <a:buFont typeface="Wingdings 3" pitchFamily="18" charset="2"/>
              <a:buChar char=""/>
            </a:pPr>
            <a:r>
              <a:rPr lang="ar-LB" sz="2000" dirty="0" smtClean="0">
                <a:latin typeface="Arial" pitchFamily="34" charset="0"/>
                <a:ea typeface="MS PGothic" pitchFamily="34" charset="-128"/>
                <a:cs typeface="Arial" pitchFamily="34" charset="0"/>
              </a:rPr>
              <a:t>ضع قواعد وتوقعات واضحة</a:t>
            </a:r>
          </a:p>
          <a:p>
            <a:pPr marL="365125" indent="-255588" algn="r" rtl="1">
              <a:spcBef>
                <a:spcPts val="400"/>
              </a:spcBef>
              <a:buClr>
                <a:schemeClr val="accent1"/>
              </a:buClr>
              <a:buSzPct val="68000"/>
              <a:buFont typeface="Wingdings 3" pitchFamily="18" charset="2"/>
              <a:buChar char=""/>
            </a:pPr>
            <a:r>
              <a:rPr lang="ar-LB" sz="2000" dirty="0" smtClean="0">
                <a:latin typeface="Arial" pitchFamily="34" charset="0"/>
                <a:ea typeface="MS PGothic" pitchFamily="34" charset="-128"/>
                <a:cs typeface="Arial" pitchFamily="34" charset="0"/>
              </a:rPr>
              <a:t>شجعهم وساعدهم لكي يقدموا المساعدة</a:t>
            </a:r>
          </a:p>
          <a:p>
            <a:pPr marL="365125" indent="-255588" algn="r" rtl="1">
              <a:spcBef>
                <a:spcPts val="400"/>
              </a:spcBef>
              <a:buClr>
                <a:schemeClr val="accent1"/>
              </a:buClr>
              <a:buSzPct val="68000"/>
              <a:buFont typeface="Wingdings 3" pitchFamily="18" charset="2"/>
              <a:buChar char=""/>
            </a:pPr>
            <a:r>
              <a:rPr lang="ar-LB" sz="2000" dirty="0" smtClean="0">
                <a:latin typeface="Arial" pitchFamily="34" charset="0"/>
                <a:ea typeface="MS PGothic" pitchFamily="34" charset="-128"/>
                <a:cs typeface="Arial" pitchFamily="34" charset="0"/>
              </a:rPr>
              <a:t>شجع الأنشطة:</a:t>
            </a:r>
          </a:p>
          <a:p>
            <a:pPr marL="365125" indent="-255588" algn="r" rtl="1">
              <a:spcBef>
                <a:spcPts val="400"/>
              </a:spcBef>
              <a:buClr>
                <a:schemeClr val="accent1"/>
              </a:buClr>
              <a:buSzPct val="68000"/>
              <a:buFont typeface="Arial" pitchFamily="34" charset="0"/>
              <a:buChar char="•"/>
            </a:pPr>
            <a:r>
              <a:rPr lang="ar-LB" sz="1800" dirty="0" smtClean="0">
                <a:latin typeface="Arial" pitchFamily="34" charset="0"/>
                <a:ea typeface="MS PGothic" pitchFamily="34" charset="-128"/>
                <a:cs typeface="Arial" pitchFamily="34" charset="0"/>
              </a:rPr>
              <a:t>مجموعات ترفيهية، نقاشات</a:t>
            </a:r>
          </a:p>
          <a:p>
            <a:pPr marL="365125" indent="-255588" algn="r" rtl="1">
              <a:spcBef>
                <a:spcPts val="400"/>
              </a:spcBef>
              <a:buClr>
                <a:schemeClr val="accent1"/>
              </a:buClr>
              <a:buSzPct val="68000"/>
              <a:buFont typeface="Arial" pitchFamily="34" charset="0"/>
              <a:buChar char="•"/>
            </a:pPr>
            <a:r>
              <a:rPr lang="ar-LB" sz="1800" dirty="0" smtClean="0">
                <a:latin typeface="Arial" pitchFamily="34" charset="0"/>
                <a:ea typeface="MS PGothic" pitchFamily="34" charset="-128"/>
                <a:cs typeface="Arial" pitchFamily="34" charset="0"/>
              </a:rPr>
              <a:t>أنشطة هادفة</a:t>
            </a:r>
          </a:p>
          <a:p>
            <a:pPr marL="365125" indent="-255588" algn="r" rtl="1">
              <a:spcBef>
                <a:spcPts val="400"/>
              </a:spcBef>
              <a:buClr>
                <a:schemeClr val="accent1"/>
              </a:buClr>
              <a:buSzPct val="68000"/>
              <a:buFont typeface="Arial" pitchFamily="34" charset="0"/>
              <a:buChar char="•"/>
            </a:pPr>
            <a:r>
              <a:rPr lang="ar-LB" sz="1800" dirty="0" smtClean="0">
                <a:latin typeface="Arial" pitchFamily="34" charset="0"/>
                <a:ea typeface="MS PGothic" pitchFamily="34" charset="-128"/>
                <a:cs typeface="Arial" pitchFamily="34" charset="0"/>
              </a:rPr>
              <a:t>لا تجبر الشخص على الكلام كن مستمعا</a:t>
            </a:r>
          </a:p>
          <a:p>
            <a:pPr marL="365125" indent="-255588" algn="r" rtl="1">
              <a:spcBef>
                <a:spcPts val="400"/>
              </a:spcBef>
              <a:buClr>
                <a:schemeClr val="accent1"/>
              </a:buClr>
              <a:buSzPct val="68000"/>
              <a:buFont typeface="Arial" pitchFamily="34" charset="0"/>
              <a:buChar char="•"/>
            </a:pPr>
            <a:r>
              <a:rPr lang="ar-LB" sz="1800" dirty="0" smtClean="0">
                <a:latin typeface="Arial" pitchFamily="34" charset="0"/>
                <a:ea typeface="MS PGothic" pitchFamily="34" charset="-128"/>
                <a:cs typeface="Arial" pitchFamily="34" charset="0"/>
              </a:rPr>
              <a:t>تعلّم مستمر وغير رسمي</a:t>
            </a:r>
          </a:p>
          <a:p>
            <a:pPr marL="365125" indent="-255588" algn="r" rtl="1">
              <a:spcBef>
                <a:spcPts val="400"/>
              </a:spcBef>
              <a:buClr>
                <a:schemeClr val="accent1"/>
              </a:buClr>
              <a:buSzPct val="68000"/>
              <a:buFont typeface="Arial" pitchFamily="34" charset="0"/>
              <a:buChar char="•"/>
            </a:pPr>
            <a:r>
              <a:rPr lang="ar-LB" sz="1800" dirty="0" smtClean="0">
                <a:latin typeface="Arial" pitchFamily="34" charset="0"/>
                <a:ea typeface="MS PGothic" pitchFamily="34" charset="-128"/>
                <a:cs typeface="Arial" pitchFamily="34" charset="0"/>
              </a:rPr>
              <a:t>مساحة هادئة</a:t>
            </a:r>
          </a:p>
          <a:p>
            <a:pPr marL="365125" indent="-255588" algn="r" rtl="1">
              <a:spcBef>
                <a:spcPts val="400"/>
              </a:spcBef>
              <a:buClr>
                <a:schemeClr val="accent1"/>
              </a:buClr>
              <a:buSzPct val="68000"/>
              <a:buFont typeface="Arial" pitchFamily="34" charset="0"/>
              <a:buChar char="•"/>
            </a:pPr>
            <a:endParaRPr lang="en-US" sz="1800"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17664247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304800" y="228600"/>
            <a:ext cx="5513388" cy="1143000"/>
          </a:xfrm>
        </p:spPr>
        <p:txBody>
          <a:bodyPr>
            <a:normAutofit fontScale="90000"/>
          </a:bodyPr>
          <a:lstStyle/>
          <a:p>
            <a:r>
              <a:rPr lang="en-US" altLang="ja-JP" sz="3300" dirty="0" smtClean="0">
                <a:effectLst>
                  <a:outerShdw blurRad="38100" dist="38100" dir="2700000" algn="tl">
                    <a:srgbClr val="C0C0C0"/>
                  </a:outerShdw>
                </a:effectLst>
              </a:rPr>
              <a:t>Ways to Help Older People</a:t>
            </a:r>
            <a:br>
              <a:rPr lang="en-US" altLang="ja-JP" sz="3300" dirty="0" smtClean="0">
                <a:effectLst>
                  <a:outerShdw blurRad="38100" dist="38100" dir="2700000" algn="tl">
                    <a:srgbClr val="C0C0C0"/>
                  </a:outerShdw>
                </a:effectLst>
              </a:rPr>
            </a:br>
            <a:r>
              <a:rPr lang="ar-LB" altLang="ja-JP" sz="3300" dirty="0" smtClean="0">
                <a:effectLst>
                  <a:outerShdw blurRad="38100" dist="38100" dir="2700000" algn="tl">
                    <a:srgbClr val="C0C0C0"/>
                  </a:outerShdw>
                </a:effectLst>
              </a:rPr>
              <a:t>طرق مساعدة كبار السن</a:t>
            </a:r>
            <a:endParaRPr lang="en-US" altLang="ja-JP" sz="3200" dirty="0" smtClean="0">
              <a:effectLst>
                <a:outerShdw blurRad="38100" dist="38100" dir="2700000" algn="tl">
                  <a:srgbClr val="C0C0C0"/>
                </a:outerShdw>
              </a:effectLst>
            </a:endParaRPr>
          </a:p>
        </p:txBody>
      </p:sp>
      <p:sp>
        <p:nvSpPr>
          <p:cNvPr id="56323" name="コンテンツ プレースホルダ 9"/>
          <p:cNvSpPr>
            <a:spLocks noGrp="1"/>
          </p:cNvSpPr>
          <p:nvPr>
            <p:ph sz="half" idx="4294967295"/>
          </p:nvPr>
        </p:nvSpPr>
        <p:spPr>
          <a:xfrm>
            <a:off x="0" y="1447800"/>
            <a:ext cx="4038600" cy="4841875"/>
          </a:xfrm>
        </p:spPr>
        <p:txBody>
          <a:bodyPr/>
          <a:lstStyle/>
          <a:p>
            <a:pPr algn="l" rtl="0">
              <a:lnSpc>
                <a:spcPct val="80000"/>
              </a:lnSpc>
              <a:buFont typeface="Wingdings 3" pitchFamily="18" charset="2"/>
              <a:buNone/>
            </a:pPr>
            <a:r>
              <a:rPr lang="en-US" altLang="ja-JP" sz="2100" dirty="0" smtClean="0"/>
              <a:t>Break into small groups:</a:t>
            </a:r>
          </a:p>
          <a:p>
            <a:pPr algn="l" rtl="0">
              <a:lnSpc>
                <a:spcPct val="80000"/>
              </a:lnSpc>
              <a:buFont typeface="Wingdings 3" pitchFamily="18" charset="2"/>
              <a:buNone/>
            </a:pPr>
            <a:r>
              <a:rPr lang="en-US" altLang="ja-JP" sz="2100" dirty="0" smtClean="0"/>
              <a:t>Choose one case example from below and discuss appropriate support from the PFA perspective</a:t>
            </a:r>
          </a:p>
          <a:p>
            <a:pPr algn="l" rtl="0">
              <a:lnSpc>
                <a:spcPct val="80000"/>
              </a:lnSpc>
              <a:buFont typeface="Wingdings 3" pitchFamily="18" charset="2"/>
              <a:buNone/>
            </a:pPr>
            <a:endParaRPr lang="en-US" altLang="ja-JP" sz="2100" dirty="0" smtClean="0"/>
          </a:p>
          <a:p>
            <a:pPr algn="l" rtl="0">
              <a:lnSpc>
                <a:spcPct val="80000"/>
              </a:lnSpc>
              <a:buFont typeface="Wingdings 3" pitchFamily="18" charset="2"/>
              <a:buAutoNum type="arabicPeriod"/>
            </a:pPr>
            <a:r>
              <a:rPr lang="en-US" altLang="ja-JP" sz="2100" dirty="0" smtClean="0"/>
              <a:t>In order to not to trouble others, an elderly spends most of the day laying still without drinking much water</a:t>
            </a:r>
          </a:p>
          <a:p>
            <a:pPr algn="l" rtl="0">
              <a:lnSpc>
                <a:spcPct val="80000"/>
              </a:lnSpc>
              <a:buFont typeface="Wingdings 3" pitchFamily="18" charset="2"/>
              <a:buAutoNum type="arabicPeriod"/>
            </a:pPr>
            <a:r>
              <a:rPr lang="en-US" altLang="ja-JP" sz="2100" dirty="0" smtClean="0"/>
              <a:t>An elderly was separated from the rest of the family when moving into temporary housing</a:t>
            </a:r>
          </a:p>
          <a:p>
            <a:pPr algn="l" rtl="0">
              <a:lnSpc>
                <a:spcPct val="80000"/>
              </a:lnSpc>
              <a:buFont typeface="Wingdings 3" pitchFamily="18" charset="2"/>
              <a:buAutoNum type="arabicPeriod"/>
            </a:pPr>
            <a:r>
              <a:rPr lang="en-US" altLang="ja-JP" sz="2100" dirty="0" smtClean="0"/>
              <a:t>An elderly man always on his own in the shelter</a:t>
            </a:r>
            <a:endParaRPr lang="ja-JP" altLang="en-US" sz="2100" dirty="0" smtClean="0"/>
          </a:p>
        </p:txBody>
      </p:sp>
      <p:sp>
        <p:nvSpPr>
          <p:cNvPr id="56326" name="Content Placeholder 4"/>
          <p:cNvSpPr>
            <a:spLocks/>
          </p:cNvSpPr>
          <p:nvPr/>
        </p:nvSpPr>
        <p:spPr bwMode="auto">
          <a:xfrm>
            <a:off x="4191000" y="2667000"/>
            <a:ext cx="4769069" cy="4005263"/>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r>
              <a:rPr lang="ar-LB" sz="2200" dirty="0" smtClean="0">
                <a:latin typeface="Lucida Sans Unicode" pitchFamily="34" charset="0"/>
                <a:ea typeface="MS PGothic" pitchFamily="34" charset="-128"/>
              </a:rPr>
              <a:t>انقسموا الى مجموعات صغيرة:</a:t>
            </a:r>
            <a:endParaRPr lang="en-US" sz="2200" dirty="0">
              <a:latin typeface="Lucida Sans Unicode" pitchFamily="34" charset="0"/>
              <a:ea typeface="MS PGothic" pitchFamily="34" charset="-128"/>
            </a:endParaRPr>
          </a:p>
          <a:p>
            <a:pPr marL="365125" indent="-255588" algn="r" rtl="1">
              <a:spcBef>
                <a:spcPts val="400"/>
              </a:spcBef>
              <a:buClr>
                <a:schemeClr val="accent1"/>
              </a:buClr>
              <a:buSzPct val="68000"/>
            </a:pPr>
            <a:r>
              <a:rPr lang="ar-LB" sz="2200" dirty="0" smtClean="0">
                <a:latin typeface="Lucida Sans Unicode" pitchFamily="34" charset="0"/>
                <a:ea typeface="MS PGothic" pitchFamily="34" charset="-128"/>
              </a:rPr>
              <a:t>اختاروا إحدى الحالات الواردة أدناه وناقشوا الدعم الملائم من منظور الإسعاف الأولي النفسي</a:t>
            </a:r>
          </a:p>
          <a:p>
            <a:pPr marL="566737" indent="-457200" algn="r" rtl="1">
              <a:spcBef>
                <a:spcPts val="400"/>
              </a:spcBef>
              <a:buClr>
                <a:schemeClr val="accent1"/>
              </a:buClr>
              <a:buSzPct val="68000"/>
              <a:buFont typeface="+mj-lt"/>
              <a:buAutoNum type="arabicPeriod"/>
            </a:pPr>
            <a:r>
              <a:rPr lang="ar-LB" sz="2200" dirty="0" smtClean="0">
                <a:latin typeface="Lucida Sans Unicode" pitchFamily="34" charset="0"/>
                <a:ea typeface="MS PGothic" pitchFamily="34" charset="-128"/>
              </a:rPr>
              <a:t>لكي لا يزعج الآخرين، يمضي أحد كبار السن معظم وقت النهار في الفراش ولا يشرب الماء الكافي</a:t>
            </a:r>
          </a:p>
          <a:p>
            <a:pPr marL="566737" indent="-457200" algn="r" rtl="1">
              <a:spcBef>
                <a:spcPts val="400"/>
              </a:spcBef>
              <a:buClr>
                <a:schemeClr val="accent1"/>
              </a:buClr>
              <a:buSzPct val="68000"/>
              <a:buFont typeface="+mj-lt"/>
              <a:buAutoNum type="arabicPeriod"/>
            </a:pPr>
            <a:r>
              <a:rPr lang="ar-LB" sz="2200" dirty="0" smtClean="0">
                <a:latin typeface="Lucida Sans Unicode" pitchFamily="34" charset="0"/>
                <a:ea typeface="MS PGothic" pitchFamily="34" charset="-128"/>
              </a:rPr>
              <a:t>انفصل كبير السن عن عائلته بعد أن انتقل الى منزل مؤقت</a:t>
            </a:r>
          </a:p>
          <a:p>
            <a:pPr marL="566737" indent="-457200" algn="r" rtl="1">
              <a:spcBef>
                <a:spcPts val="400"/>
              </a:spcBef>
              <a:buClr>
                <a:schemeClr val="accent1"/>
              </a:buClr>
              <a:buSzPct val="68000"/>
              <a:buFont typeface="+mj-lt"/>
              <a:buAutoNum type="arabicPeriod"/>
            </a:pPr>
            <a:r>
              <a:rPr lang="ar-LB" sz="2200" dirty="0" smtClean="0">
                <a:latin typeface="Lucida Sans Unicode" pitchFamily="34" charset="0"/>
                <a:ea typeface="MS PGothic" pitchFamily="34" charset="-128"/>
              </a:rPr>
              <a:t>كبير في السن يمضي وقته وحيدا في الملجأ</a:t>
            </a:r>
          </a:p>
          <a:p>
            <a:pPr marL="365125" indent="-255588" algn="r" rtl="1">
              <a:spcBef>
                <a:spcPts val="400"/>
              </a:spcBef>
              <a:buClr>
                <a:schemeClr val="accent1"/>
              </a:buClr>
              <a:buSzPct val="68000"/>
            </a:pPr>
            <a:endParaRPr lang="en-US"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None/>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en-US" sz="2700" dirty="0">
                <a:latin typeface="Lucida Sans Unicode" pitchFamily="34" charset="0"/>
                <a:ea typeface="MS PGothic" pitchFamily="34" charset="-128"/>
              </a:rPr>
              <a:t>..</a:t>
            </a:r>
          </a:p>
        </p:txBody>
      </p:sp>
      <p:pic>
        <p:nvPicPr>
          <p:cNvPr id="4098" name="Picture 2" descr="C:\Users\Ardeshir\Desktop\social-support-2[1].jp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5791200" y="304800"/>
            <a:ext cx="2266950" cy="2153634"/>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xmlns="" xmlns:mv="urn:schemas-microsoft-com:mac:vml" xmlns:mc="http://schemas.openxmlformats.org/markup-compatibility/2006" val="2612790933"/>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a:xfrm>
            <a:off x="457200" y="1447801"/>
            <a:ext cx="4114800" cy="2514599"/>
          </a:xfrm>
        </p:spPr>
        <p:txBody>
          <a:bodyPr>
            <a:normAutofit fontScale="92500" lnSpcReduction="10000"/>
          </a:bodyPr>
          <a:lstStyle/>
          <a:p>
            <a:pPr algn="l" rtl="0">
              <a:buNone/>
            </a:pPr>
            <a:r>
              <a:rPr lang="en-US" altLang="ja-JP" sz="1800" dirty="0" smtClean="0">
                <a:solidFill>
                  <a:srgbClr val="FF0000"/>
                </a:solidFill>
              </a:rPr>
              <a:t>They are vulnerable because of …</a:t>
            </a:r>
          </a:p>
          <a:p>
            <a:pPr algn="l" rtl="0"/>
            <a:r>
              <a:rPr lang="en-US" altLang="ja-JP" sz="2000" dirty="0" smtClean="0"/>
              <a:t>Health complications</a:t>
            </a:r>
          </a:p>
          <a:p>
            <a:pPr lvl="1"/>
            <a:r>
              <a:rPr lang="en-US" altLang="ja-JP" sz="1600" dirty="0" smtClean="0">
                <a:solidFill>
                  <a:srgbClr val="00B050"/>
                </a:solidFill>
              </a:rPr>
              <a:t>No facilities for disabilities</a:t>
            </a:r>
          </a:p>
          <a:p>
            <a:pPr lvl="1"/>
            <a:r>
              <a:rPr lang="en-US" altLang="ja-JP" sz="1600" dirty="0" smtClean="0"/>
              <a:t>increased vulnerability to further illnesses</a:t>
            </a:r>
          </a:p>
          <a:p>
            <a:r>
              <a:rPr lang="en-US" altLang="ja-JP" sz="2000" dirty="0" smtClean="0"/>
              <a:t>Mobility issues</a:t>
            </a:r>
          </a:p>
          <a:p>
            <a:r>
              <a:rPr lang="en-US" altLang="ja-JP" sz="2000" dirty="0" smtClean="0"/>
              <a:t>Separation from family and community caregivers</a:t>
            </a:r>
          </a:p>
          <a:p>
            <a:pPr lvl="1"/>
            <a:r>
              <a:rPr lang="en-US" altLang="ja-JP" sz="1600" dirty="0" smtClean="0"/>
              <a:t>Increase risk of isolation</a:t>
            </a:r>
          </a:p>
          <a:p>
            <a:endParaRPr lang="en-US" altLang="ja-JP" sz="2000" dirty="0" smtClean="0"/>
          </a:p>
          <a:p>
            <a:endParaRPr lang="en-US" sz="2000" dirty="0" smtClean="0"/>
          </a:p>
        </p:txBody>
      </p:sp>
      <p:sp>
        <p:nvSpPr>
          <p:cNvPr id="57350" name="Content Placeholder 4"/>
          <p:cNvSpPr>
            <a:spLocks/>
          </p:cNvSpPr>
          <p:nvPr/>
        </p:nvSpPr>
        <p:spPr bwMode="auto">
          <a:xfrm>
            <a:off x="4758558" y="1905000"/>
            <a:ext cx="4267200" cy="4005263"/>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pitchFamily="2" charset="2"/>
              <a:buChar char="Ø"/>
            </a:pPr>
            <a:r>
              <a:rPr lang="ar-LB" dirty="0" smtClean="0">
                <a:solidFill>
                  <a:srgbClr val="FF0000"/>
                </a:solidFill>
                <a:latin typeface="Lucida Sans Unicode" pitchFamily="34" charset="0"/>
                <a:ea typeface="MS PGothic" pitchFamily="34" charset="-128"/>
              </a:rPr>
              <a:t>هم يشعرون بالضعف بسبب:</a:t>
            </a:r>
            <a:endParaRPr lang="en-US" dirty="0" smtClean="0">
              <a:solidFill>
                <a:srgbClr val="FF0000"/>
              </a:solidFill>
              <a:latin typeface="Lucida Sans Unicode" pitchFamily="34" charset="0"/>
              <a:ea typeface="MS PGothic" pitchFamily="34" charset="-128"/>
            </a:endParaRPr>
          </a:p>
          <a:p>
            <a:pPr marL="365125" indent="-255588" algn="r" rtl="1">
              <a:spcBef>
                <a:spcPts val="400"/>
              </a:spcBef>
              <a:buClr>
                <a:schemeClr val="accent1"/>
              </a:buClr>
              <a:buSzPct val="68000"/>
              <a:buFont typeface="Wingdings" pitchFamily="2" charset="2"/>
              <a:buChar char="Ø"/>
            </a:pPr>
            <a:r>
              <a:rPr lang="ar-LB" sz="2200" dirty="0" smtClean="0">
                <a:latin typeface="Lucida Sans Unicode" pitchFamily="34" charset="0"/>
                <a:ea typeface="MS PGothic" pitchFamily="34" charset="-128"/>
              </a:rPr>
              <a:t>مضاعفات في الصحة (ليس من مراكز لذوي الإعاقات وضعف أكبر في مواجهة الأمراض الأخرى)</a:t>
            </a:r>
          </a:p>
          <a:p>
            <a:pPr marL="365125" indent="-255588" algn="r" rtl="1">
              <a:spcBef>
                <a:spcPts val="400"/>
              </a:spcBef>
              <a:buClr>
                <a:schemeClr val="accent1"/>
              </a:buClr>
              <a:buSzPct val="68000"/>
              <a:buFont typeface="Wingdings" pitchFamily="2" charset="2"/>
              <a:buChar char="Ø"/>
            </a:pPr>
            <a:r>
              <a:rPr lang="ar-LB" sz="2200" dirty="0" smtClean="0">
                <a:latin typeface="Lucida Sans Unicode" pitchFamily="34" charset="0"/>
                <a:ea typeface="MS PGothic" pitchFamily="34" charset="-128"/>
              </a:rPr>
              <a:t>مشكلات في الحركة</a:t>
            </a:r>
          </a:p>
          <a:p>
            <a:pPr marL="365125" indent="-255588" algn="r" rtl="1">
              <a:spcBef>
                <a:spcPts val="400"/>
              </a:spcBef>
              <a:buClr>
                <a:schemeClr val="accent1"/>
              </a:buClr>
              <a:buSzPct val="68000"/>
              <a:buFont typeface="Wingdings" pitchFamily="2" charset="2"/>
              <a:buChar char="Ø"/>
            </a:pPr>
            <a:r>
              <a:rPr lang="ar-LB" sz="2200" dirty="0" smtClean="0">
                <a:latin typeface="Lucida Sans Unicode" pitchFamily="34" charset="0"/>
                <a:ea typeface="MS PGothic" pitchFamily="34" charset="-128"/>
              </a:rPr>
              <a:t>الانفصال عن أفراد العائلة ومقدمي الرعاية(خطر الانعزال)</a:t>
            </a:r>
          </a:p>
          <a:p>
            <a:pPr marL="365125" indent="-255588" algn="r" rtl="1">
              <a:spcBef>
                <a:spcPts val="400"/>
              </a:spcBef>
              <a:buClr>
                <a:schemeClr val="accent1"/>
              </a:buClr>
              <a:buSzPct val="68000"/>
              <a:buFont typeface="Wingdings 3" pitchFamily="18" charset="2"/>
              <a:buChar char=""/>
            </a:pPr>
            <a:r>
              <a:rPr lang="ar-LB" sz="2200" dirty="0" smtClean="0">
                <a:solidFill>
                  <a:srgbClr val="FF0000"/>
                </a:solidFill>
                <a:latin typeface="Lucida Sans Unicode" pitchFamily="34" charset="0"/>
                <a:ea typeface="MS PGothic" pitchFamily="34" charset="-128"/>
              </a:rPr>
              <a:t>يمكننا مساعدتهم من خلال:</a:t>
            </a:r>
          </a:p>
          <a:p>
            <a:pPr marL="365125" indent="-255588" algn="r" rtl="1">
              <a:spcBef>
                <a:spcPts val="400"/>
              </a:spcBef>
              <a:buClr>
                <a:schemeClr val="accent1"/>
              </a:buClr>
              <a:buSzPct val="68000"/>
              <a:buFont typeface="Arial" pitchFamily="34" charset="0"/>
              <a:buChar char="•"/>
            </a:pPr>
            <a:r>
              <a:rPr lang="ar-LB" sz="2200" dirty="0" smtClean="0">
                <a:latin typeface="Lucida Sans Unicode" pitchFamily="34" charset="0"/>
                <a:ea typeface="MS PGothic" pitchFamily="34" charset="-128"/>
              </a:rPr>
              <a:t>تأمين الوصول والمعلومات عن الخدمات الصحية</a:t>
            </a:r>
          </a:p>
          <a:p>
            <a:pPr marL="365125" indent="-255588" algn="r" rtl="1">
              <a:spcBef>
                <a:spcPts val="400"/>
              </a:spcBef>
              <a:buClr>
                <a:schemeClr val="accent1"/>
              </a:buClr>
              <a:buSzPct val="68000"/>
              <a:buFont typeface="Arial" pitchFamily="34" charset="0"/>
              <a:buChar char="•"/>
            </a:pPr>
            <a:r>
              <a:rPr lang="ar-LB" sz="2200" dirty="0" smtClean="0">
                <a:latin typeface="Lucida Sans Unicode" pitchFamily="34" charset="0"/>
                <a:ea typeface="MS PGothic" pitchFamily="34" charset="-128"/>
              </a:rPr>
              <a:t>دمجهم في البرامج الاجتماعية والمجتمعية</a:t>
            </a:r>
          </a:p>
          <a:p>
            <a:pPr marL="365125" indent="-255588" algn="r" rtl="1">
              <a:spcBef>
                <a:spcPts val="400"/>
              </a:spcBef>
              <a:buClr>
                <a:schemeClr val="accent1"/>
              </a:buClr>
              <a:buSzPct val="68000"/>
              <a:buFont typeface="Arial" pitchFamily="34" charset="0"/>
              <a:buChar char="•"/>
            </a:pPr>
            <a:r>
              <a:rPr lang="ar-LB" sz="2200" dirty="0" smtClean="0">
                <a:latin typeface="Lucida Sans Unicode" pitchFamily="34" charset="0"/>
                <a:ea typeface="MS PGothic" pitchFamily="34" charset="-128"/>
              </a:rPr>
              <a:t>اشراكهم في اتخاذ القرارات</a:t>
            </a:r>
          </a:p>
          <a:p>
            <a:pPr marL="365125" indent="-255588" algn="r" rtl="1">
              <a:spcBef>
                <a:spcPts val="400"/>
              </a:spcBef>
              <a:buClr>
                <a:schemeClr val="accent1"/>
              </a:buClr>
              <a:buSzPct val="68000"/>
              <a:buFont typeface="Arial" pitchFamily="34" charset="0"/>
              <a:buChar char="•"/>
            </a:pPr>
            <a:endParaRPr lang="en-US" sz="23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en-US" sz="2700" dirty="0">
                <a:latin typeface="Lucida Sans Unicode" pitchFamily="34" charset="0"/>
                <a:ea typeface="MS PGothic" pitchFamily="34" charset="-128"/>
              </a:rPr>
              <a:t>..</a:t>
            </a:r>
          </a:p>
        </p:txBody>
      </p:sp>
      <p:pic>
        <p:nvPicPr>
          <p:cNvPr id="6146" name="Picture 2" descr="C:\Users\IMC-LY-009\Desktop\PFA pix\imagesCAL23A73.jpg"/>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5029200" y="0"/>
            <a:ext cx="2895600" cy="1723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itle 2"/>
          <p:cNvSpPr txBox="1">
            <a:spLocks/>
          </p:cNvSpPr>
          <p:nvPr/>
        </p:nvSpPr>
        <p:spPr>
          <a:xfrm>
            <a:off x="533400" y="15240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800" b="1" i="0" u="none" strike="noStrike" kern="1200" cap="none" spc="0" normalizeH="0" baseline="0" noProof="0" dirty="0" smtClean="0">
                <a:ln>
                  <a:noFill/>
                </a:ln>
                <a:solidFill>
                  <a:schemeClr val="tx2"/>
                </a:solidFill>
                <a:effectLst/>
                <a:uLnTx/>
                <a:uFillTx/>
                <a:latin typeface="+mj-lt"/>
                <a:ea typeface="+mj-ea"/>
                <a:cs typeface="+mj-cs"/>
              </a:rPr>
              <a:t>Way to help elderly cope</a:t>
            </a:r>
            <a:br>
              <a:rPr kumimoji="0" lang="en-US" altLang="ja-JP" sz="2800" b="1" i="0" u="none" strike="noStrike" kern="1200" cap="none" spc="0" normalizeH="0" baseline="0" noProof="0" dirty="0" smtClean="0">
                <a:ln>
                  <a:noFill/>
                </a:ln>
                <a:solidFill>
                  <a:schemeClr val="tx2"/>
                </a:solidFill>
                <a:effectLst/>
                <a:uLnTx/>
                <a:uFillTx/>
                <a:latin typeface="+mj-lt"/>
                <a:ea typeface="+mj-ea"/>
                <a:cs typeface="+mj-cs"/>
              </a:rPr>
            </a:br>
            <a:r>
              <a:rPr kumimoji="0" lang="ar-LB" altLang="ja-JP" sz="2800" b="1"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طرق مساعدة كبار السن في التكيّف</a:t>
            </a:r>
            <a:endParaRPr kumimoji="0" lang="en-US" sz="2800" b="1"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9" name="TextBox 8"/>
          <p:cNvSpPr txBox="1"/>
          <p:nvPr/>
        </p:nvSpPr>
        <p:spPr>
          <a:xfrm>
            <a:off x="609600" y="4057234"/>
            <a:ext cx="4114800" cy="2308324"/>
          </a:xfrm>
          <a:prstGeom prst="rect">
            <a:avLst/>
          </a:prstGeom>
          <a:noFill/>
        </p:spPr>
        <p:txBody>
          <a:bodyPr wrap="square" rtlCol="0">
            <a:spAutoFit/>
          </a:bodyPr>
          <a:lstStyle/>
          <a:p>
            <a:pPr marL="179388" indent="-179388">
              <a:buClr>
                <a:schemeClr val="accent1"/>
              </a:buClr>
            </a:pPr>
            <a:r>
              <a:rPr lang="en-US" altLang="ja-JP" sz="1700" dirty="0" smtClean="0">
                <a:solidFill>
                  <a:srgbClr val="FF0000"/>
                </a:solidFill>
                <a:latin typeface="+mn-lt"/>
              </a:rPr>
              <a:t>We can help them by…</a:t>
            </a:r>
          </a:p>
          <a:p>
            <a:pPr marL="179388" indent="-179388">
              <a:buClr>
                <a:schemeClr val="accent1"/>
              </a:buClr>
              <a:buFont typeface="Arial"/>
              <a:buChar char="•"/>
            </a:pPr>
            <a:r>
              <a:rPr lang="en-US" altLang="ja-JP" sz="1800" dirty="0" smtClean="0">
                <a:latin typeface="+mn-lt"/>
              </a:rPr>
              <a:t>Providing access and information about health services</a:t>
            </a:r>
          </a:p>
          <a:p>
            <a:pPr marL="179388" indent="-179388">
              <a:buClr>
                <a:schemeClr val="accent1"/>
              </a:buClr>
              <a:buFont typeface="Arial"/>
              <a:buChar char="•"/>
            </a:pPr>
            <a:r>
              <a:rPr lang="en-US" altLang="ja-JP" sz="1800" dirty="0" smtClean="0">
                <a:latin typeface="+mn-lt"/>
              </a:rPr>
              <a:t>Involving them in community &amp; social programs</a:t>
            </a:r>
          </a:p>
          <a:p>
            <a:pPr marL="179388" indent="-179388">
              <a:buClr>
                <a:schemeClr val="accent1"/>
              </a:buClr>
              <a:buFont typeface="Arial"/>
              <a:buChar char="•"/>
            </a:pPr>
            <a:r>
              <a:rPr lang="en-US" altLang="ja-JP" sz="1800" dirty="0" smtClean="0">
                <a:latin typeface="+mn-lt"/>
              </a:rPr>
              <a:t>Including them in the decision process</a:t>
            </a:r>
          </a:p>
          <a:p>
            <a:pPr>
              <a:buClr>
                <a:schemeClr val="accent1"/>
              </a:buClr>
              <a:buFont typeface="Arial"/>
              <a:buChar char="•"/>
            </a:pPr>
            <a:endParaRPr lang="en-US" sz="1800" dirty="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212848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16"/>
          <p:cNvSpPr txBox="1">
            <a:spLocks noChangeArrowheads="1"/>
          </p:cNvSpPr>
          <p:nvPr/>
        </p:nvSpPr>
        <p:spPr bwMode="auto">
          <a:xfrm>
            <a:off x="2743200" y="5334000"/>
            <a:ext cx="3429000" cy="785813"/>
          </a:xfrm>
          <a:prstGeom prst="rect">
            <a:avLst/>
          </a:prstGeom>
          <a:noFill/>
          <a:ln w="9525">
            <a:noFill/>
            <a:miter lim="800000"/>
            <a:headEnd/>
            <a:tailEnd/>
          </a:ln>
        </p:spPr>
        <p:txBody>
          <a:bodyPr lIns="91424" tIns="45712" rIns="91424" bIns="45712">
            <a:spAutoFit/>
          </a:bodyPr>
          <a:lstStyle/>
          <a:p>
            <a:pPr algn="ctr" defTabSz="912813"/>
            <a:r>
              <a:rPr lang="en-GB">
                <a:solidFill>
                  <a:srgbClr val="000000"/>
                </a:solidFill>
              </a:rPr>
              <a:t>Basic services and security</a:t>
            </a:r>
            <a:endParaRPr lang="en-US"/>
          </a:p>
          <a:p>
            <a:pPr defTabSz="912813">
              <a:spcBef>
                <a:spcPct val="50000"/>
              </a:spcBef>
            </a:pPr>
            <a:endParaRPr lang="en-US"/>
          </a:p>
        </p:txBody>
      </p:sp>
      <p:sp>
        <p:nvSpPr>
          <p:cNvPr id="13315" name="Text Box 17"/>
          <p:cNvSpPr txBox="1">
            <a:spLocks noChangeArrowheads="1"/>
          </p:cNvSpPr>
          <p:nvPr/>
        </p:nvSpPr>
        <p:spPr bwMode="auto">
          <a:xfrm>
            <a:off x="2514600" y="3962400"/>
            <a:ext cx="3810000" cy="366713"/>
          </a:xfrm>
          <a:prstGeom prst="rect">
            <a:avLst/>
          </a:prstGeom>
          <a:noFill/>
          <a:ln w="9525">
            <a:noFill/>
            <a:miter lim="800000"/>
            <a:headEnd/>
            <a:tailEnd/>
          </a:ln>
        </p:spPr>
        <p:txBody>
          <a:bodyPr lIns="91424" tIns="45712" rIns="91424" bIns="45712">
            <a:spAutoFit/>
          </a:bodyPr>
          <a:lstStyle/>
          <a:p>
            <a:pPr defTabSz="912813">
              <a:spcBef>
                <a:spcPct val="50000"/>
              </a:spcBef>
            </a:pPr>
            <a:r>
              <a:rPr lang="en-US">
                <a:solidFill>
                  <a:srgbClr val="000000"/>
                </a:solidFill>
              </a:rPr>
              <a:t>Community and family supports</a:t>
            </a:r>
          </a:p>
        </p:txBody>
      </p:sp>
      <p:sp>
        <p:nvSpPr>
          <p:cNvPr id="13317" name="Freeform 7"/>
          <p:cNvSpPr>
            <a:spLocks/>
          </p:cNvSpPr>
          <p:nvPr/>
        </p:nvSpPr>
        <p:spPr bwMode="auto">
          <a:xfrm>
            <a:off x="3443288" y="550863"/>
            <a:ext cx="1879600" cy="1462087"/>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 name="T15" fmla="*/ 0 w 1812"/>
              <a:gd name="T16" fmla="*/ 0 h 1409"/>
              <a:gd name="T17" fmla="*/ 1812 w 1812"/>
              <a:gd name="T18" fmla="*/ 1409 h 1409"/>
            </a:gdLst>
            <a:ahLst/>
            <a:cxnLst>
              <a:cxn ang="T10">
                <a:pos x="T0" y="T1"/>
              </a:cxn>
              <a:cxn ang="T11">
                <a:pos x="T2" y="T3"/>
              </a:cxn>
              <a:cxn ang="T12">
                <a:pos x="T4" y="T5"/>
              </a:cxn>
              <a:cxn ang="T13">
                <a:pos x="T6" y="T7"/>
              </a:cxn>
              <a:cxn ang="T14">
                <a:pos x="T8" y="T9"/>
              </a:cxn>
            </a:cxnLst>
            <a:rect l="T15" t="T16" r="T17" b="T18"/>
            <a:pathLst>
              <a:path w="1812" h="1409">
                <a:moveTo>
                  <a:pt x="0" y="1409"/>
                </a:moveTo>
                <a:lnTo>
                  <a:pt x="906" y="0"/>
                </a:lnTo>
                <a:lnTo>
                  <a:pt x="1812" y="1409"/>
                </a:lnTo>
                <a:lnTo>
                  <a:pt x="0" y="1409"/>
                </a:lnTo>
                <a:close/>
              </a:path>
            </a:pathLst>
          </a:custGeom>
          <a:noFill/>
          <a:ln w="9525">
            <a:noFill/>
            <a:round/>
            <a:headEnd/>
            <a:tailEnd/>
          </a:ln>
        </p:spPr>
        <p:txBody>
          <a:bodyPr lIns="80147" tIns="40074" rIns="80147" bIns="40074"/>
          <a:lstStyle/>
          <a:p>
            <a:endParaRPr lang="en-US"/>
          </a:p>
        </p:txBody>
      </p:sp>
      <p:sp>
        <p:nvSpPr>
          <p:cNvPr id="15366" name="Freeform 8"/>
          <p:cNvSpPr>
            <a:spLocks/>
          </p:cNvSpPr>
          <p:nvPr/>
        </p:nvSpPr>
        <p:spPr bwMode="auto">
          <a:xfrm>
            <a:off x="3352800" y="285728"/>
            <a:ext cx="1879600" cy="1462088"/>
          </a:xfrm>
          <a:custGeom>
            <a:avLst/>
            <a:gdLst>
              <a:gd name="T0" fmla="*/ 0 w 1812"/>
              <a:gd name="T1" fmla="*/ 1409 h 1409"/>
              <a:gd name="T2" fmla="*/ 906 w 1812"/>
              <a:gd name="T3" fmla="*/ 0 h 1409"/>
              <a:gd name="T4" fmla="*/ 906 w 1812"/>
              <a:gd name="T5" fmla="*/ 0 h 1409"/>
              <a:gd name="T6" fmla="*/ 1812 w 1812"/>
              <a:gd name="T7" fmla="*/ 1409 h 1409"/>
              <a:gd name="T8" fmla="*/ 0 w 1812"/>
              <a:gd name="T9" fmla="*/ 1409 h 1409"/>
              <a:gd name="T10" fmla="*/ 0 60000 65536"/>
              <a:gd name="T11" fmla="*/ 0 60000 65536"/>
              <a:gd name="T12" fmla="*/ 0 60000 65536"/>
              <a:gd name="T13" fmla="*/ 0 60000 65536"/>
              <a:gd name="T14" fmla="*/ 0 60000 65536"/>
              <a:gd name="T15" fmla="*/ 0 w 1812"/>
              <a:gd name="T16" fmla="*/ 0 h 1409"/>
              <a:gd name="T17" fmla="*/ 1812 w 1812"/>
              <a:gd name="T18" fmla="*/ 1409 h 1409"/>
            </a:gdLst>
            <a:ahLst/>
            <a:cxnLst>
              <a:cxn ang="T10">
                <a:pos x="T0" y="T1"/>
              </a:cxn>
              <a:cxn ang="T11">
                <a:pos x="T2" y="T3"/>
              </a:cxn>
              <a:cxn ang="T12">
                <a:pos x="T4" y="T5"/>
              </a:cxn>
              <a:cxn ang="T13">
                <a:pos x="T6" y="T7"/>
              </a:cxn>
              <a:cxn ang="T14">
                <a:pos x="T8" y="T9"/>
              </a:cxn>
            </a:cxnLst>
            <a:rect l="T15" t="T16" r="T17" b="T18"/>
            <a:pathLst>
              <a:path w="1812" h="1409">
                <a:moveTo>
                  <a:pt x="0" y="1409"/>
                </a:moveTo>
                <a:lnTo>
                  <a:pt x="906" y="0"/>
                </a:lnTo>
                <a:lnTo>
                  <a:pt x="1812" y="1409"/>
                </a:lnTo>
                <a:lnTo>
                  <a:pt x="0" y="1409"/>
                </a:lnTo>
                <a:close/>
              </a:path>
            </a:pathLst>
          </a:custGeom>
          <a:solidFill>
            <a:srgbClr val="C00000"/>
          </a:solidFill>
          <a:ln>
            <a:solidFill>
              <a:srgbClr val="C00000"/>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lstStyle/>
          <a:p>
            <a:pPr>
              <a:defRPr/>
            </a:pPr>
            <a:endParaRPr lang="en-US" dirty="0">
              <a:latin typeface="Garamond" pitchFamily="18" charset="0"/>
            </a:endParaRPr>
          </a:p>
        </p:txBody>
      </p:sp>
      <p:sp>
        <p:nvSpPr>
          <p:cNvPr id="13319" name="Rectangle 9"/>
          <p:cNvSpPr>
            <a:spLocks noChangeArrowheads="1"/>
          </p:cNvSpPr>
          <p:nvPr/>
        </p:nvSpPr>
        <p:spPr bwMode="auto">
          <a:xfrm>
            <a:off x="3733800" y="1219200"/>
            <a:ext cx="1017588" cy="642938"/>
          </a:xfrm>
          <a:prstGeom prst="rect">
            <a:avLst/>
          </a:prstGeom>
          <a:noFill/>
          <a:ln w="9525">
            <a:noFill/>
            <a:miter lim="800000"/>
            <a:headEnd/>
            <a:tailEnd/>
          </a:ln>
        </p:spPr>
        <p:txBody>
          <a:bodyPr lIns="0" tIns="0" rIns="0" bIns="0"/>
          <a:lstStyle/>
          <a:p>
            <a:pPr algn="ctr" defTabSz="912813" rtl="1"/>
            <a:r>
              <a:rPr lang="ar-LB" sz="1600" b="1" dirty="0" smtClean="0">
                <a:solidFill>
                  <a:srgbClr val="000000"/>
                </a:solidFill>
                <a:latin typeface="Garamond" pitchFamily="18" charset="0"/>
              </a:rPr>
              <a:t>الخدمات المتخصصة</a:t>
            </a:r>
            <a:endParaRPr lang="en-US" sz="1600" dirty="0">
              <a:latin typeface="Garamond" pitchFamily="18" charset="0"/>
            </a:endParaRPr>
          </a:p>
        </p:txBody>
      </p:sp>
      <p:sp>
        <p:nvSpPr>
          <p:cNvPr id="13320" name="Freeform 10"/>
          <p:cNvSpPr>
            <a:spLocks/>
          </p:cNvSpPr>
          <p:nvPr/>
        </p:nvSpPr>
        <p:spPr bwMode="auto">
          <a:xfrm>
            <a:off x="2514600" y="2028825"/>
            <a:ext cx="3757613" cy="1460500"/>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 name="T15" fmla="*/ 0 w 3621"/>
              <a:gd name="T16" fmla="*/ 0 h 1408"/>
              <a:gd name="T17" fmla="*/ 3621 w 3621"/>
              <a:gd name="T18" fmla="*/ 1408 h 1408"/>
            </a:gdLst>
            <a:ahLst/>
            <a:cxnLst>
              <a:cxn ang="T10">
                <a:pos x="T0" y="T1"/>
              </a:cxn>
              <a:cxn ang="T11">
                <a:pos x="T2" y="T3"/>
              </a:cxn>
              <a:cxn ang="T12">
                <a:pos x="T4" y="T5"/>
              </a:cxn>
              <a:cxn ang="T13">
                <a:pos x="T6" y="T7"/>
              </a:cxn>
              <a:cxn ang="T14">
                <a:pos x="T8" y="T9"/>
              </a:cxn>
            </a:cxnLst>
            <a:rect l="T15" t="T16" r="T17" b="T18"/>
            <a:pathLst>
              <a:path w="3621" h="1408">
                <a:moveTo>
                  <a:pt x="0" y="1408"/>
                </a:moveTo>
                <a:lnTo>
                  <a:pt x="906" y="0"/>
                </a:lnTo>
                <a:lnTo>
                  <a:pt x="2715" y="0"/>
                </a:lnTo>
                <a:lnTo>
                  <a:pt x="3621" y="1408"/>
                </a:lnTo>
                <a:lnTo>
                  <a:pt x="0" y="1408"/>
                </a:lnTo>
                <a:close/>
              </a:path>
            </a:pathLst>
          </a:custGeom>
          <a:noFill/>
          <a:ln w="9525">
            <a:noFill/>
            <a:round/>
            <a:headEnd/>
            <a:tailEnd/>
          </a:ln>
        </p:spPr>
        <p:txBody>
          <a:bodyPr lIns="80147" tIns="40074" rIns="80147" bIns="40074"/>
          <a:lstStyle/>
          <a:p>
            <a:endParaRPr lang="en-US"/>
          </a:p>
        </p:txBody>
      </p:sp>
      <p:sp>
        <p:nvSpPr>
          <p:cNvPr id="15369" name="Freeform 11"/>
          <p:cNvSpPr>
            <a:spLocks/>
          </p:cNvSpPr>
          <p:nvPr/>
        </p:nvSpPr>
        <p:spPr bwMode="auto">
          <a:xfrm>
            <a:off x="2438400" y="1828800"/>
            <a:ext cx="3757613" cy="1460500"/>
          </a:xfrm>
          <a:custGeom>
            <a:avLst/>
            <a:gdLst>
              <a:gd name="T0" fmla="*/ 0 w 3621"/>
              <a:gd name="T1" fmla="*/ 1408 h 1408"/>
              <a:gd name="T2" fmla="*/ 906 w 3621"/>
              <a:gd name="T3" fmla="*/ 0 h 1408"/>
              <a:gd name="T4" fmla="*/ 2715 w 3621"/>
              <a:gd name="T5" fmla="*/ 0 h 1408"/>
              <a:gd name="T6" fmla="*/ 3621 w 3621"/>
              <a:gd name="T7" fmla="*/ 1408 h 1408"/>
              <a:gd name="T8" fmla="*/ 0 w 3621"/>
              <a:gd name="T9" fmla="*/ 1408 h 1408"/>
              <a:gd name="T10" fmla="*/ 0 60000 65536"/>
              <a:gd name="T11" fmla="*/ 0 60000 65536"/>
              <a:gd name="T12" fmla="*/ 0 60000 65536"/>
              <a:gd name="T13" fmla="*/ 0 60000 65536"/>
              <a:gd name="T14" fmla="*/ 0 60000 65536"/>
              <a:gd name="T15" fmla="*/ 0 w 3621"/>
              <a:gd name="T16" fmla="*/ 0 h 1408"/>
              <a:gd name="T17" fmla="*/ 3621 w 3621"/>
              <a:gd name="T18" fmla="*/ 1408 h 1408"/>
            </a:gdLst>
            <a:ahLst/>
            <a:cxnLst>
              <a:cxn ang="T10">
                <a:pos x="T0" y="T1"/>
              </a:cxn>
              <a:cxn ang="T11">
                <a:pos x="T2" y="T3"/>
              </a:cxn>
              <a:cxn ang="T12">
                <a:pos x="T4" y="T5"/>
              </a:cxn>
              <a:cxn ang="T13">
                <a:pos x="T6" y="T7"/>
              </a:cxn>
              <a:cxn ang="T14">
                <a:pos x="T8" y="T9"/>
              </a:cxn>
            </a:cxnLst>
            <a:rect l="T15" t="T16" r="T17" b="T18"/>
            <a:pathLst>
              <a:path w="3621" h="1408">
                <a:moveTo>
                  <a:pt x="0" y="1408"/>
                </a:moveTo>
                <a:lnTo>
                  <a:pt x="906" y="0"/>
                </a:lnTo>
                <a:lnTo>
                  <a:pt x="2715" y="0"/>
                </a:lnTo>
                <a:lnTo>
                  <a:pt x="3621" y="1408"/>
                </a:lnTo>
                <a:lnTo>
                  <a:pt x="0" y="1408"/>
                </a:lnTo>
                <a:close/>
              </a:path>
            </a:pathLst>
          </a:custGeom>
          <a:solidFill>
            <a:srgbClr val="00B050"/>
          </a:solidFill>
          <a:ln>
            <a:solidFill>
              <a:srgbClr val="00800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80147" tIns="40074" rIns="80147" bIns="40074"/>
          <a:lstStyle/>
          <a:p>
            <a:pPr>
              <a:defRPr/>
            </a:pPr>
            <a:endParaRPr lang="en-US" dirty="0">
              <a:latin typeface="Garamond" pitchFamily="18" charset="0"/>
            </a:endParaRPr>
          </a:p>
        </p:txBody>
      </p:sp>
      <p:sp>
        <p:nvSpPr>
          <p:cNvPr id="13322" name="Rectangle 12"/>
          <p:cNvSpPr>
            <a:spLocks noChangeArrowheads="1"/>
          </p:cNvSpPr>
          <p:nvPr/>
        </p:nvSpPr>
        <p:spPr bwMode="auto">
          <a:xfrm>
            <a:off x="3281363" y="2438400"/>
            <a:ext cx="2273300" cy="646113"/>
          </a:xfrm>
          <a:prstGeom prst="rect">
            <a:avLst/>
          </a:prstGeom>
          <a:noFill/>
          <a:ln w="9525">
            <a:noFill/>
            <a:miter lim="800000"/>
            <a:headEnd/>
            <a:tailEnd/>
          </a:ln>
        </p:spPr>
        <p:txBody>
          <a:bodyPr lIns="0" tIns="0" rIns="0" bIns="0"/>
          <a:lstStyle/>
          <a:p>
            <a:pPr algn="ctr" defTabSz="912813" rtl="1"/>
            <a:r>
              <a:rPr lang="ar-LB" sz="1600" b="1" dirty="0" smtClean="0">
                <a:solidFill>
                  <a:srgbClr val="000000"/>
                </a:solidFill>
                <a:latin typeface="Garamond" pitchFamily="18" charset="0"/>
              </a:rPr>
              <a:t>دعم مركز وغير متخصص</a:t>
            </a:r>
            <a:endParaRPr lang="en-US" sz="1600" b="1" dirty="0">
              <a:latin typeface="Garamond" pitchFamily="18" charset="0"/>
            </a:endParaRPr>
          </a:p>
        </p:txBody>
      </p:sp>
      <p:sp>
        <p:nvSpPr>
          <p:cNvPr id="13323" name="Freeform 13"/>
          <p:cNvSpPr>
            <a:spLocks/>
          </p:cNvSpPr>
          <p:nvPr/>
        </p:nvSpPr>
        <p:spPr bwMode="auto">
          <a:xfrm>
            <a:off x="1577975" y="3540125"/>
            <a:ext cx="5634038" cy="1463675"/>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 name="T15" fmla="*/ 0 w 5428"/>
              <a:gd name="T16" fmla="*/ 0 h 1409"/>
              <a:gd name="T17" fmla="*/ 5428 w 5428"/>
              <a:gd name="T18" fmla="*/ 1409 h 1409"/>
            </a:gdLst>
            <a:ahLst/>
            <a:cxnLst>
              <a:cxn ang="T10">
                <a:pos x="T0" y="T1"/>
              </a:cxn>
              <a:cxn ang="T11">
                <a:pos x="T2" y="T3"/>
              </a:cxn>
              <a:cxn ang="T12">
                <a:pos x="T4" y="T5"/>
              </a:cxn>
              <a:cxn ang="T13">
                <a:pos x="T6" y="T7"/>
              </a:cxn>
              <a:cxn ang="T14">
                <a:pos x="T8" y="T9"/>
              </a:cxn>
            </a:cxnLst>
            <a:rect l="T15" t="T16" r="T17" b="T18"/>
            <a:pathLst>
              <a:path w="5428" h="1409">
                <a:moveTo>
                  <a:pt x="0" y="1409"/>
                </a:moveTo>
                <a:lnTo>
                  <a:pt x="905" y="0"/>
                </a:lnTo>
                <a:lnTo>
                  <a:pt x="4522" y="0"/>
                </a:lnTo>
                <a:lnTo>
                  <a:pt x="5428" y="1409"/>
                </a:lnTo>
                <a:lnTo>
                  <a:pt x="0" y="1409"/>
                </a:lnTo>
                <a:close/>
              </a:path>
            </a:pathLst>
          </a:custGeom>
          <a:noFill/>
          <a:ln w="9525">
            <a:noFill/>
            <a:round/>
            <a:headEnd/>
            <a:tailEnd/>
          </a:ln>
        </p:spPr>
        <p:txBody>
          <a:bodyPr lIns="80147" tIns="40074" rIns="80147" bIns="40074"/>
          <a:lstStyle/>
          <a:p>
            <a:endParaRPr lang="en-US"/>
          </a:p>
        </p:txBody>
      </p:sp>
      <p:sp>
        <p:nvSpPr>
          <p:cNvPr id="15372" name="Freeform 14"/>
          <p:cNvSpPr>
            <a:spLocks/>
          </p:cNvSpPr>
          <p:nvPr/>
        </p:nvSpPr>
        <p:spPr bwMode="auto">
          <a:xfrm>
            <a:off x="1447800" y="3394085"/>
            <a:ext cx="5632450" cy="1463675"/>
          </a:xfrm>
          <a:custGeom>
            <a:avLst/>
            <a:gdLst>
              <a:gd name="T0" fmla="*/ 0 w 5428"/>
              <a:gd name="T1" fmla="*/ 1409 h 1409"/>
              <a:gd name="T2" fmla="*/ 905 w 5428"/>
              <a:gd name="T3" fmla="*/ 0 h 1409"/>
              <a:gd name="T4" fmla="*/ 4522 w 5428"/>
              <a:gd name="T5" fmla="*/ 0 h 1409"/>
              <a:gd name="T6" fmla="*/ 5428 w 5428"/>
              <a:gd name="T7" fmla="*/ 1409 h 1409"/>
              <a:gd name="T8" fmla="*/ 0 w 5428"/>
              <a:gd name="T9" fmla="*/ 1409 h 1409"/>
              <a:gd name="T10" fmla="*/ 0 60000 65536"/>
              <a:gd name="T11" fmla="*/ 0 60000 65536"/>
              <a:gd name="T12" fmla="*/ 0 60000 65536"/>
              <a:gd name="T13" fmla="*/ 0 60000 65536"/>
              <a:gd name="T14" fmla="*/ 0 60000 65536"/>
              <a:gd name="T15" fmla="*/ 0 w 5428"/>
              <a:gd name="T16" fmla="*/ 0 h 1409"/>
              <a:gd name="T17" fmla="*/ 5428 w 5428"/>
              <a:gd name="T18" fmla="*/ 1409 h 1409"/>
            </a:gdLst>
            <a:ahLst/>
            <a:cxnLst>
              <a:cxn ang="T10">
                <a:pos x="T0" y="T1"/>
              </a:cxn>
              <a:cxn ang="T11">
                <a:pos x="T2" y="T3"/>
              </a:cxn>
              <a:cxn ang="T12">
                <a:pos x="T4" y="T5"/>
              </a:cxn>
              <a:cxn ang="T13">
                <a:pos x="T6" y="T7"/>
              </a:cxn>
              <a:cxn ang="T14">
                <a:pos x="T8" y="T9"/>
              </a:cxn>
            </a:cxnLst>
            <a:rect l="T15" t="T16" r="T17" b="T18"/>
            <a:pathLst>
              <a:path w="5428" h="1409">
                <a:moveTo>
                  <a:pt x="0" y="1409"/>
                </a:moveTo>
                <a:lnTo>
                  <a:pt x="905" y="0"/>
                </a:lnTo>
                <a:lnTo>
                  <a:pt x="4522" y="0"/>
                </a:lnTo>
                <a:lnTo>
                  <a:pt x="5428" y="1409"/>
                </a:lnTo>
                <a:lnTo>
                  <a:pt x="0" y="1409"/>
                </a:lnTo>
                <a:close/>
              </a:path>
            </a:pathLst>
          </a:custGeom>
          <a:solidFill>
            <a:srgbClr val="FFFF00"/>
          </a:solidFill>
          <a:ln>
            <a:solidFill>
              <a:srgbClr val="FFC000"/>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80147" tIns="40074" rIns="80147" bIns="40074"/>
          <a:lstStyle/>
          <a:p>
            <a:pPr>
              <a:defRPr/>
            </a:pPr>
            <a:endParaRPr lang="en-US" dirty="0">
              <a:latin typeface="Garamond" pitchFamily="18" charset="0"/>
            </a:endParaRPr>
          </a:p>
        </p:txBody>
      </p:sp>
      <p:sp>
        <p:nvSpPr>
          <p:cNvPr id="13325" name="Rectangle 15"/>
          <p:cNvSpPr>
            <a:spLocks noChangeArrowheads="1"/>
          </p:cNvSpPr>
          <p:nvPr/>
        </p:nvSpPr>
        <p:spPr bwMode="auto">
          <a:xfrm>
            <a:off x="2819400" y="3987800"/>
            <a:ext cx="2855913" cy="430213"/>
          </a:xfrm>
          <a:prstGeom prst="rect">
            <a:avLst/>
          </a:prstGeom>
          <a:noFill/>
          <a:ln w="9525">
            <a:noFill/>
            <a:miter lim="800000"/>
            <a:headEnd/>
            <a:tailEnd/>
          </a:ln>
        </p:spPr>
        <p:txBody>
          <a:bodyPr lIns="0" tIns="0" rIns="0" bIns="0"/>
          <a:lstStyle/>
          <a:p>
            <a:pPr algn="ctr" defTabSz="912813" rtl="1"/>
            <a:r>
              <a:rPr lang="ar-LB" sz="1600" b="1" dirty="0" smtClean="0">
                <a:solidFill>
                  <a:srgbClr val="000000"/>
                </a:solidFill>
                <a:latin typeface="Garamond" pitchFamily="18" charset="0"/>
              </a:rPr>
              <a:t>دعم المجتمع والعائلة</a:t>
            </a:r>
            <a:endParaRPr lang="en-US" sz="1600" b="1" dirty="0">
              <a:latin typeface="Garamond" pitchFamily="18" charset="0"/>
            </a:endParaRPr>
          </a:p>
        </p:txBody>
      </p:sp>
      <p:sp>
        <p:nvSpPr>
          <p:cNvPr id="15374" name="Freeform 16"/>
          <p:cNvSpPr>
            <a:spLocks/>
          </p:cNvSpPr>
          <p:nvPr/>
        </p:nvSpPr>
        <p:spPr bwMode="auto">
          <a:xfrm>
            <a:off x="533400" y="4968896"/>
            <a:ext cx="7512050" cy="1460500"/>
          </a:xfrm>
          <a:custGeom>
            <a:avLst/>
            <a:gdLst>
              <a:gd name="T0" fmla="*/ 0 w 7239"/>
              <a:gd name="T1" fmla="*/ 1407 h 1407"/>
              <a:gd name="T2" fmla="*/ 906 w 7239"/>
              <a:gd name="T3" fmla="*/ 0 h 1407"/>
              <a:gd name="T4" fmla="*/ 6336 w 7239"/>
              <a:gd name="T5" fmla="*/ 0 h 1407"/>
              <a:gd name="T6" fmla="*/ 7239 w 7239"/>
              <a:gd name="T7" fmla="*/ 1407 h 1407"/>
              <a:gd name="T8" fmla="*/ 0 w 7239"/>
              <a:gd name="T9" fmla="*/ 1407 h 1407"/>
              <a:gd name="T10" fmla="*/ 0 60000 65536"/>
              <a:gd name="T11" fmla="*/ 0 60000 65536"/>
              <a:gd name="T12" fmla="*/ 0 60000 65536"/>
              <a:gd name="T13" fmla="*/ 0 60000 65536"/>
              <a:gd name="T14" fmla="*/ 0 60000 65536"/>
              <a:gd name="T15" fmla="*/ 0 w 7239"/>
              <a:gd name="T16" fmla="*/ 0 h 1407"/>
              <a:gd name="T17" fmla="*/ 7239 w 7239"/>
              <a:gd name="T18" fmla="*/ 1407 h 1407"/>
            </a:gdLst>
            <a:ahLst/>
            <a:cxnLst>
              <a:cxn ang="T10">
                <a:pos x="T0" y="T1"/>
              </a:cxn>
              <a:cxn ang="T11">
                <a:pos x="T2" y="T3"/>
              </a:cxn>
              <a:cxn ang="T12">
                <a:pos x="T4" y="T5"/>
              </a:cxn>
              <a:cxn ang="T13">
                <a:pos x="T6" y="T7"/>
              </a:cxn>
              <a:cxn ang="T14">
                <a:pos x="T8" y="T9"/>
              </a:cxn>
            </a:cxnLst>
            <a:rect l="T15" t="T16" r="T17" b="T18"/>
            <a:pathLst>
              <a:path w="7239" h="1407">
                <a:moveTo>
                  <a:pt x="0" y="1407"/>
                </a:moveTo>
                <a:lnTo>
                  <a:pt x="906" y="0"/>
                </a:lnTo>
                <a:lnTo>
                  <a:pt x="6336" y="0"/>
                </a:lnTo>
                <a:lnTo>
                  <a:pt x="7239" y="1407"/>
                </a:lnTo>
                <a:lnTo>
                  <a:pt x="0" y="1407"/>
                </a:lnTo>
                <a:close/>
              </a:path>
            </a:pathLst>
          </a:custGeom>
          <a:solidFill>
            <a:srgbClr val="0070C0"/>
          </a:solidFill>
          <a:ln>
            <a:solidFill>
              <a:srgbClr val="0070C0"/>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80147" tIns="40074" rIns="80147" bIns="40074"/>
          <a:lstStyle/>
          <a:p>
            <a:pPr>
              <a:defRPr/>
            </a:pPr>
            <a:endParaRPr lang="en-US" dirty="0">
              <a:latin typeface="Garamond" pitchFamily="18" charset="0"/>
            </a:endParaRPr>
          </a:p>
        </p:txBody>
      </p:sp>
      <p:sp>
        <p:nvSpPr>
          <p:cNvPr id="13327" name="Rectangle 17"/>
          <p:cNvSpPr>
            <a:spLocks noChangeArrowheads="1"/>
          </p:cNvSpPr>
          <p:nvPr/>
        </p:nvSpPr>
        <p:spPr bwMode="auto">
          <a:xfrm>
            <a:off x="2819400" y="5451475"/>
            <a:ext cx="3332163" cy="430213"/>
          </a:xfrm>
          <a:prstGeom prst="rect">
            <a:avLst/>
          </a:prstGeom>
          <a:noFill/>
          <a:ln w="9525">
            <a:noFill/>
            <a:miter lim="800000"/>
            <a:headEnd/>
            <a:tailEnd/>
          </a:ln>
        </p:spPr>
        <p:txBody>
          <a:bodyPr lIns="0" tIns="0" rIns="0" bIns="0"/>
          <a:lstStyle/>
          <a:p>
            <a:pPr algn="ctr" defTabSz="912813" rtl="1"/>
            <a:r>
              <a:rPr lang="ar-LB" sz="1600" b="1" dirty="0" smtClean="0">
                <a:solidFill>
                  <a:srgbClr val="000000"/>
                </a:solidFill>
                <a:latin typeface="Garamond" pitchFamily="18" charset="0"/>
              </a:rPr>
              <a:t>الخدمات الأساسية والأمن</a:t>
            </a:r>
            <a:endParaRPr lang="en-US" sz="1600" b="1" dirty="0">
              <a:latin typeface="Garamond" pitchFamily="18" charset="0"/>
            </a:endParaRPr>
          </a:p>
        </p:txBody>
      </p:sp>
      <p:sp>
        <p:nvSpPr>
          <p:cNvPr id="15376" name="Text Box 18"/>
          <p:cNvSpPr txBox="1">
            <a:spLocks noChangeArrowheads="1"/>
          </p:cNvSpPr>
          <p:nvPr/>
        </p:nvSpPr>
        <p:spPr bwMode="auto">
          <a:xfrm>
            <a:off x="179040" y="5029200"/>
            <a:ext cx="2411760" cy="1143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1424" tIns="45712" rIns="91424" bIns="45712"/>
          <a:lstStyle/>
          <a:p>
            <a:pPr lvl="0" algn="r" rtl="1" fontAlgn="base">
              <a:spcBef>
                <a:spcPct val="0"/>
              </a:spcBef>
              <a:spcAft>
                <a:spcPct val="0"/>
              </a:spcAft>
            </a:pPr>
            <a:r>
              <a:rPr lang="ar-LB" sz="1400" dirty="0" smtClean="0">
                <a:solidFill>
                  <a:schemeClr val="tx1"/>
                </a:solidFill>
                <a:latin typeface="Times New Roman" pitchFamily="18" charset="0"/>
                <a:cs typeface="Times New Roman" pitchFamily="18" charset="0"/>
              </a:rPr>
              <a:t>يجب حماية رفاه جميع الأشخاص من خلال </a:t>
            </a:r>
            <a:r>
              <a:rPr lang="ar-LB" sz="1400" b="1" dirty="0" smtClean="0">
                <a:solidFill>
                  <a:schemeClr val="tx1"/>
                </a:solidFill>
                <a:latin typeface="Times New Roman" pitchFamily="18" charset="0"/>
                <a:cs typeface="Times New Roman" pitchFamily="18" charset="0"/>
              </a:rPr>
              <a:t>توفير الحاجات الأساسية وذلك بضمان المشاركة والأمان للجميع والتأكُد من أن تلك الخدمات ملائمة اجتماعيا </a:t>
            </a:r>
            <a:endParaRPr lang="en-US" sz="1400" b="1" dirty="0" smtClean="0">
              <a:solidFill>
                <a:schemeClr val="tx1"/>
              </a:solidFill>
              <a:latin typeface="Times New Roman" pitchFamily="18" charset="0"/>
              <a:cs typeface="Times New Roman" pitchFamily="18" charset="0"/>
            </a:endParaRPr>
          </a:p>
        </p:txBody>
      </p:sp>
      <p:sp>
        <p:nvSpPr>
          <p:cNvPr id="15377" name="Text Box 19"/>
          <p:cNvSpPr txBox="1">
            <a:spLocks noChangeArrowheads="1"/>
          </p:cNvSpPr>
          <p:nvPr/>
        </p:nvSpPr>
        <p:spPr bwMode="auto">
          <a:xfrm>
            <a:off x="152400" y="3505200"/>
            <a:ext cx="3124200" cy="1066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91424" tIns="45712" rIns="91424" bIns="45712"/>
          <a:lstStyle/>
          <a:p>
            <a:pPr lvl="0" algn="r" rtl="1" fontAlgn="base">
              <a:spcBef>
                <a:spcPct val="0"/>
              </a:spcBef>
              <a:spcAft>
                <a:spcPct val="0"/>
              </a:spcAft>
            </a:pPr>
            <a:r>
              <a:rPr lang="ar-LB" sz="1400" dirty="0" smtClean="0">
                <a:solidFill>
                  <a:schemeClr val="tx1"/>
                </a:solidFill>
                <a:latin typeface="Times New Roman" pitchFamily="18" charset="0"/>
                <a:cs typeface="Times New Roman" pitchFamily="18" charset="0"/>
              </a:rPr>
              <a:t>هم الأشخاص الذين يتمكنون من المحافظة على الرفاه من ناحية الصحة العقلية والنفس اجتماعية إن حصلوا على </a:t>
            </a:r>
            <a:r>
              <a:rPr lang="ar-LB" sz="1400" b="1" dirty="0" smtClean="0">
                <a:solidFill>
                  <a:schemeClr val="tx1"/>
                </a:solidFill>
                <a:latin typeface="Times New Roman" pitchFamily="18" charset="0"/>
                <a:cs typeface="Times New Roman" pitchFamily="18" charset="0"/>
              </a:rPr>
              <a:t>المساعدة في الوصول الى الدعم المجتمعي والعائلي الأساسي</a:t>
            </a:r>
            <a:endParaRPr lang="en-US" sz="1400" b="1" dirty="0" smtClean="0">
              <a:solidFill>
                <a:schemeClr val="tx1"/>
              </a:solidFill>
              <a:latin typeface="Times New Roman" pitchFamily="18" charset="0"/>
              <a:cs typeface="Times New Roman" pitchFamily="18" charset="0"/>
            </a:endParaRPr>
          </a:p>
        </p:txBody>
      </p:sp>
      <p:sp>
        <p:nvSpPr>
          <p:cNvPr id="15378" name="Text Box 20"/>
          <p:cNvSpPr txBox="1">
            <a:spLocks noChangeArrowheads="1"/>
          </p:cNvSpPr>
          <p:nvPr/>
        </p:nvSpPr>
        <p:spPr bwMode="auto">
          <a:xfrm>
            <a:off x="179512" y="1981200"/>
            <a:ext cx="3096344" cy="943743"/>
          </a:xfrm>
          <a:prstGeom prst="rect">
            <a:avLst/>
          </a:prstGeom>
          <a:ln>
            <a:solidFill>
              <a:srgbClr val="00B050"/>
            </a:solidFill>
            <a:headEnd/>
            <a:tailEnd/>
          </a:ln>
        </p:spPr>
        <p:style>
          <a:lnRef idx="2">
            <a:schemeClr val="accent2"/>
          </a:lnRef>
          <a:fillRef idx="1">
            <a:schemeClr val="lt1"/>
          </a:fillRef>
          <a:effectRef idx="0">
            <a:schemeClr val="accent2"/>
          </a:effectRef>
          <a:fontRef idx="minor">
            <a:schemeClr val="dk1"/>
          </a:fontRef>
        </p:style>
        <p:txBody>
          <a:bodyPr lIns="91424" tIns="45712" rIns="91424" bIns="45712"/>
          <a:lstStyle/>
          <a:p>
            <a:pPr lvl="0" algn="r" rtl="1" fontAlgn="base">
              <a:spcBef>
                <a:spcPct val="0"/>
              </a:spcBef>
              <a:spcAft>
                <a:spcPct val="0"/>
              </a:spcAft>
            </a:pPr>
            <a:r>
              <a:rPr lang="ar-LB" sz="1400" dirty="0" smtClean="0">
                <a:solidFill>
                  <a:schemeClr val="tx1"/>
                </a:solidFill>
                <a:latin typeface="Times New Roman" pitchFamily="18" charset="0"/>
                <a:cs typeface="Times New Roman" pitchFamily="18" charset="0"/>
              </a:rPr>
              <a:t>هم الأشخاص الذين يحتاجون الى تدخل مركّز من قبل عمال مدربين ومراقَبين – </a:t>
            </a:r>
            <a:r>
              <a:rPr lang="ar-LB" sz="1400" b="1" dirty="0" smtClean="0">
                <a:solidFill>
                  <a:schemeClr val="tx1"/>
                </a:solidFill>
                <a:latin typeface="Times New Roman" pitchFamily="18" charset="0"/>
                <a:cs typeface="Times New Roman" pitchFamily="18" charset="0"/>
              </a:rPr>
              <a:t>الإسعافات الأولية النفسية, رعاية صحة عقلية أولية أساسية</a:t>
            </a:r>
            <a:endParaRPr lang="en-US" sz="1400" dirty="0" smtClean="0">
              <a:solidFill>
                <a:schemeClr val="tx1"/>
              </a:solidFill>
              <a:latin typeface="Times New Roman" pitchFamily="18" charset="0"/>
              <a:cs typeface="Times New Roman" pitchFamily="18" charset="0"/>
            </a:endParaRPr>
          </a:p>
        </p:txBody>
      </p:sp>
      <p:sp>
        <p:nvSpPr>
          <p:cNvPr id="15379" name="Text Box 21"/>
          <p:cNvSpPr txBox="1">
            <a:spLocks noChangeArrowheads="1"/>
          </p:cNvSpPr>
          <p:nvPr/>
        </p:nvSpPr>
        <p:spPr bwMode="auto">
          <a:xfrm>
            <a:off x="219824" y="762000"/>
            <a:ext cx="3437776" cy="866800"/>
          </a:xfrm>
          <a:prstGeom prst="rect">
            <a:avLst/>
          </a:prstGeom>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91424" tIns="45712" rIns="91424" bIns="45712"/>
          <a:lstStyle/>
          <a:p>
            <a:pPr lvl="0" algn="r" rtl="1" fontAlgn="base">
              <a:spcBef>
                <a:spcPct val="0"/>
              </a:spcBef>
              <a:spcAft>
                <a:spcPct val="0"/>
              </a:spcAft>
            </a:pPr>
            <a:r>
              <a:rPr lang="ar-LB" sz="1400" dirty="0" smtClean="0">
                <a:solidFill>
                  <a:schemeClr val="tx1"/>
                </a:solidFill>
                <a:latin typeface="Times New Roman" pitchFamily="18" charset="0"/>
                <a:cs typeface="Times New Roman" pitchFamily="18" charset="0"/>
              </a:rPr>
              <a:t>لا يمكن احتمال المعاناة ويواجه الناس صعوبة في تأدية الوظائف اليومية التي تتعدى إطار الخدمات الأولية/العامة الموجودة – </a:t>
            </a:r>
            <a:r>
              <a:rPr lang="ar-LB" sz="1400" b="1" dirty="0" smtClean="0">
                <a:solidFill>
                  <a:schemeClr val="tx1"/>
                </a:solidFill>
                <a:latin typeface="Times New Roman" pitchFamily="18" charset="0"/>
                <a:cs typeface="Times New Roman" pitchFamily="18" charset="0"/>
              </a:rPr>
              <a:t>تدخل من خلال العلاج أو الطب النفسي</a:t>
            </a:r>
            <a:endParaRPr lang="en-US" sz="1400" b="1" dirty="0" smtClean="0">
              <a:solidFill>
                <a:schemeClr val="tx1"/>
              </a:solidFill>
              <a:latin typeface="Times New Roman" pitchFamily="18" charset="0"/>
              <a:cs typeface="Times New Roman" pitchFamily="18" charset="0"/>
            </a:endParaRPr>
          </a:p>
        </p:txBody>
      </p:sp>
      <p:sp>
        <p:nvSpPr>
          <p:cNvPr id="594982" name="Rectangle 2"/>
          <p:cNvSpPr>
            <a:spLocks noChangeArrowheads="1"/>
          </p:cNvSpPr>
          <p:nvPr/>
        </p:nvSpPr>
        <p:spPr bwMode="auto">
          <a:xfrm>
            <a:off x="385763" y="-228600"/>
            <a:ext cx="8758237"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lIns="91424" tIns="45712" rIns="91424" bIns="45712" anchor="ctr"/>
          <a:lstStyle/>
          <a:p>
            <a:pPr algn="ctr" defTabSz="914179">
              <a:defRPr/>
            </a:pPr>
            <a:endParaRPr lang="en-US" dirty="0"/>
          </a:p>
        </p:txBody>
      </p:sp>
      <p:sp>
        <p:nvSpPr>
          <p:cNvPr id="23" name="Title 2"/>
          <p:cNvSpPr txBox="1">
            <a:spLocks/>
          </p:cNvSpPr>
          <p:nvPr/>
        </p:nvSpPr>
        <p:spPr>
          <a:xfrm rot="3420000" flipH="1">
            <a:off x="3798227" y="2122470"/>
            <a:ext cx="5113758" cy="841115"/>
          </a:xfrm>
          <a:prstGeom prst="rect">
            <a:avLst/>
          </a:prstGeom>
        </p:spPr>
        <p:txBody>
          <a:bodyP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LB"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هرم اللجنة</a:t>
            </a:r>
            <a:r>
              <a:rPr kumimoji="0" lang="ar-LB"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الدائمة المشتركة بين الوكالات للصحة العقلية والرفاه النفسي الاجتماعي</a:t>
            </a:r>
            <a:endPar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
            </a:r>
            <a:br>
              <a:rPr lang="en-US" dirty="0" smtClean="0"/>
            </a:br>
            <a:endParaRPr lang="x-none" dirty="0"/>
          </a:p>
        </p:txBody>
      </p:sp>
      <p:sp>
        <p:nvSpPr>
          <p:cNvPr id="5" name="Content Placeholder 4"/>
          <p:cNvSpPr>
            <a:spLocks noGrp="1"/>
          </p:cNvSpPr>
          <p:nvPr>
            <p:ph sz="quarter" idx="2"/>
          </p:nvPr>
        </p:nvSpPr>
        <p:spPr>
          <a:xfrm>
            <a:off x="457200" y="1371600"/>
            <a:ext cx="4343400" cy="4724400"/>
          </a:xfrm>
        </p:spPr>
        <p:txBody>
          <a:bodyPr>
            <a:noAutofit/>
          </a:bodyPr>
          <a:lstStyle/>
          <a:p>
            <a:pPr algn="l" rtl="0">
              <a:lnSpc>
                <a:spcPct val="80000"/>
              </a:lnSpc>
            </a:pPr>
            <a:r>
              <a:rPr lang="en-US" sz="2400" dirty="0"/>
              <a:t>Always link with existing </a:t>
            </a:r>
            <a:r>
              <a:rPr lang="en-US" sz="2400" dirty="0" smtClean="0">
                <a:solidFill>
                  <a:srgbClr val="00B050"/>
                </a:solidFill>
              </a:rPr>
              <a:t>services</a:t>
            </a:r>
            <a:endParaRPr lang="en-US" sz="2400" dirty="0">
              <a:solidFill>
                <a:srgbClr val="00B050"/>
              </a:solidFill>
            </a:endParaRPr>
          </a:p>
          <a:p>
            <a:pPr algn="l" rtl="0">
              <a:lnSpc>
                <a:spcPct val="80000"/>
              </a:lnSpc>
            </a:pPr>
            <a:r>
              <a:rPr lang="en-US" sz="2400" dirty="0"/>
              <a:t>Seek advice if these are evident or suspected:</a:t>
            </a:r>
          </a:p>
          <a:p>
            <a:pPr lvl="1" algn="l" rtl="0">
              <a:lnSpc>
                <a:spcPct val="80000"/>
              </a:lnSpc>
            </a:pPr>
            <a:r>
              <a:rPr lang="en-US" dirty="0"/>
              <a:t>Suicidal ideation</a:t>
            </a:r>
          </a:p>
          <a:p>
            <a:pPr lvl="1" algn="l" rtl="0">
              <a:lnSpc>
                <a:spcPct val="80000"/>
              </a:lnSpc>
            </a:pPr>
            <a:r>
              <a:rPr lang="en-US" dirty="0"/>
              <a:t>Homicidal ideation</a:t>
            </a:r>
          </a:p>
          <a:p>
            <a:pPr lvl="1" algn="l" rtl="0">
              <a:lnSpc>
                <a:spcPct val="80000"/>
              </a:lnSpc>
            </a:pPr>
            <a:r>
              <a:rPr lang="en-US" dirty="0"/>
              <a:t>Depression lasts longer than two weeks</a:t>
            </a:r>
          </a:p>
          <a:p>
            <a:pPr lvl="1" algn="l" rtl="0">
              <a:lnSpc>
                <a:spcPct val="80000"/>
              </a:lnSpc>
            </a:pPr>
            <a:r>
              <a:rPr lang="en-US" dirty="0"/>
              <a:t>Active hallucinations or delusions</a:t>
            </a:r>
          </a:p>
          <a:p>
            <a:pPr lvl="1" algn="l" rtl="0">
              <a:lnSpc>
                <a:spcPct val="80000"/>
              </a:lnSpc>
            </a:pPr>
            <a:r>
              <a:rPr lang="en-US" dirty="0"/>
              <a:t>Rage</a:t>
            </a:r>
          </a:p>
          <a:p>
            <a:pPr lvl="1" algn="l" rtl="0">
              <a:lnSpc>
                <a:spcPct val="80000"/>
              </a:lnSpc>
            </a:pPr>
            <a:r>
              <a:rPr lang="en-US" dirty="0"/>
              <a:t>Aggression</a:t>
            </a:r>
          </a:p>
          <a:p>
            <a:pPr lvl="1" algn="l" rtl="0">
              <a:lnSpc>
                <a:spcPct val="80000"/>
              </a:lnSpc>
            </a:pPr>
            <a:r>
              <a:rPr lang="en-US" dirty="0"/>
              <a:t>Inability to care for self or carry out activities of daily living</a:t>
            </a:r>
          </a:p>
          <a:p>
            <a:pPr algn="ctr" rtl="0"/>
            <a:endParaRPr lang="x-none" sz="2400" dirty="0"/>
          </a:p>
        </p:txBody>
      </p:sp>
      <p:sp>
        <p:nvSpPr>
          <p:cNvPr id="6" name="Content Placeholder 5"/>
          <p:cNvSpPr>
            <a:spLocks noGrp="1"/>
          </p:cNvSpPr>
          <p:nvPr>
            <p:ph sz="quarter" idx="4"/>
          </p:nvPr>
        </p:nvSpPr>
        <p:spPr>
          <a:xfrm>
            <a:off x="4572000" y="1371600"/>
            <a:ext cx="4041775" cy="4876800"/>
          </a:xfrm>
        </p:spPr>
        <p:txBody>
          <a:bodyPr/>
          <a:lstStyle/>
          <a:p>
            <a:pPr algn="r" rtl="1">
              <a:buFont typeface="Arial" pitchFamily="34" charset="0"/>
              <a:buChar char="•"/>
            </a:pPr>
            <a:r>
              <a:rPr lang="x-none" dirty="0" smtClean="0"/>
              <a:t>اربطهم دائما بمراكز الخدمات المتوفرة لحاجاتهم .</a:t>
            </a:r>
          </a:p>
          <a:p>
            <a:pPr algn="r" rtl="1">
              <a:buFont typeface="Arial" pitchFamily="34" charset="0"/>
              <a:buChar char="•"/>
            </a:pPr>
            <a:r>
              <a:rPr lang="x-none" dirty="0" smtClean="0"/>
              <a:t>اطلب النصح اذا وجدت دليل او شككت في :</a:t>
            </a:r>
          </a:p>
          <a:p>
            <a:pPr algn="r" rtl="1">
              <a:buFont typeface="Arial" pitchFamily="34" charset="0"/>
              <a:buChar char="•"/>
            </a:pPr>
            <a:r>
              <a:rPr lang="x-none" sz="2300" dirty="0" smtClean="0"/>
              <a:t>افكار انتحارية .</a:t>
            </a:r>
          </a:p>
          <a:p>
            <a:pPr algn="r" rtl="1">
              <a:buFont typeface="Arial" pitchFamily="34" charset="0"/>
              <a:buChar char="•"/>
            </a:pPr>
            <a:r>
              <a:rPr lang="x-none" sz="2300" dirty="0" smtClean="0"/>
              <a:t>افكار اجرامية .</a:t>
            </a:r>
          </a:p>
          <a:p>
            <a:pPr algn="r" rtl="1">
              <a:buFont typeface="Arial" pitchFamily="34" charset="0"/>
              <a:buChar char="•"/>
            </a:pPr>
            <a:r>
              <a:rPr lang="x-none" sz="2300" dirty="0" smtClean="0"/>
              <a:t>اكتئاب يستمر لاكثر من اسبوعين .</a:t>
            </a:r>
          </a:p>
          <a:p>
            <a:pPr algn="r" rtl="1">
              <a:buFont typeface="Arial" pitchFamily="34" charset="0"/>
              <a:buChar char="•"/>
            </a:pPr>
            <a:r>
              <a:rPr lang="x-none" sz="2300" dirty="0" smtClean="0"/>
              <a:t>هلاوس او اوهام .</a:t>
            </a:r>
          </a:p>
          <a:p>
            <a:pPr algn="r" rtl="1">
              <a:buFont typeface="Arial" pitchFamily="34" charset="0"/>
              <a:buChar char="•"/>
            </a:pPr>
            <a:r>
              <a:rPr lang="x-none" sz="2300" dirty="0" smtClean="0"/>
              <a:t>غضب .</a:t>
            </a:r>
          </a:p>
          <a:p>
            <a:pPr algn="r" rtl="1">
              <a:buFont typeface="Arial" pitchFamily="34" charset="0"/>
              <a:buChar char="•"/>
            </a:pPr>
            <a:r>
              <a:rPr lang="x-none" sz="2300" dirty="0" smtClean="0"/>
              <a:t>عدوانية .</a:t>
            </a:r>
          </a:p>
          <a:p>
            <a:pPr algn="r" rtl="1">
              <a:buFont typeface="Arial" pitchFamily="34" charset="0"/>
              <a:buChar char="•"/>
            </a:pPr>
            <a:r>
              <a:rPr lang="x-none" sz="2300" dirty="0" smtClean="0"/>
              <a:t>عدم القدرة على الاهتمام بالنفس او الاستمرار في عمل النشاط اليومي .</a:t>
            </a:r>
          </a:p>
          <a:p>
            <a:pPr algn="r" rtl="1">
              <a:buFont typeface="Arial" pitchFamily="34" charset="0"/>
              <a:buChar char="•"/>
            </a:pPr>
            <a:endParaRPr lang="en-US" sz="2300" dirty="0"/>
          </a:p>
        </p:txBody>
      </p:sp>
      <p:sp>
        <p:nvSpPr>
          <p:cNvPr id="7" name="TextBox 6"/>
          <p:cNvSpPr txBox="1"/>
          <p:nvPr/>
        </p:nvSpPr>
        <p:spPr>
          <a:xfrm>
            <a:off x="348077" y="381000"/>
            <a:ext cx="8795923" cy="523220"/>
          </a:xfrm>
          <a:prstGeom prst="rect">
            <a:avLst/>
          </a:prstGeom>
          <a:noFill/>
        </p:spPr>
        <p:txBody>
          <a:bodyPr wrap="none" rtlCol="0">
            <a:spAutoFit/>
          </a:bodyPr>
          <a:lstStyle/>
          <a:p>
            <a:r>
              <a:rPr lang="en-US" sz="2800" dirty="0" smtClean="0">
                <a:latin typeface="+mj-lt"/>
              </a:rPr>
              <a:t>Ways to help people with mental health problems</a:t>
            </a:r>
            <a:endParaRPr lang="en-US" sz="2800" dirty="0">
              <a:latin typeface="+mj-lt"/>
            </a:endParaRPr>
          </a:p>
        </p:txBody>
      </p:sp>
    </p:spTree>
    <p:extLst>
      <p:ext uri="{BB962C8B-B14F-4D97-AF65-F5344CB8AC3E}">
        <p14:creationId xmlns:p14="http://schemas.microsoft.com/office/powerpoint/2010/main" xmlns="" xmlns:mv="urn:schemas-microsoft-com:mac:vml" xmlns:mc="http://schemas.openxmlformats.org/markup-compatibility/2006" val="20243536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81200"/>
            <a:ext cx="4038600" cy="4330891"/>
          </a:xfrm>
        </p:spPr>
        <p:txBody>
          <a:bodyPr>
            <a:normAutofit fontScale="77500" lnSpcReduction="20000"/>
          </a:bodyPr>
          <a:lstStyle/>
          <a:p>
            <a:pPr marL="0" indent="0">
              <a:buNone/>
            </a:pPr>
            <a:r>
              <a:rPr lang="en-US" sz="2581" dirty="0" smtClean="0">
                <a:solidFill>
                  <a:srgbClr val="FF0000"/>
                </a:solidFill>
              </a:rPr>
              <a:t>They are vulnerable because of they may be…</a:t>
            </a:r>
          </a:p>
          <a:p>
            <a:pPr lvl="1"/>
            <a:r>
              <a:rPr lang="en-US" dirty="0" smtClean="0"/>
              <a:t>Left out when basic services are being provided</a:t>
            </a:r>
          </a:p>
          <a:p>
            <a:pPr lvl="1"/>
            <a:r>
              <a:rPr lang="en-US" dirty="0" smtClean="0"/>
              <a:t>Left out of decisions about aid, services etc</a:t>
            </a:r>
          </a:p>
          <a:p>
            <a:pPr lvl="1"/>
            <a:r>
              <a:rPr lang="en-US" dirty="0" smtClean="0"/>
              <a:t>Targeted for violence</a:t>
            </a:r>
          </a:p>
          <a:p>
            <a:pPr lvl="1">
              <a:buNone/>
            </a:pPr>
            <a:r>
              <a:rPr lang="en-US" dirty="0" smtClean="0"/>
              <a:t> </a:t>
            </a:r>
          </a:p>
          <a:p>
            <a:r>
              <a:rPr lang="en-US" dirty="0" smtClean="0"/>
              <a:t>Find them safe places to stay </a:t>
            </a:r>
          </a:p>
          <a:p>
            <a:r>
              <a:rPr lang="en-US" dirty="0" smtClean="0"/>
              <a:t>Connect with their loved ones and other trusted people</a:t>
            </a:r>
          </a:p>
          <a:p>
            <a:r>
              <a:rPr lang="en-US" dirty="0" smtClean="0"/>
              <a:t>Provide information on available services</a:t>
            </a:r>
            <a:endParaRPr lang="en-US" dirty="0"/>
          </a:p>
        </p:txBody>
      </p:sp>
      <p:sp>
        <p:nvSpPr>
          <p:cNvPr id="3" name="Title 2"/>
          <p:cNvSpPr>
            <a:spLocks noGrp="1"/>
          </p:cNvSpPr>
          <p:nvPr>
            <p:ph type="title"/>
          </p:nvPr>
        </p:nvSpPr>
        <p:spPr>
          <a:xfrm>
            <a:off x="457200" y="533400"/>
            <a:ext cx="8686800" cy="1325562"/>
          </a:xfrm>
        </p:spPr>
        <p:txBody>
          <a:bodyPr>
            <a:noAutofit/>
          </a:bodyPr>
          <a:lstStyle/>
          <a:p>
            <a:pPr algn="ctr"/>
            <a:r>
              <a:rPr lang="en-US" sz="3200" dirty="0" smtClean="0"/>
              <a:t>Ways to help people at risk of discrimination or violence</a:t>
            </a:r>
            <a:br>
              <a:rPr lang="en-US" sz="3200" dirty="0" smtClean="0"/>
            </a:br>
            <a:r>
              <a:rPr lang="en-US" sz="1600" dirty="0" smtClean="0"/>
              <a:t>(women, people from certain religious groups, people with mental disabilities etc)</a:t>
            </a:r>
            <a:endParaRPr lang="en-US" sz="1600" dirty="0"/>
          </a:p>
        </p:txBody>
      </p:sp>
      <p:sp>
        <p:nvSpPr>
          <p:cNvPr id="4" name="Content Placeholder 1"/>
          <p:cNvSpPr txBox="1">
            <a:spLocks/>
          </p:cNvSpPr>
          <p:nvPr/>
        </p:nvSpPr>
        <p:spPr>
          <a:xfrm>
            <a:off x="4876800" y="1905000"/>
            <a:ext cx="4038600" cy="4330891"/>
          </a:xfrm>
          <a:prstGeom prst="rect">
            <a:avLst/>
          </a:prstGeom>
        </p:spPr>
        <p:txBody>
          <a:bodyPr vert="horz">
            <a:normAutofit fontScale="92500" lnSpcReduction="20000"/>
          </a:bodyPr>
          <a:lstStyle/>
          <a:p>
            <a:pPr marL="0" marR="0"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ar-LB" sz="2581" b="0" i="0" u="none" strike="noStrike" kern="1200" cap="none" spc="0" normalizeH="0" baseline="0" noProof="0" dirty="0" smtClean="0">
                <a:ln>
                  <a:noFill/>
                </a:ln>
                <a:solidFill>
                  <a:srgbClr val="FF0000"/>
                </a:solidFill>
                <a:effectLst/>
                <a:uLnTx/>
                <a:uFillTx/>
                <a:latin typeface="+mn-lt"/>
                <a:ea typeface="+mn-ea"/>
                <a:cs typeface="+mn-cs"/>
              </a:rPr>
              <a:t>هم ضعفاء لأنهم قد يكونون...</a:t>
            </a:r>
            <a:endParaRPr kumimoji="0" lang="en-US" sz="2581" b="0" i="0" u="none" strike="noStrike" kern="1200" cap="none" spc="0" normalizeH="0" baseline="0" noProof="0" dirty="0" smtClean="0">
              <a:ln>
                <a:noFill/>
              </a:ln>
              <a:solidFill>
                <a:srgbClr val="FF0000"/>
              </a:solidFill>
              <a:effectLst/>
              <a:uLnTx/>
              <a:uFillTx/>
              <a:latin typeface="+mn-lt"/>
              <a:ea typeface="+mn-ea"/>
              <a:cs typeface="+mn-cs"/>
            </a:endParaRPr>
          </a:p>
          <a:p>
            <a:pPr marL="621792" marR="0" lvl="1" indent="-228600" algn="r" defTabSz="914400" rtl="1" eaLnBrk="1" fontAlgn="auto" latinLnBrk="0" hangingPunct="1">
              <a:lnSpc>
                <a:spcPct val="100000"/>
              </a:lnSpc>
              <a:spcBef>
                <a:spcPts val="324"/>
              </a:spcBef>
              <a:spcAft>
                <a:spcPts val="0"/>
              </a:spcAft>
              <a:buClr>
                <a:schemeClr val="accent1"/>
              </a:buClr>
              <a:buSzTx/>
              <a:buFont typeface="Verdana"/>
              <a:buChar char="◦"/>
              <a:tabLst/>
              <a:defRPr/>
            </a:pPr>
            <a:r>
              <a:rPr lang="ar-LB" dirty="0" smtClean="0">
                <a:latin typeface="+mn-lt"/>
                <a:ea typeface="+mn-ea"/>
              </a:rPr>
              <a:t>مهملين عندما يتم توفير الخدمات الأساسية</a:t>
            </a:r>
          </a:p>
          <a:p>
            <a:pPr marL="621792" marR="0" lvl="1" indent="-228600" algn="r" defTabSz="914400" rtl="1" eaLnBrk="1" fontAlgn="auto" latinLnBrk="0" hangingPunct="1">
              <a:lnSpc>
                <a:spcPct val="100000"/>
              </a:lnSpc>
              <a:spcBef>
                <a:spcPts val="324"/>
              </a:spcBef>
              <a:spcAft>
                <a:spcPts val="0"/>
              </a:spcAft>
              <a:buClr>
                <a:schemeClr val="accent1"/>
              </a:buClr>
              <a:buSzTx/>
              <a:buFont typeface="Verdana"/>
              <a:buChar char="◦"/>
              <a:tabLst/>
              <a:defRPr/>
            </a:pPr>
            <a:r>
              <a:rPr lang="ar-LB" dirty="0" smtClean="0">
                <a:latin typeface="+mn-lt"/>
                <a:ea typeface="+mn-ea"/>
              </a:rPr>
              <a:t>غافلين عن القرارات حول العون والخدمات</a:t>
            </a:r>
          </a:p>
          <a:p>
            <a:pPr marL="621792" marR="0" lvl="1" indent="-228600" algn="r" defTabSz="914400" rtl="1" eaLnBrk="1" fontAlgn="auto" latinLnBrk="0" hangingPunct="1">
              <a:lnSpc>
                <a:spcPct val="100000"/>
              </a:lnSpc>
              <a:spcBef>
                <a:spcPts val="324"/>
              </a:spcBef>
              <a:spcAft>
                <a:spcPts val="0"/>
              </a:spcAft>
              <a:buClr>
                <a:schemeClr val="accent1"/>
              </a:buClr>
              <a:buSzTx/>
              <a:buFont typeface="Verdana"/>
              <a:buChar char="◦"/>
              <a:tabLst/>
              <a:defRPr/>
            </a:pPr>
            <a:r>
              <a:rPr kumimoji="0" lang="ar-LB" b="0" i="0" u="none" strike="noStrike" kern="1200" cap="none" spc="0" normalizeH="0" baseline="0" noProof="0" dirty="0" smtClean="0">
                <a:ln>
                  <a:noFill/>
                </a:ln>
                <a:solidFill>
                  <a:schemeClr val="tx1"/>
                </a:solidFill>
                <a:effectLst/>
                <a:uLnTx/>
                <a:uFillTx/>
                <a:latin typeface="+mn-lt"/>
                <a:ea typeface="+mn-ea"/>
                <a:cs typeface="+mn-cs"/>
              </a:rPr>
              <a:t>هدفا</a:t>
            </a:r>
            <a:r>
              <a:rPr kumimoji="0" lang="ar-LB" b="0" i="0" u="none" strike="noStrike" kern="1200" cap="none" spc="0" normalizeH="0" noProof="0" dirty="0" smtClean="0">
                <a:ln>
                  <a:noFill/>
                </a:ln>
                <a:solidFill>
                  <a:schemeClr val="tx1"/>
                </a:solidFill>
                <a:effectLst/>
                <a:uLnTx/>
                <a:uFillTx/>
                <a:latin typeface="+mn-lt"/>
                <a:ea typeface="+mn-ea"/>
                <a:cs typeface="+mn-cs"/>
              </a:rPr>
              <a:t> للعنف</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ar-LB" sz="2700" b="0" i="0" u="none" strike="noStrike" kern="1200" cap="none" spc="0" normalizeH="0" baseline="0" noProof="0" dirty="0" smtClean="0">
                <a:ln>
                  <a:noFill/>
                </a:ln>
                <a:solidFill>
                  <a:schemeClr val="tx1"/>
                </a:solidFill>
                <a:effectLst/>
                <a:uLnTx/>
                <a:uFillTx/>
                <a:latin typeface="+mn-lt"/>
                <a:ea typeface="+mn-ea"/>
                <a:cs typeface="+mn-cs"/>
              </a:rPr>
              <a:t>ينبغي أن نجد لهم مكانا آمنا ليبقوا فيه</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lang="ar-LB" sz="2700" dirty="0" smtClean="0">
                <a:latin typeface="+mn-lt"/>
                <a:ea typeface="+mn-ea"/>
              </a:rPr>
              <a:t>الاتصال مع أحبائهم ومن يثقون بهم</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ar-LB" sz="2700" b="0" i="0" u="none" strike="noStrike" kern="1200" cap="none" spc="0" normalizeH="0" baseline="0" noProof="0" dirty="0" smtClean="0">
                <a:ln>
                  <a:noFill/>
                </a:ln>
                <a:solidFill>
                  <a:schemeClr val="tx1"/>
                </a:solidFill>
                <a:effectLst/>
                <a:uLnTx/>
                <a:uFillTx/>
                <a:latin typeface="+mn-lt"/>
                <a:ea typeface="+mn-ea"/>
                <a:cs typeface="+mn-cs"/>
              </a:rPr>
              <a:t>توفير المعلومات عن الخدمات المتوافرة</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381000" y="1371600"/>
            <a:ext cx="3962400" cy="5105400"/>
          </a:xfrm>
        </p:spPr>
        <p:txBody>
          <a:bodyPr>
            <a:normAutofit lnSpcReduction="10000"/>
          </a:bodyPr>
          <a:lstStyle/>
          <a:p>
            <a:pPr algn="l" rtl="0"/>
            <a:r>
              <a:rPr lang="en-US" altLang="ja-JP" dirty="0" smtClean="0"/>
              <a:t>Encourage positive and discourage negative coping</a:t>
            </a:r>
          </a:p>
          <a:p>
            <a:pPr algn="l" rtl="0">
              <a:buFont typeface="Wingdings 3" pitchFamily="18" charset="2"/>
              <a:buNone/>
            </a:pPr>
            <a:endParaRPr lang="en-US" altLang="ja-JP" dirty="0" smtClean="0"/>
          </a:p>
          <a:p>
            <a:pPr algn="l" rtl="0"/>
            <a:r>
              <a:rPr lang="en-US" altLang="ja-JP" dirty="0" smtClean="0"/>
              <a:t>The best way to help children cope is to support their caregivers and support network</a:t>
            </a:r>
          </a:p>
          <a:p>
            <a:pPr algn="l" rtl="0"/>
            <a:endParaRPr lang="en-US" altLang="ja-JP" dirty="0" smtClean="0"/>
          </a:p>
          <a:p>
            <a:pPr algn="l" rtl="0"/>
            <a:r>
              <a:rPr lang="en-US" altLang="ja-JP" dirty="0" smtClean="0"/>
              <a:t>Do not cope for people</a:t>
            </a:r>
          </a:p>
          <a:p>
            <a:endParaRPr lang="en-US" altLang="ja-JP" dirty="0" smtClean="0"/>
          </a:p>
        </p:txBody>
      </p:sp>
      <p:sp>
        <p:nvSpPr>
          <p:cNvPr id="3" name="Title 2"/>
          <p:cNvSpPr>
            <a:spLocks noGrp="1"/>
          </p:cNvSpPr>
          <p:nvPr>
            <p:ph type="title"/>
          </p:nvPr>
        </p:nvSpPr>
        <p:spPr>
          <a:xfrm>
            <a:off x="457200" y="0"/>
            <a:ext cx="8229600" cy="1143000"/>
          </a:xfrm>
        </p:spPr>
        <p:txBody>
          <a:bodyPr/>
          <a:lstStyle/>
          <a:p>
            <a:r>
              <a:rPr lang="en-US" altLang="ja-JP" sz="3200" dirty="0" smtClean="0">
                <a:effectLst>
                  <a:outerShdw blurRad="38100" dist="38100" dir="2700000" algn="tl">
                    <a:srgbClr val="C0C0C0"/>
                  </a:outerShdw>
                </a:effectLst>
              </a:rPr>
              <a:t>Points to Remember</a:t>
            </a:r>
            <a:r>
              <a:rPr lang="ja-JP" altLang="en-US" sz="3600" smtClean="0">
                <a:effectLst>
                  <a:outerShdw blurRad="38100" dist="38100" dir="2700000" algn="tl">
                    <a:srgbClr val="C0C0C0"/>
                  </a:outerShdw>
                </a:effectLst>
              </a:rPr>
              <a:t>　</a:t>
            </a:r>
            <a:r>
              <a:rPr lang="ar-LB" altLang="ja-JP" sz="3600" dirty="0" smtClean="0">
                <a:effectLst>
                  <a:outerShdw blurRad="38100" dist="38100" dir="2700000" algn="tl">
                    <a:srgbClr val="C0C0C0"/>
                  </a:outerShdw>
                </a:effectLst>
              </a:rPr>
              <a:t>نقاط نتذكرها</a:t>
            </a:r>
            <a:endParaRPr lang="en-US" altLang="ja-JP" sz="3600" dirty="0" smtClean="0">
              <a:effectLst>
                <a:outerShdw blurRad="38100" dist="38100" dir="2700000" algn="tl">
                  <a:srgbClr val="C0C0C0"/>
                </a:outerShdw>
              </a:effectLst>
            </a:endParaRPr>
          </a:p>
        </p:txBody>
      </p:sp>
      <p:pic>
        <p:nvPicPr>
          <p:cNvPr id="59396" name="Picture 4" descr="http://t2.gstatic.com/images?q=tbn:ANd9GcQSdOTssGU22V0LvC8cO3rR02sJ37gpFQFAflvCsCojYP3gewJiPg"/>
          <p:cNvPicPr>
            <a:picLocks noChangeAspect="1" noChangeArrowheads="1"/>
          </p:cNvPicPr>
          <p:nvPr/>
        </p:nvPicPr>
        <p:blipFill>
          <a:blip r:embed="rId3" cstate="print"/>
          <a:srcRect/>
          <a:stretch>
            <a:fillRect/>
          </a:stretch>
        </p:blipFill>
        <p:spPr bwMode="auto">
          <a:xfrm>
            <a:off x="7432675" y="0"/>
            <a:ext cx="1711325" cy="1600200"/>
          </a:xfrm>
          <a:prstGeom prst="rect">
            <a:avLst/>
          </a:prstGeom>
          <a:noFill/>
          <a:ln w="9525">
            <a:noFill/>
            <a:miter lim="800000"/>
            <a:headEnd/>
            <a:tailEnd/>
          </a:ln>
        </p:spPr>
      </p:pic>
      <p:sp>
        <p:nvSpPr>
          <p:cNvPr id="59399" name="Content Placeholder 4"/>
          <p:cNvSpPr>
            <a:spLocks/>
          </p:cNvSpPr>
          <p:nvPr/>
        </p:nvSpPr>
        <p:spPr bwMode="auto">
          <a:xfrm>
            <a:off x="4648200" y="1981200"/>
            <a:ext cx="4267200" cy="4005263"/>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نشجع التكيّف الإيجابي ونثني عن اللجوء الى التكيّف السلبي</a:t>
            </a:r>
            <a:endParaRPr lang="en-US" sz="26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أفضل طريقة لمساعدة الأطفال في التكيّف هي من خلال دعم مقدمي الرعاية وشبكات الدعم</a:t>
            </a:r>
          </a:p>
          <a:p>
            <a:pPr marL="365125" indent="-255588" algn="r" rtl="1">
              <a:spcBef>
                <a:spcPts val="400"/>
              </a:spcBef>
              <a:buClr>
                <a:schemeClr val="accent1"/>
              </a:buClr>
              <a:buSzPct val="68000"/>
              <a:buFont typeface="Wingdings 3" pitchFamily="18" charset="2"/>
              <a:buChar char=""/>
            </a:pPr>
            <a:r>
              <a:rPr lang="ar-LB" sz="2600" dirty="0" smtClean="0">
                <a:latin typeface="Lucida Sans Unicode" pitchFamily="34" charset="0"/>
                <a:ea typeface="MS PGothic" pitchFamily="34" charset="-128"/>
              </a:rPr>
              <a:t>لا تتكيّف عنهم</a:t>
            </a:r>
            <a:endParaRPr lang="en-US" sz="26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en-US" sz="2700" dirty="0">
              <a:latin typeface="Lucida Sans Unicode" pitchFamily="34" charset="0"/>
              <a:ea typeface="MS PGothic" pitchFamily="34" charset="-128"/>
            </a:endParaRPr>
          </a:p>
        </p:txBody>
      </p:sp>
    </p:spTree>
    <p:extLst>
      <p:ext uri="{BB962C8B-B14F-4D97-AF65-F5344CB8AC3E}">
        <p14:creationId xmlns:p14="http://schemas.microsoft.com/office/powerpoint/2010/main" xmlns="" xmlns:mv="urn:schemas-microsoft-com:mac:vml" xmlns:mc="http://schemas.openxmlformats.org/markup-compatibility/2006" val="11600069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x-none" smtClean="0">
                <a:solidFill>
                  <a:srgbClr val="FFFFFF"/>
                </a:solidFill>
              </a:rPr>
              <a:t>ال</a:t>
            </a:r>
            <a:r>
              <a:rPr lang="ar-LB" dirty="0" smtClean="0">
                <a:solidFill>
                  <a:srgbClr val="FFFFFF"/>
                </a:solidFill>
              </a:rPr>
              <a:t>إ</a:t>
            </a:r>
            <a:r>
              <a:rPr lang="x-none" smtClean="0">
                <a:solidFill>
                  <a:srgbClr val="FFFFFF"/>
                </a:solidFill>
              </a:rPr>
              <a:t>حالة </a:t>
            </a:r>
            <a:endParaRPr lang="x-none" dirty="0">
              <a:solidFill>
                <a:srgbClr val="FFFFFF"/>
              </a:solidFill>
            </a:endParaRPr>
          </a:p>
        </p:txBody>
      </p:sp>
      <p:sp>
        <p:nvSpPr>
          <p:cNvPr id="3" name="Subtitle 2"/>
          <p:cNvSpPr>
            <a:spLocks noGrp="1"/>
          </p:cNvSpPr>
          <p:nvPr>
            <p:ph type="subTitle" idx="1"/>
          </p:nvPr>
        </p:nvSpPr>
        <p:spPr/>
        <p:txBody>
          <a:bodyPr/>
          <a:lstStyle/>
          <a:p>
            <a:pPr algn="l" rtl="0"/>
            <a:r>
              <a:rPr lang="en-US" sz="4400" dirty="0" smtClean="0">
                <a:solidFill>
                  <a:schemeClr val="bg1"/>
                </a:solidFill>
              </a:rPr>
              <a:t>8. Referral</a:t>
            </a:r>
            <a:r>
              <a:rPr lang="en-US" dirty="0" smtClean="0">
                <a:solidFill>
                  <a:schemeClr val="bg1"/>
                </a:solidFill>
              </a:rPr>
              <a:t> </a:t>
            </a:r>
            <a:endParaRPr lang="x-none" dirty="0">
              <a:solidFill>
                <a:schemeClr val="bg1"/>
              </a:solidFill>
            </a:endParaRPr>
          </a:p>
        </p:txBody>
      </p:sp>
    </p:spTree>
    <p:extLst>
      <p:ext uri="{BB962C8B-B14F-4D97-AF65-F5344CB8AC3E}">
        <p14:creationId xmlns:p14="http://schemas.microsoft.com/office/powerpoint/2010/main" xmlns="" xmlns:mv="urn:schemas-microsoft-com:mac:vml" xmlns:mc="http://schemas.openxmlformats.org/markup-compatibility/2006" val="19771555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304800" y="762000"/>
            <a:ext cx="4040188" cy="5791200"/>
          </a:xfrm>
        </p:spPr>
        <p:txBody>
          <a:bodyPr>
            <a:noAutofit/>
          </a:bodyPr>
          <a:lstStyle/>
          <a:p>
            <a:pPr marL="0" indent="0" algn="l" rtl="0">
              <a:buNone/>
            </a:pPr>
            <a:r>
              <a:rPr lang="en-US" sz="2400" dirty="0">
                <a:solidFill>
                  <a:srgbClr val="FF0000"/>
                </a:solidFill>
              </a:rPr>
              <a:t>When to Refer</a:t>
            </a:r>
            <a:endParaRPr lang="en-US" sz="2400" dirty="0" smtClean="0">
              <a:solidFill>
                <a:srgbClr val="FF0000"/>
              </a:solidFill>
            </a:endParaRPr>
          </a:p>
          <a:p>
            <a:pPr algn="l" rtl="0"/>
            <a:r>
              <a:rPr lang="en-US" sz="2400" dirty="0" smtClean="0"/>
              <a:t>The </a:t>
            </a:r>
            <a:r>
              <a:rPr lang="en-US" sz="2400" dirty="0"/>
              <a:t>problem is beyond your training or capability</a:t>
            </a:r>
          </a:p>
          <a:p>
            <a:pPr algn="l" rtl="0"/>
            <a:r>
              <a:rPr lang="en-US" sz="2400" dirty="0"/>
              <a:t>Consent for referral</a:t>
            </a:r>
          </a:p>
          <a:p>
            <a:pPr algn="l" rtl="0"/>
            <a:r>
              <a:rPr lang="en-US" sz="2400" dirty="0"/>
              <a:t>If there is a security problem (e.g. person </a:t>
            </a:r>
            <a:r>
              <a:rPr lang="en-US" sz="2400" dirty="0" smtClean="0"/>
              <a:t>raped, </a:t>
            </a:r>
            <a:r>
              <a:rPr lang="en-US" sz="2400" dirty="0"/>
              <a:t>threat of death)</a:t>
            </a:r>
          </a:p>
          <a:p>
            <a:pPr algn="l" rtl="0"/>
            <a:r>
              <a:rPr lang="en-US" sz="2400" dirty="0"/>
              <a:t>A person hints or talks openly of </a:t>
            </a:r>
            <a:r>
              <a:rPr lang="en-US" sz="2400" dirty="0" smtClean="0"/>
              <a:t>suicide</a:t>
            </a:r>
          </a:p>
          <a:p>
            <a:pPr algn="l" rtl="0"/>
            <a:r>
              <a:rPr lang="en-US" sz="2400" dirty="0"/>
              <a:t>There is a possibility of abuse or any criminal activity</a:t>
            </a:r>
          </a:p>
          <a:p>
            <a:pPr marL="0" indent="0" algn="l" rtl="0">
              <a:buNone/>
            </a:pPr>
            <a:endParaRPr lang="en-US" sz="2400" dirty="0"/>
          </a:p>
          <a:p>
            <a:endParaRPr lang="x-none" sz="2400" dirty="0"/>
          </a:p>
        </p:txBody>
      </p:sp>
      <p:sp>
        <p:nvSpPr>
          <p:cNvPr id="6" name="Content Placeholder 5"/>
          <p:cNvSpPr>
            <a:spLocks noGrp="1"/>
          </p:cNvSpPr>
          <p:nvPr>
            <p:ph sz="quarter" idx="4"/>
          </p:nvPr>
        </p:nvSpPr>
        <p:spPr>
          <a:xfrm>
            <a:off x="4648200" y="709684"/>
            <a:ext cx="4041775" cy="4812436"/>
          </a:xfrm>
        </p:spPr>
        <p:txBody>
          <a:bodyPr>
            <a:normAutofit fontScale="92500"/>
          </a:bodyPr>
          <a:lstStyle/>
          <a:p>
            <a:pPr marL="0" indent="0">
              <a:buNone/>
            </a:pPr>
            <a:r>
              <a:rPr lang="x-none" sz="3200" dirty="0" smtClean="0">
                <a:solidFill>
                  <a:srgbClr val="FF0000"/>
                </a:solidFill>
                <a:latin typeface="Arial" pitchFamily="34" charset="0"/>
                <a:cs typeface="Arial" pitchFamily="34" charset="0"/>
              </a:rPr>
              <a:t>متى تجب الاحالة </a:t>
            </a:r>
          </a:p>
          <a:p>
            <a:pPr algn="r" rtl="1"/>
            <a:r>
              <a:rPr lang="x-none" sz="3200" dirty="0" smtClean="0">
                <a:latin typeface="Arial" pitchFamily="34" charset="0"/>
                <a:cs typeface="Arial" pitchFamily="34" charset="0"/>
              </a:rPr>
              <a:t>المشاكل تفوق قدرتك وتدريبك .</a:t>
            </a:r>
          </a:p>
          <a:p>
            <a:pPr algn="r" rtl="1"/>
            <a:r>
              <a:rPr lang="x-none" sz="3200" dirty="0" smtClean="0">
                <a:latin typeface="Arial" pitchFamily="34" charset="0"/>
                <a:cs typeface="Arial" pitchFamily="34" charset="0"/>
              </a:rPr>
              <a:t>موافقة للإحالة .</a:t>
            </a:r>
          </a:p>
          <a:p>
            <a:pPr algn="r" rtl="1"/>
            <a:r>
              <a:rPr lang="x-none" sz="3200" dirty="0" smtClean="0">
                <a:latin typeface="Arial" pitchFamily="34" charset="0"/>
                <a:cs typeface="Arial" pitchFamily="34" charset="0"/>
              </a:rPr>
              <a:t>مشاكل </a:t>
            </a:r>
            <a:r>
              <a:rPr lang="x-none" sz="3200" smtClean="0">
                <a:latin typeface="Arial" pitchFamily="34" charset="0"/>
                <a:cs typeface="Arial" pitchFamily="34" charset="0"/>
              </a:rPr>
              <a:t>أمنية </a:t>
            </a:r>
            <a:r>
              <a:rPr lang="ar-LB" sz="3200" dirty="0" smtClean="0">
                <a:latin typeface="Arial" pitchFamily="34" charset="0"/>
                <a:cs typeface="Arial" pitchFamily="34" charset="0"/>
              </a:rPr>
              <a:t>(</a:t>
            </a:r>
            <a:r>
              <a:rPr lang="x-none" sz="3200" smtClean="0">
                <a:latin typeface="Arial" pitchFamily="34" charset="0"/>
                <a:cs typeface="Arial" pitchFamily="34" charset="0"/>
              </a:rPr>
              <a:t> الاغتصاب </a:t>
            </a:r>
            <a:r>
              <a:rPr lang="ar-LB" sz="3200" dirty="0" smtClean="0">
                <a:latin typeface="Arial" pitchFamily="34" charset="0"/>
                <a:cs typeface="Arial" pitchFamily="34" charset="0"/>
              </a:rPr>
              <a:t>،</a:t>
            </a:r>
            <a:r>
              <a:rPr lang="x-none" sz="3200" smtClean="0">
                <a:latin typeface="Arial" pitchFamily="34" charset="0"/>
                <a:cs typeface="Arial" pitchFamily="34" charset="0"/>
              </a:rPr>
              <a:t> التهديد بالموت</a:t>
            </a:r>
            <a:r>
              <a:rPr lang="ar-LB" sz="3200" dirty="0" smtClean="0">
                <a:latin typeface="Arial" pitchFamily="34" charset="0"/>
                <a:cs typeface="Arial" pitchFamily="34" charset="0"/>
              </a:rPr>
              <a:t>)</a:t>
            </a:r>
            <a:r>
              <a:rPr lang="x-none" sz="3200" smtClean="0">
                <a:latin typeface="Arial" pitchFamily="34" charset="0"/>
                <a:cs typeface="Arial" pitchFamily="34" charset="0"/>
              </a:rPr>
              <a:t> .</a:t>
            </a:r>
            <a:endParaRPr lang="x-none" sz="3200" dirty="0" smtClean="0">
              <a:latin typeface="Arial" pitchFamily="34" charset="0"/>
              <a:cs typeface="Arial" pitchFamily="34" charset="0"/>
            </a:endParaRPr>
          </a:p>
          <a:p>
            <a:pPr algn="r" rtl="1"/>
            <a:r>
              <a:rPr lang="x-none" sz="3200" dirty="0" smtClean="0">
                <a:latin typeface="Arial" pitchFamily="34" charset="0"/>
                <a:cs typeface="Arial" pitchFamily="34" charset="0"/>
              </a:rPr>
              <a:t>عندما يلمح الشخص او يتكلم بصراحة عن الانتحار.</a:t>
            </a:r>
          </a:p>
          <a:p>
            <a:pPr algn="r" rtl="1"/>
            <a:r>
              <a:rPr lang="x-none" sz="3200" dirty="0" smtClean="0">
                <a:latin typeface="Arial" pitchFamily="34" charset="0"/>
                <a:cs typeface="Arial" pitchFamily="34" charset="0"/>
              </a:rPr>
              <a:t>اذا كان هناك احتمال في الاساءة او اي نشاط اجرامي.</a:t>
            </a:r>
          </a:p>
          <a:p>
            <a:pPr marL="0" indent="0" algn="r" rtl="1">
              <a:buNone/>
            </a:pPr>
            <a:endParaRPr lang="x-none" sz="3200" dirty="0">
              <a:latin typeface="Arial" pitchFamily="34" charset="0"/>
              <a:cs typeface="Arial"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18093956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457200" y="1066800"/>
            <a:ext cx="4040188" cy="4760120"/>
          </a:xfrm>
        </p:spPr>
        <p:txBody>
          <a:bodyPr>
            <a:normAutofit/>
          </a:bodyPr>
          <a:lstStyle/>
          <a:p>
            <a:pPr algn="l" rtl="0"/>
            <a:r>
              <a:rPr lang="en-US" dirty="0"/>
              <a:t>The person seems to be socially isolated</a:t>
            </a:r>
          </a:p>
          <a:p>
            <a:pPr algn="l" rtl="0"/>
            <a:r>
              <a:rPr lang="en-US" dirty="0"/>
              <a:t>The person has imaginary ideas or feelings of persecution</a:t>
            </a:r>
          </a:p>
          <a:p>
            <a:pPr algn="l" rtl="0"/>
            <a:r>
              <a:rPr lang="en-US" dirty="0"/>
              <a:t>You have difficulty maintaining real contact with the person</a:t>
            </a:r>
          </a:p>
          <a:p>
            <a:pPr algn="l" rtl="0"/>
            <a:r>
              <a:rPr lang="en-US" dirty="0"/>
              <a:t>You become aware of dependency on alcohol or drugs</a:t>
            </a:r>
          </a:p>
          <a:p>
            <a:pPr algn="l" rtl="0"/>
            <a:endParaRPr lang="en-US" dirty="0"/>
          </a:p>
          <a:p>
            <a:pPr algn="l" rtl="0"/>
            <a:endParaRPr lang="en-US" dirty="0"/>
          </a:p>
          <a:p>
            <a:endParaRPr lang="x-none" dirty="0"/>
          </a:p>
        </p:txBody>
      </p:sp>
      <p:sp>
        <p:nvSpPr>
          <p:cNvPr id="6" name="Content Placeholder 5"/>
          <p:cNvSpPr>
            <a:spLocks noGrp="1"/>
          </p:cNvSpPr>
          <p:nvPr>
            <p:ph sz="quarter" idx="4"/>
          </p:nvPr>
        </p:nvSpPr>
        <p:spPr>
          <a:xfrm>
            <a:off x="4572000" y="1066800"/>
            <a:ext cx="4041775" cy="3845720"/>
          </a:xfrm>
        </p:spPr>
        <p:txBody>
          <a:bodyPr>
            <a:normAutofit lnSpcReduction="10000"/>
          </a:bodyPr>
          <a:lstStyle/>
          <a:p>
            <a:pPr algn="r" rtl="1"/>
            <a:r>
              <a:rPr lang="x-none" sz="2800" dirty="0" smtClean="0"/>
              <a:t>عندما يكون الشخص منعزل اجتماعيا لمدة طويلة .</a:t>
            </a:r>
          </a:p>
          <a:p>
            <a:pPr algn="r" rtl="1"/>
            <a:r>
              <a:rPr lang="ar-LB" sz="2800" dirty="0" smtClean="0"/>
              <a:t>يمتلك الشخص </a:t>
            </a:r>
            <a:r>
              <a:rPr lang="x-none" sz="2800" smtClean="0"/>
              <a:t>افكار</a:t>
            </a:r>
            <a:r>
              <a:rPr lang="ar-LB" sz="2800" dirty="0" smtClean="0"/>
              <a:t>ا</a:t>
            </a:r>
            <a:r>
              <a:rPr lang="x-none" sz="2800" smtClean="0"/>
              <a:t> تخيلية </a:t>
            </a:r>
            <a:r>
              <a:rPr lang="ar-LB" sz="2800" dirty="0" smtClean="0"/>
              <a:t>أ</a:t>
            </a:r>
            <a:r>
              <a:rPr lang="x-none" sz="2800" smtClean="0"/>
              <a:t>وشعور</a:t>
            </a:r>
            <a:r>
              <a:rPr lang="ar-LB" sz="2800" dirty="0" smtClean="0"/>
              <a:t>ا</a:t>
            </a:r>
            <a:r>
              <a:rPr lang="x-none" sz="2800" smtClean="0"/>
              <a:t> بالاضطهاد</a:t>
            </a:r>
            <a:r>
              <a:rPr lang="x-none" sz="2800" dirty="0" smtClean="0"/>
              <a:t>.</a:t>
            </a:r>
          </a:p>
          <a:p>
            <a:pPr algn="r" rtl="1"/>
            <a:r>
              <a:rPr lang="x-none" sz="2800" dirty="0" smtClean="0"/>
              <a:t>صعوبة  </a:t>
            </a:r>
            <a:r>
              <a:rPr lang="x-none" sz="2800" smtClean="0"/>
              <a:t>في ا</a:t>
            </a:r>
            <a:r>
              <a:rPr lang="ar-LB" sz="2800" dirty="0" smtClean="0"/>
              <a:t>لمحافظة على</a:t>
            </a:r>
            <a:r>
              <a:rPr lang="x-none" sz="2800" smtClean="0"/>
              <a:t> </a:t>
            </a:r>
            <a:r>
              <a:rPr lang="x-none" sz="2800" dirty="0" smtClean="0"/>
              <a:t>الاتصال مع الشخص.</a:t>
            </a:r>
          </a:p>
          <a:p>
            <a:pPr algn="r" rtl="1"/>
            <a:r>
              <a:rPr lang="x-none" sz="2800" dirty="0" smtClean="0"/>
              <a:t>عندما تشك في ان الشخص مدمن على </a:t>
            </a:r>
            <a:r>
              <a:rPr lang="x-none" sz="2800" smtClean="0"/>
              <a:t>الكحول </a:t>
            </a:r>
            <a:r>
              <a:rPr lang="ar-LB" sz="2800" dirty="0" smtClean="0"/>
              <a:t>أ</a:t>
            </a:r>
            <a:r>
              <a:rPr lang="x-none" sz="2800" smtClean="0"/>
              <a:t>و </a:t>
            </a:r>
            <a:r>
              <a:rPr lang="x-none" sz="2800" dirty="0" smtClean="0"/>
              <a:t>المخدرات.</a:t>
            </a:r>
          </a:p>
          <a:p>
            <a:pPr marL="0" indent="0" algn="r" rtl="1">
              <a:buNone/>
            </a:pPr>
            <a:endParaRPr lang="x-none" sz="2800" dirty="0" smtClean="0"/>
          </a:p>
          <a:p>
            <a:pPr algn="r" rtl="1"/>
            <a:endParaRPr lang="x-none" sz="2800" dirty="0"/>
          </a:p>
        </p:txBody>
      </p:sp>
      <p:pic>
        <p:nvPicPr>
          <p:cNvPr id="7" name="Picture 1"/>
          <p:cNvPicPr>
            <a:picLocks noChangeAspect="1" noChangeArrowheads="1"/>
          </p:cNvPicPr>
          <p:nvPr/>
        </p:nvPicPr>
        <p:blipFill>
          <a:blip r:embed="rId3" cstate="print"/>
          <a:srcRect/>
          <a:stretch>
            <a:fillRect/>
          </a:stretch>
        </p:blipFill>
        <p:spPr bwMode="auto">
          <a:xfrm>
            <a:off x="5029200" y="5148161"/>
            <a:ext cx="2247900" cy="1709839"/>
          </a:xfrm>
          <a:prstGeom prst="rect">
            <a:avLst/>
          </a:prstGeom>
          <a:noFill/>
          <a:ln w="9525">
            <a:noFill/>
            <a:miter lim="800000"/>
            <a:headEnd/>
            <a:tailEnd/>
          </a:ln>
        </p:spPr>
      </p:pic>
    </p:spTree>
    <p:extLst>
      <p:ext uri="{BB962C8B-B14F-4D97-AF65-F5344CB8AC3E}">
        <p14:creationId xmlns:p14="http://schemas.microsoft.com/office/powerpoint/2010/main" xmlns="" xmlns:mv="urn:schemas-microsoft-com:mac:vml" xmlns:mc="http://schemas.openxmlformats.org/markup-compatibility/2006" val="13185938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2000"/>
            <a:ext cx="4040188" cy="659352"/>
          </a:xfrm>
        </p:spPr>
        <p:txBody>
          <a:bodyPr/>
          <a:lstStyle/>
          <a:p>
            <a:pPr algn="l" rtl="0"/>
            <a:r>
              <a:rPr lang="en-US" dirty="0"/>
              <a:t>How to Refer</a:t>
            </a:r>
            <a:endParaRPr lang="x-none" dirty="0"/>
          </a:p>
        </p:txBody>
      </p:sp>
      <p:sp>
        <p:nvSpPr>
          <p:cNvPr id="4" name="Text Placeholder 3"/>
          <p:cNvSpPr>
            <a:spLocks noGrp="1"/>
          </p:cNvSpPr>
          <p:nvPr>
            <p:ph type="body" sz="half" idx="3"/>
          </p:nvPr>
        </p:nvSpPr>
        <p:spPr>
          <a:xfrm>
            <a:off x="4724400" y="685800"/>
            <a:ext cx="4041775" cy="654843"/>
          </a:xfrm>
        </p:spPr>
        <p:txBody>
          <a:bodyPr/>
          <a:lstStyle/>
          <a:p>
            <a:pPr algn="r" rtl="1"/>
            <a:r>
              <a:rPr lang="x-none" smtClean="0"/>
              <a:t>كيف </a:t>
            </a:r>
            <a:r>
              <a:rPr lang="ar-LB" dirty="0" smtClean="0"/>
              <a:t>ت</a:t>
            </a:r>
            <a:r>
              <a:rPr lang="x-none" smtClean="0"/>
              <a:t>تم ال</a:t>
            </a:r>
            <a:r>
              <a:rPr lang="ar-LB" dirty="0" smtClean="0"/>
              <a:t>إ</a:t>
            </a:r>
            <a:r>
              <a:rPr lang="x-none" smtClean="0"/>
              <a:t>ح</a:t>
            </a:r>
            <a:r>
              <a:rPr lang="ar-LB" dirty="0" smtClean="0"/>
              <a:t>ا</a:t>
            </a:r>
            <a:r>
              <a:rPr lang="x-none" smtClean="0"/>
              <a:t>ل</a:t>
            </a:r>
            <a:r>
              <a:rPr lang="ar-LB" dirty="0" smtClean="0"/>
              <a:t>ة</a:t>
            </a:r>
            <a:r>
              <a:rPr lang="x-none" smtClean="0"/>
              <a:t> </a:t>
            </a:r>
            <a:endParaRPr lang="x-none" dirty="0"/>
          </a:p>
        </p:txBody>
      </p:sp>
      <p:sp>
        <p:nvSpPr>
          <p:cNvPr id="5" name="Content Placeholder 4"/>
          <p:cNvSpPr>
            <a:spLocks noGrp="1"/>
          </p:cNvSpPr>
          <p:nvPr>
            <p:ph sz="quarter" idx="2"/>
          </p:nvPr>
        </p:nvSpPr>
        <p:spPr>
          <a:xfrm>
            <a:off x="457200" y="1600200"/>
            <a:ext cx="4040188" cy="5257800"/>
          </a:xfrm>
        </p:spPr>
        <p:txBody>
          <a:bodyPr>
            <a:normAutofit fontScale="77500" lnSpcReduction="20000"/>
          </a:bodyPr>
          <a:lstStyle/>
          <a:p>
            <a:pPr algn="l" rtl="0"/>
            <a:r>
              <a:rPr lang="en-US" sz="2400" dirty="0"/>
              <a:t>Have to know about community resources and services (what is available, time it will take)</a:t>
            </a:r>
          </a:p>
          <a:p>
            <a:pPr algn="l" rtl="0"/>
            <a:r>
              <a:rPr lang="en-US" sz="2400" dirty="0"/>
              <a:t>Should be a trusted organization</a:t>
            </a:r>
          </a:p>
          <a:p>
            <a:pPr marL="365760" lvl="1" indent="-256032" algn="l" rtl="0">
              <a:spcBef>
                <a:spcPts val="400"/>
              </a:spcBef>
              <a:buSzPct val="68000"/>
              <a:buFont typeface="Wingdings 3"/>
              <a:buChar char=""/>
            </a:pPr>
            <a:r>
              <a:rPr lang="en-US" sz="2400" b="1" dirty="0">
                <a:solidFill>
                  <a:srgbClr val="C00000"/>
                </a:solidFill>
              </a:rPr>
              <a:t>Inform</a:t>
            </a:r>
            <a:r>
              <a:rPr lang="en-US" sz="2400" dirty="0"/>
              <a:t> the person about your intentions</a:t>
            </a:r>
          </a:p>
          <a:p>
            <a:pPr marL="365760" lvl="1" indent="-256032" algn="l" rtl="0">
              <a:spcBef>
                <a:spcPts val="400"/>
              </a:spcBef>
              <a:buSzPct val="68000"/>
              <a:buFont typeface="Wingdings 3"/>
              <a:buChar char=""/>
            </a:pPr>
            <a:r>
              <a:rPr lang="en-US" sz="2400" b="1" dirty="0">
                <a:solidFill>
                  <a:srgbClr val="C00000"/>
                </a:solidFill>
              </a:rPr>
              <a:t>Present</a:t>
            </a:r>
            <a:r>
              <a:rPr lang="en-US" sz="2400" dirty="0"/>
              <a:t> different options (of services) so they can make informed decision</a:t>
            </a:r>
          </a:p>
          <a:p>
            <a:pPr marL="365760" lvl="1" indent="-256032" algn="l" rtl="0">
              <a:spcBef>
                <a:spcPts val="400"/>
              </a:spcBef>
              <a:buSzPct val="68000"/>
              <a:buFont typeface="Wingdings 3"/>
              <a:buChar char=""/>
            </a:pPr>
            <a:r>
              <a:rPr lang="en-US" sz="2400" dirty="0"/>
              <a:t>Involve committee in camps in referrals (only IF appropriate)</a:t>
            </a:r>
          </a:p>
          <a:p>
            <a:pPr marL="365760" lvl="1" indent="-256032" algn="l" rtl="0">
              <a:spcBef>
                <a:spcPts val="400"/>
              </a:spcBef>
              <a:buSzPct val="68000"/>
              <a:buFont typeface="Wingdings 3"/>
              <a:buChar char=""/>
            </a:pPr>
            <a:r>
              <a:rPr lang="en-US" sz="2400" dirty="0"/>
              <a:t>Respect confidentiality and consent (as appropriate by law)</a:t>
            </a:r>
          </a:p>
          <a:p>
            <a:pPr marL="365760" lvl="1" indent="-256032" algn="l" rtl="0">
              <a:spcBef>
                <a:spcPts val="400"/>
              </a:spcBef>
              <a:buSzPct val="68000"/>
              <a:buFont typeface="Wingdings 3"/>
              <a:buChar char=""/>
            </a:pPr>
            <a:r>
              <a:rPr lang="en-US" sz="2400" b="1" dirty="0">
                <a:solidFill>
                  <a:srgbClr val="C00000"/>
                </a:solidFill>
              </a:rPr>
              <a:t>Arrange</a:t>
            </a:r>
            <a:r>
              <a:rPr lang="en-US" sz="2400" dirty="0"/>
              <a:t> for follow up (with the referral point and with the person being referred)</a:t>
            </a:r>
          </a:p>
          <a:p>
            <a:pPr algn="l" rtl="0">
              <a:buNone/>
            </a:pPr>
            <a:endParaRPr lang="en-US" dirty="0"/>
          </a:p>
          <a:p>
            <a:pPr algn="l" rtl="0"/>
            <a:endParaRPr lang="x-none" dirty="0"/>
          </a:p>
        </p:txBody>
      </p:sp>
      <p:sp>
        <p:nvSpPr>
          <p:cNvPr id="6" name="Content Placeholder 5"/>
          <p:cNvSpPr>
            <a:spLocks noGrp="1"/>
          </p:cNvSpPr>
          <p:nvPr>
            <p:ph sz="quarter" idx="4"/>
          </p:nvPr>
        </p:nvSpPr>
        <p:spPr>
          <a:xfrm>
            <a:off x="4800600" y="1600200"/>
            <a:ext cx="4041775" cy="4495800"/>
          </a:xfrm>
        </p:spPr>
        <p:txBody>
          <a:bodyPr>
            <a:normAutofit lnSpcReduction="10000"/>
          </a:bodyPr>
          <a:lstStyle/>
          <a:p>
            <a:pPr algn="r" rtl="1"/>
            <a:r>
              <a:rPr lang="x-none" dirty="0" smtClean="0"/>
              <a:t>يجب ان تعلم عن الخدمات المتوفرة في </a:t>
            </a:r>
            <a:r>
              <a:rPr lang="x-none" smtClean="0"/>
              <a:t>المجتمع </a:t>
            </a:r>
            <a:r>
              <a:rPr lang="ar-LB" dirty="0" smtClean="0"/>
              <a:t>(</a:t>
            </a:r>
            <a:r>
              <a:rPr lang="x-none" smtClean="0"/>
              <a:t>ما المتوفر</a:t>
            </a:r>
            <a:r>
              <a:rPr lang="ar-LB" dirty="0" smtClean="0"/>
              <a:t>،</a:t>
            </a:r>
            <a:r>
              <a:rPr lang="x-none" smtClean="0"/>
              <a:t> </a:t>
            </a:r>
            <a:r>
              <a:rPr lang="x-none" dirty="0" smtClean="0"/>
              <a:t>الوقت اللازم </a:t>
            </a:r>
            <a:r>
              <a:rPr lang="x-none" smtClean="0"/>
              <a:t>لذلك </a:t>
            </a:r>
            <a:r>
              <a:rPr lang="ar-LB" dirty="0" smtClean="0"/>
              <a:t>)</a:t>
            </a:r>
            <a:r>
              <a:rPr lang="x-none" smtClean="0"/>
              <a:t> </a:t>
            </a:r>
            <a:r>
              <a:rPr lang="x-none" dirty="0" smtClean="0"/>
              <a:t>.</a:t>
            </a:r>
          </a:p>
          <a:p>
            <a:pPr algn="r" rtl="1"/>
            <a:r>
              <a:rPr lang="x-none" dirty="0" smtClean="0"/>
              <a:t>يجب ان تكون منظمة موثوق فيها .</a:t>
            </a:r>
          </a:p>
          <a:p>
            <a:pPr algn="r" rtl="1"/>
            <a:r>
              <a:rPr lang="x-none" dirty="0" smtClean="0">
                <a:solidFill>
                  <a:srgbClr val="FF0000"/>
                </a:solidFill>
              </a:rPr>
              <a:t>اعلم </a:t>
            </a:r>
            <a:r>
              <a:rPr lang="x-none" smtClean="0"/>
              <a:t>الشخص </a:t>
            </a:r>
            <a:r>
              <a:rPr lang="ar-LB" dirty="0" smtClean="0"/>
              <a:t>ب</a:t>
            </a:r>
            <a:r>
              <a:rPr lang="x-none" smtClean="0"/>
              <a:t>نواياك</a:t>
            </a:r>
            <a:r>
              <a:rPr lang="x-none" dirty="0" smtClean="0"/>
              <a:t>.</a:t>
            </a:r>
          </a:p>
          <a:p>
            <a:pPr algn="r" rtl="1"/>
            <a:r>
              <a:rPr lang="x-none" dirty="0" smtClean="0">
                <a:solidFill>
                  <a:srgbClr val="FF0000"/>
                </a:solidFill>
              </a:rPr>
              <a:t>قدم</a:t>
            </a:r>
            <a:r>
              <a:rPr lang="x-none" dirty="0" smtClean="0"/>
              <a:t> </a:t>
            </a:r>
            <a:r>
              <a:rPr lang="x-none" smtClean="0">
                <a:solidFill>
                  <a:srgbClr val="FF0000"/>
                </a:solidFill>
              </a:rPr>
              <a:t>خيارات</a:t>
            </a:r>
            <a:r>
              <a:rPr lang="x-none" smtClean="0"/>
              <a:t> متعددة</a:t>
            </a:r>
            <a:r>
              <a:rPr lang="ar-LB" dirty="0" smtClean="0"/>
              <a:t> (</a:t>
            </a:r>
            <a:r>
              <a:rPr lang="x-none" smtClean="0"/>
              <a:t>للخدمات</a:t>
            </a:r>
            <a:r>
              <a:rPr lang="ar-LB" dirty="0" smtClean="0"/>
              <a:t>)</a:t>
            </a:r>
            <a:r>
              <a:rPr lang="x-none" smtClean="0"/>
              <a:t> </a:t>
            </a:r>
            <a:r>
              <a:rPr lang="x-none" dirty="0" smtClean="0"/>
              <a:t>حتى يتمكن من اتخاذ قرار.</a:t>
            </a:r>
          </a:p>
          <a:p>
            <a:pPr algn="r" rtl="1"/>
            <a:r>
              <a:rPr lang="x-none" dirty="0" smtClean="0"/>
              <a:t>بلغ </a:t>
            </a:r>
            <a:r>
              <a:rPr lang="x-none" smtClean="0"/>
              <a:t>اللجنة المس</a:t>
            </a:r>
            <a:r>
              <a:rPr lang="ar-LB" dirty="0" smtClean="0"/>
              <a:t>ؤ</a:t>
            </a:r>
            <a:r>
              <a:rPr lang="x-none" smtClean="0"/>
              <a:t>ولة عن </a:t>
            </a:r>
            <a:r>
              <a:rPr lang="ar-LB" dirty="0" smtClean="0"/>
              <a:t>الإحالة</a:t>
            </a:r>
            <a:r>
              <a:rPr lang="x-none" smtClean="0"/>
              <a:t> </a:t>
            </a:r>
            <a:r>
              <a:rPr lang="ar-LB" dirty="0" smtClean="0"/>
              <a:t>(</a:t>
            </a:r>
            <a:r>
              <a:rPr lang="x-none" smtClean="0"/>
              <a:t>اذا </a:t>
            </a:r>
            <a:r>
              <a:rPr lang="x-none" dirty="0" smtClean="0"/>
              <a:t>كان </a:t>
            </a:r>
            <a:r>
              <a:rPr lang="x-none" smtClean="0"/>
              <a:t>مناسبا </a:t>
            </a:r>
            <a:r>
              <a:rPr lang="ar-LB" dirty="0" smtClean="0"/>
              <a:t>)</a:t>
            </a:r>
            <a:r>
              <a:rPr lang="x-none" smtClean="0"/>
              <a:t> </a:t>
            </a:r>
            <a:r>
              <a:rPr lang="x-none" dirty="0" smtClean="0"/>
              <a:t>.</a:t>
            </a:r>
          </a:p>
          <a:p>
            <a:pPr algn="r" rtl="1"/>
            <a:r>
              <a:rPr lang="x-none" dirty="0" smtClean="0">
                <a:solidFill>
                  <a:srgbClr val="FF0000"/>
                </a:solidFill>
              </a:rPr>
              <a:t>احترم السرية </a:t>
            </a:r>
            <a:r>
              <a:rPr lang="x-none" dirty="0" smtClean="0"/>
              <a:t>و </a:t>
            </a:r>
            <a:r>
              <a:rPr lang="x-none" smtClean="0"/>
              <a:t>الموافقة </a:t>
            </a:r>
            <a:r>
              <a:rPr lang="ar-LB" dirty="0" smtClean="0"/>
              <a:t>(</a:t>
            </a:r>
            <a:r>
              <a:rPr lang="x-none" smtClean="0"/>
              <a:t> </a:t>
            </a:r>
            <a:r>
              <a:rPr lang="ar-LB" dirty="0" smtClean="0"/>
              <a:t>ب</a:t>
            </a:r>
            <a:r>
              <a:rPr lang="x-none" smtClean="0"/>
              <a:t>ما </a:t>
            </a:r>
            <a:r>
              <a:rPr lang="x-none" dirty="0" smtClean="0"/>
              <a:t>يناسب </a:t>
            </a:r>
            <a:r>
              <a:rPr lang="x-none" smtClean="0"/>
              <a:t>القانون </a:t>
            </a:r>
            <a:r>
              <a:rPr lang="ar-LB" dirty="0" smtClean="0"/>
              <a:t>)</a:t>
            </a:r>
            <a:r>
              <a:rPr lang="x-none" smtClean="0"/>
              <a:t> </a:t>
            </a:r>
            <a:r>
              <a:rPr lang="x-none" dirty="0" smtClean="0"/>
              <a:t>.</a:t>
            </a:r>
          </a:p>
          <a:p>
            <a:pPr algn="r" rtl="1"/>
            <a:r>
              <a:rPr lang="x-none" smtClean="0"/>
              <a:t>رتب </a:t>
            </a:r>
            <a:r>
              <a:rPr lang="x-none" smtClean="0">
                <a:solidFill>
                  <a:srgbClr val="FF0000"/>
                </a:solidFill>
              </a:rPr>
              <a:t>متاب</a:t>
            </a:r>
            <a:r>
              <a:rPr lang="ar-LB" dirty="0" smtClean="0">
                <a:solidFill>
                  <a:srgbClr val="FF0000"/>
                </a:solidFill>
              </a:rPr>
              <a:t>ع</a:t>
            </a:r>
            <a:r>
              <a:rPr lang="x-none" smtClean="0">
                <a:solidFill>
                  <a:srgbClr val="FF0000"/>
                </a:solidFill>
              </a:rPr>
              <a:t>ة</a:t>
            </a:r>
            <a:r>
              <a:rPr lang="x-none" smtClean="0"/>
              <a:t> مع </a:t>
            </a:r>
            <a:r>
              <a:rPr lang="ar-LB" dirty="0" smtClean="0"/>
              <a:t>(</a:t>
            </a:r>
            <a:r>
              <a:rPr lang="x-none" smtClean="0"/>
              <a:t> نقطة ال</a:t>
            </a:r>
            <a:r>
              <a:rPr lang="ar-LB" dirty="0" smtClean="0"/>
              <a:t>إ</a:t>
            </a:r>
            <a:r>
              <a:rPr lang="x-none" smtClean="0"/>
              <a:t>حالة والشخص ال</a:t>
            </a:r>
            <a:r>
              <a:rPr lang="ar-LB" dirty="0" smtClean="0"/>
              <a:t>ذي أُ</a:t>
            </a:r>
            <a:r>
              <a:rPr lang="x-none" smtClean="0"/>
              <a:t>ح</a:t>
            </a:r>
            <a:r>
              <a:rPr lang="ar-LB" dirty="0" smtClean="0"/>
              <a:t>ي</a:t>
            </a:r>
            <a:r>
              <a:rPr lang="x-none" smtClean="0"/>
              <a:t>ل</a:t>
            </a:r>
            <a:r>
              <a:rPr lang="ar-LB" dirty="0" smtClean="0"/>
              <a:t>)</a:t>
            </a:r>
            <a:r>
              <a:rPr lang="x-none" smtClean="0"/>
              <a:t> </a:t>
            </a:r>
            <a:r>
              <a:rPr lang="x-none" dirty="0" smtClean="0"/>
              <a:t>.</a:t>
            </a:r>
          </a:p>
        </p:txBody>
      </p:sp>
    </p:spTree>
    <p:extLst>
      <p:ext uri="{BB962C8B-B14F-4D97-AF65-F5344CB8AC3E}">
        <p14:creationId xmlns:p14="http://schemas.microsoft.com/office/powerpoint/2010/main" xmlns="" xmlns:mv="urn:schemas-microsoft-com:mac:vml" xmlns:mc="http://schemas.openxmlformats.org/markup-compatibility/2006" val="8339884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scene3d>
              <a:camera prst="orthographicFront"/>
              <a:lightRig rig="soft" dir="t"/>
            </a:scene3d>
            <a:sp3d prstMaterial="softEdge">
              <a:bevelT w="25400" h="25400"/>
            </a:sp3d>
          </a:bodyPr>
          <a:lstStyle/>
          <a:p>
            <a:pPr eaLnBrk="1" hangingPunct="1">
              <a:defRPr/>
            </a:pPr>
            <a:r>
              <a:rPr lang="en-US" sz="4800" dirty="0" smtClean="0">
                <a:solidFill>
                  <a:schemeClr val="bg1"/>
                </a:solidFill>
                <a:ea typeface="ＭＳ Ｐゴシック" charset="-128"/>
                <a:cs typeface="+mj-cs"/>
              </a:rPr>
              <a:t> </a:t>
            </a:r>
            <a:r>
              <a:rPr lang="en-US" sz="4800" dirty="0" smtClean="0">
                <a:solidFill>
                  <a:srgbClr val="FFFFFF"/>
                </a:solidFill>
                <a:ea typeface="ＭＳ Ｐゴシック" charset="-128"/>
                <a:cs typeface="+mj-cs"/>
              </a:rPr>
              <a:t>9.Self</a:t>
            </a:r>
            <a:r>
              <a:rPr lang="en-US" sz="4800" dirty="0" smtClean="0">
                <a:solidFill>
                  <a:schemeClr val="tx1"/>
                </a:solidFill>
                <a:ea typeface="ＭＳ Ｐゴシック" charset="-128"/>
                <a:cs typeface="+mj-cs"/>
              </a:rPr>
              <a:t>-Care</a:t>
            </a:r>
            <a:endParaRPr lang="en-US" sz="4800" dirty="0">
              <a:solidFill>
                <a:schemeClr val="tx1"/>
              </a:solidFill>
              <a:ea typeface="ＭＳ Ｐゴシック" charset="-128"/>
              <a:cs typeface="+mj-cs"/>
            </a:endParaRPr>
          </a:p>
        </p:txBody>
      </p:sp>
      <p:sp>
        <p:nvSpPr>
          <p:cNvPr id="60420" name="Text Placeholder 2"/>
          <p:cNvSpPr>
            <a:spLocks/>
          </p:cNvSpPr>
          <p:nvPr/>
        </p:nvSpPr>
        <p:spPr bwMode="auto">
          <a:xfrm>
            <a:off x="1828800" y="3352800"/>
            <a:ext cx="6553200" cy="1454150"/>
          </a:xfrm>
          <a:prstGeom prst="rect">
            <a:avLst/>
          </a:prstGeom>
          <a:noFill/>
          <a:ln w="9525">
            <a:noFill/>
            <a:miter lim="800000"/>
            <a:headEnd/>
            <a:tailEnd/>
          </a:ln>
        </p:spPr>
        <p:txBody>
          <a:bodyPr/>
          <a:lstStyle/>
          <a:p>
            <a:pPr algn="r" rtl="1">
              <a:spcBef>
                <a:spcPts val="400"/>
              </a:spcBef>
              <a:buClr>
                <a:schemeClr val="accent1"/>
              </a:buClr>
              <a:buSzPct val="68000"/>
              <a:buFont typeface="Wingdings 3" pitchFamily="18" charset="2"/>
              <a:buNone/>
            </a:pPr>
            <a:r>
              <a:rPr lang="x-none" sz="6600" dirty="0">
                <a:latin typeface="Lucida Sans Unicode" pitchFamily="34" charset="0"/>
                <a:ea typeface="MS PGothic" pitchFamily="34" charset="-128"/>
              </a:rPr>
              <a:t>العناية بالنفس</a:t>
            </a:r>
            <a:r>
              <a:rPr lang="en-US" sz="6600" dirty="0">
                <a:latin typeface="Lucida Sans Unicode" pitchFamily="34" charset="0"/>
                <a:ea typeface="MS PGothic" pitchFamily="34" charset="-128"/>
              </a:rPr>
              <a:t>…</a:t>
            </a:r>
          </a:p>
          <a:p>
            <a:pPr algn="ctr">
              <a:spcBef>
                <a:spcPts val="400"/>
              </a:spcBef>
              <a:buClr>
                <a:schemeClr val="accent1"/>
              </a:buClr>
              <a:buSzPct val="68000"/>
              <a:buFont typeface="Wingdings 3" pitchFamily="18" charset="2"/>
              <a:buNone/>
            </a:pPr>
            <a:endParaRPr lang="en-US" sz="6600" dirty="0">
              <a:solidFill>
                <a:schemeClr val="bg2"/>
              </a:solidFill>
              <a:latin typeface="Lucida Sans Unicode" pitchFamily="34" charset="0"/>
              <a:ea typeface="MS PGothic" pitchFamily="34" charset="-128"/>
            </a:endParaRPr>
          </a:p>
        </p:txBody>
      </p:sp>
      <p:pic>
        <p:nvPicPr>
          <p:cNvPr id="4" name="Picture 9" descr="MPj04387110000[1]"/>
          <p:cNvPicPr>
            <a:picLocks noChangeAspect="1" noChangeArrowheads="1"/>
          </p:cNvPicPr>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1219200" y="2057400"/>
            <a:ext cx="2552132" cy="3548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xmlns="" xmlns:mv="urn:schemas-microsoft-com:mac:vml" xmlns:mc="http://schemas.openxmlformats.org/markup-compatibility/2006" val="35514929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a:xfrm>
            <a:off x="304800" y="2057400"/>
            <a:ext cx="4419600" cy="3243263"/>
          </a:xfrm>
        </p:spPr>
        <p:txBody>
          <a:bodyPr/>
          <a:lstStyle/>
          <a:p>
            <a:pPr algn="l" rtl="0" eaLnBrk="1" hangingPunct="1"/>
            <a:r>
              <a:rPr lang="en-US" altLang="ja-JP" dirty="0" smtClean="0"/>
              <a:t>What are the things that make your job stressful as a health worker/provider?</a:t>
            </a:r>
          </a:p>
          <a:p>
            <a:pPr algn="l" rtl="0" eaLnBrk="1" hangingPunct="1"/>
            <a:endParaRPr lang="en-US" altLang="ja-JP" dirty="0" smtClean="0"/>
          </a:p>
          <a:p>
            <a:pPr algn="l" rtl="0" eaLnBrk="1" hangingPunct="1"/>
            <a:r>
              <a:rPr lang="en-US" altLang="ja-JP" dirty="0" smtClean="0"/>
              <a:t>List them as a group. </a:t>
            </a:r>
          </a:p>
        </p:txBody>
      </p:sp>
      <p:sp>
        <p:nvSpPr>
          <p:cNvPr id="3" name="Title 2"/>
          <p:cNvSpPr>
            <a:spLocks noGrp="1"/>
          </p:cNvSpPr>
          <p:nvPr>
            <p:ph type="title"/>
          </p:nvPr>
        </p:nvSpPr>
        <p:spPr>
          <a:xfrm>
            <a:off x="908050" y="635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sz="3600" dirty="0" smtClean="0">
                <a:solidFill>
                  <a:srgbClr val="FF0000"/>
                </a:solidFill>
                <a:ea typeface="+mj-ea"/>
                <a:cs typeface="+mj-cs"/>
              </a:rPr>
              <a:t>Exercise</a:t>
            </a:r>
            <a:endParaRPr lang="en-US" sz="3600" dirty="0">
              <a:solidFill>
                <a:srgbClr val="FF0000"/>
              </a:solidFill>
              <a:ea typeface="+mj-ea"/>
              <a:cs typeface="+mj-cs"/>
            </a:endParaRPr>
          </a:p>
        </p:txBody>
      </p:sp>
      <p:sp>
        <p:nvSpPr>
          <p:cNvPr id="55301" name="Rectangle 8"/>
          <p:cNvSpPr>
            <a:spLocks noChangeArrowheads="1"/>
          </p:cNvSpPr>
          <p:nvPr/>
        </p:nvSpPr>
        <p:spPr bwMode="auto">
          <a:xfrm>
            <a:off x="2590800" y="914400"/>
            <a:ext cx="6248400" cy="838200"/>
          </a:xfrm>
          <a:prstGeom prst="rect">
            <a:avLst/>
          </a:prstGeom>
          <a:noFill/>
          <a:ln w="9525">
            <a:noFill/>
            <a:miter lim="800000"/>
            <a:headEnd/>
            <a:tailEnd/>
          </a:ln>
        </p:spPr>
        <p:txBody>
          <a:bodyPr wrap="none" anchor="ctr"/>
          <a:lstStyle/>
          <a:p>
            <a:pPr algn="r" rtl="1"/>
            <a:r>
              <a:rPr lang="x-none" sz="3600" b="1">
                <a:solidFill>
                  <a:srgbClr val="FF0000"/>
                </a:solidFill>
                <a:effectLst>
                  <a:outerShdw blurRad="38100" dist="38100" dir="2700000" algn="tl">
                    <a:srgbClr val="C0C0C0"/>
                  </a:outerShdw>
                </a:effectLst>
                <a:latin typeface="Lucida Sans Unicode" pitchFamily="34" charset="0"/>
                <a:ea typeface="MS PGothic" pitchFamily="34" charset="-128"/>
              </a:rPr>
              <a:t>التمرين</a:t>
            </a:r>
            <a:endParaRPr lang="en-US" sz="3600" b="1" dirty="0">
              <a:solidFill>
                <a:srgbClr val="FF0000"/>
              </a:solidFill>
              <a:effectLst>
                <a:outerShdw blurRad="38100" dist="38100" dir="2700000" algn="tl">
                  <a:srgbClr val="C0C0C0"/>
                </a:outerShdw>
              </a:effectLst>
              <a:latin typeface="Lucida Sans Unicode" pitchFamily="34" charset="0"/>
              <a:ea typeface="MS PGothic" pitchFamily="34" charset="-128"/>
            </a:endParaRPr>
          </a:p>
          <a:p>
            <a:pPr rtl="0"/>
            <a:endParaRPr lang="en-US" sz="3600" b="1" dirty="0">
              <a:solidFill>
                <a:srgbClr val="FF0000"/>
              </a:solidFill>
              <a:effectLst>
                <a:outerShdw blurRad="38100" dist="38100" dir="2700000" algn="tl">
                  <a:srgbClr val="C0C0C0"/>
                </a:outerShdw>
              </a:effectLst>
              <a:latin typeface="Lucida Sans Unicode" pitchFamily="34" charset="0"/>
              <a:ea typeface="MS PGothic" pitchFamily="34" charset="-128"/>
            </a:endParaRPr>
          </a:p>
        </p:txBody>
      </p:sp>
      <p:sp>
        <p:nvSpPr>
          <p:cNvPr id="61447" name="Content Placeholder 1"/>
          <p:cNvSpPr>
            <a:spLocks/>
          </p:cNvSpPr>
          <p:nvPr/>
        </p:nvSpPr>
        <p:spPr bwMode="auto">
          <a:xfrm>
            <a:off x="4495800" y="1981200"/>
            <a:ext cx="4495800" cy="3243263"/>
          </a:xfrm>
          <a:prstGeom prst="rect">
            <a:avLst/>
          </a:prstGeom>
          <a:noFill/>
          <a:ln w="9525">
            <a:noFill/>
            <a:miter lim="800000"/>
            <a:headEnd/>
            <a:tailEnd/>
          </a:ln>
        </p:spPr>
        <p:txBody>
          <a:bodyPr/>
          <a:lstStyle/>
          <a:p>
            <a:pPr marL="365125" indent="-255588" algn="r" rtl="1">
              <a:spcBef>
                <a:spcPts val="400"/>
              </a:spcBef>
              <a:buClr>
                <a:schemeClr val="accent1"/>
              </a:buClr>
              <a:buSzPct val="68000"/>
              <a:buFont typeface="Wingdings 3" pitchFamily="18" charset="2"/>
              <a:buChar char=""/>
            </a:pPr>
            <a:r>
              <a:rPr lang="x-none" sz="2600" dirty="0">
                <a:latin typeface="Lucida Sans Unicode" pitchFamily="34" charset="0"/>
                <a:ea typeface="MS PGothic" pitchFamily="34" charset="-128"/>
              </a:rPr>
              <a:t>ماهي </a:t>
            </a:r>
            <a:r>
              <a:rPr lang="x-none" sz="2600" dirty="0" smtClean="0">
                <a:latin typeface="Lucida Sans Unicode" pitchFamily="34" charset="0"/>
                <a:ea typeface="MS PGothic" pitchFamily="34" charset="-128"/>
              </a:rPr>
              <a:t>الأمور </a:t>
            </a:r>
            <a:r>
              <a:rPr lang="x-none" sz="2600" dirty="0">
                <a:latin typeface="Lucida Sans Unicode" pitchFamily="34" charset="0"/>
                <a:ea typeface="MS PGothic" pitchFamily="34" charset="-128"/>
              </a:rPr>
              <a:t>التي تجعل من مهنتك كمقدم رعاية صحية </a:t>
            </a:r>
            <a:r>
              <a:rPr lang="x-none" sz="2600">
                <a:latin typeface="Lucida Sans Unicode" pitchFamily="34" charset="0"/>
                <a:ea typeface="MS PGothic" pitchFamily="34" charset="-128"/>
              </a:rPr>
              <a:t>صعبة </a:t>
            </a:r>
            <a:r>
              <a:rPr lang="ar-LB" sz="2600" dirty="0" smtClean="0">
                <a:latin typeface="Lucida Sans Unicode" pitchFamily="34" charset="0"/>
                <a:ea typeface="MS PGothic" pitchFamily="34" charset="-128"/>
              </a:rPr>
              <a:t>أ</a:t>
            </a:r>
            <a:r>
              <a:rPr lang="x-none" sz="2600" smtClean="0">
                <a:latin typeface="Lucida Sans Unicode" pitchFamily="34" charset="0"/>
                <a:ea typeface="MS PGothic" pitchFamily="34" charset="-128"/>
              </a:rPr>
              <a:t>و </a:t>
            </a:r>
            <a:r>
              <a:rPr lang="ar-LB" sz="2600" dirty="0" smtClean="0">
                <a:latin typeface="Lucida Sans Unicode" pitchFamily="34" charset="0"/>
                <a:ea typeface="MS PGothic" pitchFamily="34" charset="-128"/>
              </a:rPr>
              <a:t>مجهدة</a:t>
            </a:r>
            <a:r>
              <a:rPr lang="x-none" sz="2600" dirty="0" smtClean="0">
                <a:latin typeface="Lucida Sans Unicode" pitchFamily="34" charset="0"/>
                <a:ea typeface="MS PGothic" pitchFamily="34" charset="-128"/>
              </a:rPr>
              <a:t>؟</a:t>
            </a:r>
            <a:endParaRPr lang="en-US" sz="26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endParaRPr lang="ar-AE" sz="2600" dirty="0">
              <a:latin typeface="Lucida Sans Unicode" pitchFamily="34" charset="0"/>
              <a:ea typeface="MS PGothic" pitchFamily="34" charset="-128"/>
            </a:endParaRPr>
          </a:p>
          <a:p>
            <a:pPr marL="365125" indent="-255588" algn="r" rtl="1">
              <a:spcBef>
                <a:spcPts val="400"/>
              </a:spcBef>
              <a:buClr>
                <a:schemeClr val="accent1"/>
              </a:buClr>
              <a:buSzPct val="68000"/>
            </a:pPr>
            <a:endParaRPr lang="en-US" sz="2600" dirty="0">
              <a:latin typeface="Lucida Sans Unicode" pitchFamily="34" charset="0"/>
              <a:ea typeface="MS PGothic" pitchFamily="34" charset="-128"/>
            </a:endParaRPr>
          </a:p>
          <a:p>
            <a:pPr marL="365125" indent="-255588" algn="r" rtl="1">
              <a:spcBef>
                <a:spcPts val="400"/>
              </a:spcBef>
              <a:buClr>
                <a:schemeClr val="accent1"/>
              </a:buClr>
              <a:buSzPct val="68000"/>
              <a:buFont typeface="Wingdings 3" pitchFamily="18" charset="2"/>
              <a:buChar char=""/>
            </a:pPr>
            <a:r>
              <a:rPr lang="x-none" sz="2600" dirty="0" smtClean="0">
                <a:latin typeface="Lucida Sans Unicode" pitchFamily="34" charset="0"/>
                <a:ea typeface="MS PGothic" pitchFamily="34" charset="-128"/>
              </a:rPr>
              <a:t>قم </a:t>
            </a:r>
            <a:r>
              <a:rPr lang="x-none" sz="2600" dirty="0">
                <a:latin typeface="Lucida Sans Unicode" pitchFamily="34" charset="0"/>
                <a:ea typeface="MS PGothic" pitchFamily="34" charset="-128"/>
              </a:rPr>
              <a:t>بتحديدها </a:t>
            </a:r>
            <a:r>
              <a:rPr lang="ar-AE" sz="2600" dirty="0">
                <a:latin typeface="Lucida Sans Unicode" pitchFamily="34" charset="0"/>
                <a:ea typeface="MS PGothic" pitchFamily="34" charset="-128"/>
              </a:rPr>
              <a:t>في مجموعة</a:t>
            </a:r>
            <a:endParaRPr lang="en-US" sz="2600" dirty="0">
              <a:latin typeface="Lucida Sans Unicode" pitchFamily="34" charset="0"/>
              <a:ea typeface="MS PGothic" pitchFamily="34" charset="-128"/>
            </a:endParaRPr>
          </a:p>
        </p:txBody>
      </p:sp>
    </p:spTree>
    <p:extLst>
      <p:ext uri="{BB962C8B-B14F-4D97-AF65-F5344CB8AC3E}">
        <p14:creationId xmlns:p14="http://schemas.microsoft.com/office/powerpoint/2010/main" xmlns="" xmlns:mv="urn:schemas-microsoft-com:mac:vml" xmlns:mc="http://schemas.openxmlformats.org/markup-compatibility/2006" val="32599575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304800" y="1752600"/>
            <a:ext cx="4419600" cy="5105400"/>
          </a:xfrm>
        </p:spPr>
        <p:txBody>
          <a:bodyPr/>
          <a:lstStyle/>
          <a:p>
            <a:pPr algn="l" rtl="0" eaLnBrk="1" hangingPunct="1">
              <a:spcBef>
                <a:spcPts val="200"/>
              </a:spcBef>
            </a:pPr>
            <a:r>
              <a:rPr lang="en-US" altLang="ja-JP" sz="2400" dirty="0" smtClean="0"/>
              <a:t>A key source of stress for helpers is day-to-day job stress: </a:t>
            </a:r>
          </a:p>
          <a:p>
            <a:pPr lvl="1" algn="l" rtl="0" eaLnBrk="1" hangingPunct="1">
              <a:spcBef>
                <a:spcPts val="200"/>
              </a:spcBef>
            </a:pPr>
            <a:r>
              <a:rPr lang="en-US" altLang="ja-JP" sz="2000" dirty="0" smtClean="0"/>
              <a:t>long working hours</a:t>
            </a:r>
          </a:p>
          <a:p>
            <a:pPr lvl="1" algn="l" rtl="0" eaLnBrk="1" hangingPunct="1">
              <a:spcBef>
                <a:spcPts val="200"/>
              </a:spcBef>
            </a:pPr>
            <a:r>
              <a:rPr lang="en-US" altLang="ja-JP" sz="2000" dirty="0" smtClean="0"/>
              <a:t>overwhelming responsibilities</a:t>
            </a:r>
          </a:p>
          <a:p>
            <a:pPr lvl="1" algn="l" rtl="0" eaLnBrk="1" hangingPunct="1">
              <a:spcBef>
                <a:spcPts val="200"/>
              </a:spcBef>
            </a:pPr>
            <a:r>
              <a:rPr lang="en-US" altLang="ja-JP" sz="2000" dirty="0" smtClean="0"/>
              <a:t>lack of a clear job description</a:t>
            </a:r>
          </a:p>
          <a:p>
            <a:pPr lvl="1" algn="l" rtl="0" eaLnBrk="1" hangingPunct="1">
              <a:spcBef>
                <a:spcPts val="200"/>
              </a:spcBef>
            </a:pPr>
            <a:r>
              <a:rPr lang="en-US" altLang="ja-JP" sz="2000" dirty="0" smtClean="0"/>
              <a:t>poor communication</a:t>
            </a:r>
            <a:endParaRPr lang="ar-AE" altLang="ja-JP" sz="2000" dirty="0" smtClean="0">
              <a:cs typeface="Arial" pitchFamily="34" charset="0"/>
            </a:endParaRPr>
          </a:p>
          <a:p>
            <a:pPr lvl="1" algn="l" rtl="0" eaLnBrk="1" hangingPunct="1">
              <a:spcBef>
                <a:spcPts val="200"/>
              </a:spcBef>
              <a:buFont typeface="Verdana" pitchFamily="34" charset="0"/>
              <a:buNone/>
            </a:pPr>
            <a:r>
              <a:rPr lang="en-US" altLang="ja-JP" sz="2000" dirty="0" smtClean="0"/>
              <a:t>/management</a:t>
            </a:r>
          </a:p>
          <a:p>
            <a:pPr lvl="1" algn="l" rtl="0" eaLnBrk="1" hangingPunct="1">
              <a:spcBef>
                <a:spcPts val="200"/>
              </a:spcBef>
            </a:pPr>
            <a:r>
              <a:rPr lang="en-US" altLang="ja-JP" sz="2000" dirty="0" smtClean="0"/>
              <a:t>working in areas of insecurity</a:t>
            </a:r>
          </a:p>
        </p:txBody>
      </p:sp>
      <p:pic>
        <p:nvPicPr>
          <p:cNvPr id="62467" name="Title 1"/>
          <p:cNvPicPr>
            <a:picLocks noGrp="1" noChangeArrowheads="1"/>
          </p:cNvPicPr>
          <p:nvPr>
            <p:ph type="title"/>
          </p:nvPr>
        </p:nvPicPr>
        <p:blipFill>
          <a:blip r:embed="rId2" cstate="print">
            <a:extLst>
              <a:ext uri="{28A0092B-C50C-407E-A947-70E740481C1C}">
                <a14:useLocalDpi xmlns:a14="http://schemas.microsoft.com/office/drawing/2010/main" xmlns="" xmlns:mv="urn:schemas-microsoft-com:mac:vml" xmlns:mc="http://schemas.openxmlformats.org/markup-compatibility/2006" val="0"/>
              </a:ext>
            </a:extLst>
          </a:blip>
          <a:srcRect b="56776"/>
          <a:stretch>
            <a:fillRect/>
          </a:stretch>
        </p:blipFill>
        <p:spPr bwMode="auto">
          <a:xfrm>
            <a:off x="493713" y="500063"/>
            <a:ext cx="7437437" cy="642937"/>
          </a:xfrm>
        </p:spPr>
      </p:pic>
      <p:pic>
        <p:nvPicPr>
          <p:cNvPr id="62468" name="Picture 2"/>
          <p:cNvPicPr>
            <a:picLocks noChangeAspect="1" noChangeArrowheads="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3810000" y="4800600"/>
            <a:ext cx="2533267" cy="1730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62469" name="Rectangle 8"/>
          <p:cNvSpPr>
            <a:spLocks noChangeArrowheads="1"/>
          </p:cNvSpPr>
          <p:nvPr/>
        </p:nvSpPr>
        <p:spPr bwMode="auto">
          <a:xfrm>
            <a:off x="2362200" y="990600"/>
            <a:ext cx="6477000" cy="6858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nchor="ctr"/>
          <a:lstStyle/>
          <a:p>
            <a:pPr algn="ctr" rtl="1"/>
            <a:r>
              <a:rPr lang="x-none" sz="3200" b="1" smtClean="0">
                <a:solidFill>
                  <a:schemeClr val="tx2"/>
                </a:solidFill>
                <a:ea typeface="MS PGothic" pitchFamily="34" charset="-128"/>
                <a:cs typeface="Times New Roman" pitchFamily="18" charset="0"/>
              </a:rPr>
              <a:t>الضغوط لدى </a:t>
            </a:r>
            <a:r>
              <a:rPr lang="x-none" sz="3200" b="1">
                <a:solidFill>
                  <a:schemeClr val="tx2"/>
                </a:solidFill>
                <a:ea typeface="MS PGothic" pitchFamily="34" charset="-128"/>
                <a:cs typeface="Times New Roman" pitchFamily="18" charset="0"/>
              </a:rPr>
              <a:t>المساعد /مقدم الخدمة الصحية</a:t>
            </a:r>
            <a:endParaRPr lang="en-US" sz="3200" b="1" dirty="0">
              <a:solidFill>
                <a:schemeClr val="tx2"/>
              </a:solidFill>
              <a:ea typeface="MS PGothic" pitchFamily="34" charset="-128"/>
              <a:cs typeface="Times New Roman" pitchFamily="18" charset="0"/>
            </a:endParaRPr>
          </a:p>
        </p:txBody>
      </p:sp>
      <p:sp>
        <p:nvSpPr>
          <p:cNvPr id="62470" name="Content Placeholder 2"/>
          <p:cNvSpPr>
            <a:spLocks/>
          </p:cNvSpPr>
          <p:nvPr/>
        </p:nvSpPr>
        <p:spPr bwMode="auto">
          <a:xfrm>
            <a:off x="4953000" y="1524000"/>
            <a:ext cx="4191000" cy="51054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marL="365125" indent="-255588" algn="r" rtl="1">
              <a:spcBef>
                <a:spcPts val="200"/>
              </a:spcBef>
              <a:buClr>
                <a:schemeClr val="accent1"/>
              </a:buClr>
              <a:buSzPct val="68000"/>
              <a:buFont typeface="Wingdings 3" pitchFamily="18" charset="2"/>
              <a:buChar char=""/>
            </a:pPr>
            <a:r>
              <a:rPr lang="ar-LB" sz="2600" dirty="0">
                <a:latin typeface="Lucida Sans Unicode" pitchFamily="34" charset="0"/>
                <a:ea typeface="MS PGothic" pitchFamily="34" charset="-128"/>
              </a:rPr>
              <a:t>إن ال</a:t>
            </a:r>
            <a:r>
              <a:rPr lang="x-none" sz="2600" dirty="0">
                <a:latin typeface="Lucida Sans Unicode" pitchFamily="34" charset="0"/>
                <a:ea typeface="MS PGothic" pitchFamily="34" charset="-128"/>
              </a:rPr>
              <a:t>مصدر </a:t>
            </a:r>
            <a:r>
              <a:rPr lang="ar-LB" sz="2600" dirty="0">
                <a:latin typeface="Lucida Sans Unicode" pitchFamily="34" charset="0"/>
                <a:ea typeface="MS PGothic" pitchFamily="34" charset="-128"/>
              </a:rPr>
              <a:t>ال</a:t>
            </a:r>
            <a:r>
              <a:rPr lang="x-none" sz="2600" dirty="0">
                <a:latin typeface="Lucida Sans Unicode" pitchFamily="34" charset="0"/>
                <a:ea typeface="MS PGothic" pitchFamily="34" charset="-128"/>
              </a:rPr>
              <a:t>أساسي للضغ</a:t>
            </a:r>
            <a:r>
              <a:rPr lang="ar-LB" sz="2600" dirty="0">
                <a:latin typeface="Lucida Sans Unicode" pitchFamily="34" charset="0"/>
                <a:ea typeface="MS PGothic" pitchFamily="34" charset="-128"/>
              </a:rPr>
              <a:t>ط</a:t>
            </a:r>
            <a:r>
              <a:rPr lang="x-none" sz="2600" dirty="0">
                <a:latin typeface="Lucida Sans Unicode" pitchFamily="34" charset="0"/>
                <a:ea typeface="MS PGothic" pitchFamily="34" charset="-128"/>
              </a:rPr>
              <a:t> </a:t>
            </a:r>
            <a:r>
              <a:rPr lang="ar-LB" sz="2600" dirty="0">
                <a:latin typeface="Lucida Sans Unicode" pitchFamily="34" charset="0"/>
                <a:ea typeface="MS PGothic" pitchFamily="34" charset="-128"/>
              </a:rPr>
              <a:t>الذي يشعر به</a:t>
            </a:r>
            <a:r>
              <a:rPr lang="x-none" sz="2600" dirty="0">
                <a:latin typeface="Lucida Sans Unicode" pitchFamily="34" charset="0"/>
                <a:ea typeface="MS PGothic" pitchFamily="34" charset="-128"/>
              </a:rPr>
              <a:t> مقدم</a:t>
            </a:r>
            <a:r>
              <a:rPr lang="ar-LB" sz="2600" dirty="0">
                <a:latin typeface="Lucida Sans Unicode" pitchFamily="34" charset="0"/>
                <a:ea typeface="MS PGothic" pitchFamily="34" charset="-128"/>
              </a:rPr>
              <a:t>و</a:t>
            </a:r>
            <a:r>
              <a:rPr lang="x-none" sz="2600" dirty="0">
                <a:latin typeface="Lucida Sans Unicode" pitchFamily="34" charset="0"/>
                <a:ea typeface="MS PGothic" pitchFamily="34" charset="-128"/>
              </a:rPr>
              <a:t> الرعاية</a:t>
            </a:r>
            <a:r>
              <a:rPr lang="ar-LB" sz="2600" dirty="0">
                <a:latin typeface="Lucida Sans Unicode" pitchFamily="34" charset="0"/>
                <a:ea typeface="MS PGothic" pitchFamily="34" charset="-128"/>
              </a:rPr>
              <a:t> هو الضغط الناتج عن العمل اليومي</a:t>
            </a:r>
            <a:r>
              <a:rPr lang="ar-AE" sz="2600" dirty="0">
                <a:latin typeface="Lucida Sans Unicode" pitchFamily="34" charset="0"/>
                <a:ea typeface="MS PGothic" pitchFamily="34" charset="-128"/>
              </a:rPr>
              <a:t>:</a:t>
            </a:r>
          </a:p>
          <a:p>
            <a:pPr marL="620713" lvl="1" indent="-228600" algn="r" rtl="1">
              <a:spcBef>
                <a:spcPts val="200"/>
              </a:spcBef>
              <a:buClr>
                <a:schemeClr val="accent1"/>
              </a:buClr>
              <a:buFont typeface="Verdana" pitchFamily="34" charset="0"/>
              <a:buChar char="◦"/>
            </a:pPr>
            <a:r>
              <a:rPr lang="x-none" dirty="0">
                <a:latin typeface="Lucida Sans Unicode" pitchFamily="34" charset="0"/>
                <a:ea typeface="MS PGothic" pitchFamily="34" charset="-128"/>
              </a:rPr>
              <a:t>ساعات العمل الطويلة</a:t>
            </a:r>
          </a:p>
          <a:p>
            <a:pPr marL="620713" lvl="1" indent="-228600" algn="r" rtl="1">
              <a:spcBef>
                <a:spcPts val="200"/>
              </a:spcBef>
              <a:buClr>
                <a:schemeClr val="accent1"/>
              </a:buClr>
              <a:buFont typeface="Verdana" pitchFamily="34" charset="0"/>
              <a:buChar char="◦"/>
            </a:pPr>
            <a:r>
              <a:rPr lang="ar-AE" dirty="0">
                <a:latin typeface="Lucida Sans Unicode" pitchFamily="34" charset="0"/>
                <a:ea typeface="MS PGothic" pitchFamily="34" charset="-128"/>
              </a:rPr>
              <a:t>ال</a:t>
            </a:r>
            <a:r>
              <a:rPr lang="ar-LB" dirty="0">
                <a:latin typeface="Lucida Sans Unicode" pitchFamily="34" charset="0"/>
                <a:ea typeface="MS PGothic" pitchFamily="34" charset="-128"/>
              </a:rPr>
              <a:t>مسؤوليات الكثيرة</a:t>
            </a:r>
            <a:endParaRPr lang="x-none" dirty="0">
              <a:latin typeface="Lucida Sans Unicode" pitchFamily="34" charset="0"/>
              <a:ea typeface="MS PGothic" pitchFamily="34" charset="-128"/>
            </a:endParaRPr>
          </a:p>
          <a:p>
            <a:pPr marL="620713" lvl="1" indent="-228600" algn="r" rtl="1">
              <a:spcBef>
                <a:spcPts val="200"/>
              </a:spcBef>
              <a:buClr>
                <a:schemeClr val="accent1"/>
              </a:buClr>
              <a:buFont typeface="Verdana" pitchFamily="34" charset="0"/>
              <a:buChar char="◦"/>
            </a:pPr>
            <a:r>
              <a:rPr lang="x-none" dirty="0">
                <a:latin typeface="Lucida Sans Unicode" pitchFamily="34" charset="0"/>
                <a:ea typeface="MS PGothic" pitchFamily="34" charset="-128"/>
              </a:rPr>
              <a:t>غموض الوصف الوظيفي</a:t>
            </a:r>
          </a:p>
          <a:p>
            <a:pPr marL="620713" lvl="1" indent="-228600" algn="r" rtl="1">
              <a:spcBef>
                <a:spcPts val="200"/>
              </a:spcBef>
              <a:buClr>
                <a:schemeClr val="accent1"/>
              </a:buClr>
              <a:buFont typeface="Verdana" pitchFamily="34" charset="0"/>
              <a:buChar char="◦"/>
            </a:pPr>
            <a:r>
              <a:rPr lang="ar-AE" dirty="0">
                <a:latin typeface="Lucida Sans Unicode" pitchFamily="34" charset="0"/>
                <a:ea typeface="MS PGothic" pitchFamily="34" charset="-128"/>
              </a:rPr>
              <a:t>ضعف التواصل/ الإدارة</a:t>
            </a:r>
            <a:endParaRPr lang="x-none" dirty="0">
              <a:latin typeface="Lucida Sans Unicode" pitchFamily="34" charset="0"/>
              <a:ea typeface="MS PGothic" pitchFamily="34" charset="-128"/>
            </a:endParaRPr>
          </a:p>
          <a:p>
            <a:pPr marL="620713" lvl="1" indent="-228600" algn="r" rtl="1">
              <a:spcBef>
                <a:spcPts val="200"/>
              </a:spcBef>
              <a:buClr>
                <a:schemeClr val="accent1"/>
              </a:buClr>
              <a:buFont typeface="Verdana" pitchFamily="34" charset="0"/>
              <a:buChar char="◦"/>
            </a:pPr>
            <a:r>
              <a:rPr lang="x-none" dirty="0">
                <a:latin typeface="Lucida Sans Unicode" pitchFamily="34" charset="0"/>
                <a:ea typeface="MS PGothic" pitchFamily="34" charset="-128"/>
              </a:rPr>
              <a:t>العمل في اماكن لايتوفر </a:t>
            </a:r>
            <a:r>
              <a:rPr lang="x-none">
                <a:latin typeface="Lucida Sans Unicode" pitchFamily="34" charset="0"/>
                <a:ea typeface="MS PGothic" pitchFamily="34" charset="-128"/>
              </a:rPr>
              <a:t>فيها </a:t>
            </a:r>
            <a:r>
              <a:rPr lang="x-none" smtClean="0">
                <a:latin typeface="Lucida Sans Unicode" pitchFamily="34" charset="0"/>
                <a:ea typeface="MS PGothic" pitchFamily="34" charset="-128"/>
              </a:rPr>
              <a:t>الأمن</a:t>
            </a:r>
            <a:endParaRPr lang="en-US" dirty="0">
              <a:latin typeface="Lucida Sans Unicode" pitchFamily="34" charset="0"/>
              <a:ea typeface="MS PGothic" pitchFamily="34" charset="-128"/>
            </a:endParaRPr>
          </a:p>
        </p:txBody>
      </p:sp>
    </p:spTree>
    <p:extLst>
      <p:ext uri="{BB962C8B-B14F-4D97-AF65-F5344CB8AC3E}">
        <p14:creationId xmlns:p14="http://schemas.microsoft.com/office/powerpoint/2010/main" xmlns="" xmlns:mv="urn:schemas-microsoft-com:mac:vml" xmlns:mc="http://schemas.openxmlformats.org/markup-compatibility/2006" val="2380640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30230</TotalTime>
  <Words>12007</Words>
  <Application>Microsoft Office PowerPoint</Application>
  <PresentationFormat>On-screen Show (4:3)</PresentationFormat>
  <Paragraphs>1602</Paragraphs>
  <Slides>110</Slides>
  <Notes>76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2" baseType="lpstr">
      <vt:lpstr>Concourse</vt:lpstr>
      <vt:lpstr>Picture</vt:lpstr>
      <vt:lpstr>Slide 1</vt:lpstr>
      <vt:lpstr>Slide 2</vt:lpstr>
      <vt:lpstr>معالجة الصحة النفسية والدعم النفسي الاجتماعي في حالات الطوارىء</vt:lpstr>
      <vt:lpstr>The bigger picture:  IASC Guidelines</vt:lpstr>
      <vt:lpstr>الصحة النفسية في الكوارث: التحديات</vt:lpstr>
      <vt:lpstr>IASC Guidelines</vt:lpstr>
      <vt:lpstr>Slide 7</vt:lpstr>
      <vt:lpstr>How prevalent are mental health problems after disaster?</vt:lpstr>
      <vt:lpstr>Slide 9</vt:lpstr>
      <vt:lpstr> الحاجة الى منظور في الصحة العامة</vt:lpstr>
      <vt:lpstr>Points to Remember</vt:lpstr>
      <vt:lpstr>2. What is Psychological First Aid (PFA)?</vt:lpstr>
      <vt:lpstr>Slide 13</vt:lpstr>
      <vt:lpstr>Slide 14</vt:lpstr>
      <vt:lpstr>Slide 15</vt:lpstr>
      <vt:lpstr>PFA is not…</vt:lpstr>
      <vt:lpstr>When to provide PFA? متى يمكن تقديم الإسعاف الأولي النفسي؟</vt:lpstr>
      <vt:lpstr>Slide 18</vt:lpstr>
      <vt:lpstr>Slide 19</vt:lpstr>
      <vt:lpstr>Slide 20</vt:lpstr>
      <vt:lpstr>Slide 21</vt:lpstr>
      <vt:lpstr>Points to Remember</vt:lpstr>
      <vt:lpstr>3. How to Help Responsibly كيف نساعد بمسؤولية</vt:lpstr>
      <vt:lpstr>نحترم الأمور التالية...</vt:lpstr>
      <vt:lpstr>التصرفات الأخلاقية</vt:lpstr>
      <vt:lpstr>تصرفات غير أخلاقية</vt:lpstr>
      <vt:lpstr>عند الاستعداد لتقديم الإسعاف الأولي النفسي في ثقافات مختلفة...</vt:lpstr>
      <vt:lpstr>عند الاستعداد لتقديم الإسعاف الأولي النفسي في ثقافات مختلفة...</vt:lpstr>
      <vt:lpstr>4. Understanding  Stress Reactions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بعض المعتقدات الخاطئة عن الحزن</vt:lpstr>
      <vt:lpstr>Slide 43</vt:lpstr>
      <vt:lpstr>Points to Remember</vt:lpstr>
      <vt:lpstr>عوامل الوقاية والخطر للأمراض النفسي    </vt:lpstr>
      <vt:lpstr>Slide 46</vt:lpstr>
      <vt:lpstr>Slide 47</vt:lpstr>
      <vt:lpstr>Slide 48</vt:lpstr>
      <vt:lpstr>Case study</vt:lpstr>
      <vt:lpstr>Points to Remember</vt:lpstr>
      <vt:lpstr>Slide 51</vt:lpstr>
      <vt:lpstr>Slide 52</vt:lpstr>
      <vt:lpstr>انظر    استمع   اربط </vt:lpstr>
      <vt:lpstr>Slide 54</vt:lpstr>
      <vt:lpstr>Slide 55</vt:lpstr>
      <vt:lpstr> People to LOOK out for who likely need     special attention in a crisis  العناية بالأشخاص الذين يحتاجون اهتماما خاصا خلال الأزمة</vt:lpstr>
      <vt:lpstr>Slide 57</vt:lpstr>
      <vt:lpstr>Slide 58</vt:lpstr>
      <vt:lpstr>Slide 59</vt:lpstr>
      <vt:lpstr> تمرين exercise</vt:lpstr>
      <vt:lpstr>Slide 61</vt:lpstr>
      <vt:lpstr>Slide 62</vt:lpstr>
      <vt:lpstr>Slide 63</vt:lpstr>
      <vt:lpstr>Slide 64</vt:lpstr>
      <vt:lpstr>Good Verbal Communication</vt:lpstr>
      <vt:lpstr>Slide 66</vt:lpstr>
      <vt:lpstr>Slide 67</vt:lpstr>
      <vt:lpstr>اذا اصبح الشخص متهيجا  </vt:lpstr>
      <vt:lpstr>Exercise </vt:lpstr>
      <vt:lpstr>  Points to Remember  اشياء تتذكرها  　 </vt:lpstr>
      <vt:lpstr>  What do you need to know to link people effectively to services?  ما الذي يجب معرفته لربط الأشخاص بالخدمات بشكل فعّال؟</vt:lpstr>
      <vt:lpstr>Know the 4Ws　　 معرفة الأربعة نقاط التالية</vt:lpstr>
      <vt:lpstr>Slide 73</vt:lpstr>
      <vt:lpstr>Slide 74</vt:lpstr>
      <vt:lpstr>Slide 75</vt:lpstr>
      <vt:lpstr>Slide 76</vt:lpstr>
      <vt:lpstr>Slide 77</vt:lpstr>
      <vt:lpstr>7. Encourage Positive Coping</vt:lpstr>
      <vt:lpstr> Coping with Stress：　 التكيّف مع الضغط النفسي</vt:lpstr>
      <vt:lpstr>Slide 80</vt:lpstr>
      <vt:lpstr>Slide 81</vt:lpstr>
      <vt:lpstr>Examples of Negative Coping</vt:lpstr>
      <vt:lpstr>Ways to help　children cope طرق مساعدة الأطفال على التكيّف</vt:lpstr>
      <vt:lpstr>Slide 84</vt:lpstr>
      <vt:lpstr>Strategies for caregivers of young children  استراتيجيات لمقدمي الرعاية للأطفال الأكبر سنا  </vt:lpstr>
      <vt:lpstr>Strategies for caregivers of young children  استراتيجيات لمقدمي الرعاية للأطفال الأكبر سنا  </vt:lpstr>
      <vt:lpstr>Slide 87</vt:lpstr>
      <vt:lpstr>Ways to Help Older People طرق مساعدة كبار السن</vt:lpstr>
      <vt:lpstr>Slide 89</vt:lpstr>
      <vt:lpstr> </vt:lpstr>
      <vt:lpstr>Ways to help people at risk of discrimination or violence (women, people from certain religious groups, people with mental disabilities etc)</vt:lpstr>
      <vt:lpstr>Points to Remember　نقاط نتذكرها</vt:lpstr>
      <vt:lpstr>الإحالة </vt:lpstr>
      <vt:lpstr>Slide 94</vt:lpstr>
      <vt:lpstr>Slide 95</vt:lpstr>
      <vt:lpstr>Slide 96</vt:lpstr>
      <vt:lpstr> 9.Self-Care</vt:lpstr>
      <vt:lpstr>Exercise</vt:lpstr>
      <vt:lpstr>Slide 99</vt:lpstr>
      <vt:lpstr>Slide 100</vt:lpstr>
      <vt:lpstr>Slide 101</vt:lpstr>
      <vt:lpstr>Slide 102</vt:lpstr>
      <vt:lpstr>Exercise</vt:lpstr>
      <vt:lpstr> Self-Help Techniques تقنيات العناية بالنفس</vt:lpstr>
      <vt:lpstr> Self-Help Techniques تقنيات العناية بالنفس</vt:lpstr>
      <vt:lpstr>10. Relaxation techniques </vt:lpstr>
      <vt:lpstr>Slide 107</vt:lpstr>
      <vt:lpstr>Slide 108</vt:lpstr>
      <vt:lpstr>Points to Remember　نقاط نتذكرها</vt:lpstr>
      <vt:lpstr>Slide 110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PFA</dc:title>
  <dc:creator>Inka Weissbecker</dc:creator>
  <cp:lastModifiedBy>Farah</cp:lastModifiedBy>
  <cp:revision>1765</cp:revision>
  <cp:lastPrinted>2011-09-27T17:22:23Z</cp:lastPrinted>
  <dcterms:created xsi:type="dcterms:W3CDTF">2011-10-31T14:12:11Z</dcterms:created>
  <dcterms:modified xsi:type="dcterms:W3CDTF">2013-04-27T04:18:26Z</dcterms:modified>
</cp:coreProperties>
</file>